
<file path=[Content_Types].xml><?xml version="1.0" encoding="utf-8"?>
<Types xmlns="http://schemas.openxmlformats.org/package/2006/content-types">
  <Default Extension="jpeg" ContentType="image/jpe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7" r:id="rId3"/>
    <p:sldId id="260" r:id="rId4"/>
    <p:sldId id="261" r:id="rId5"/>
    <p:sldId id="748" r:id="rId6"/>
    <p:sldId id="262" r:id="rId7"/>
    <p:sldId id="749" r:id="rId8"/>
    <p:sldId id="471" r:id="rId9"/>
    <p:sldId id="750" r:id="rId10"/>
    <p:sldId id="472" r:id="rId12"/>
    <p:sldId id="751" r:id="rId13"/>
    <p:sldId id="752" r:id="rId14"/>
    <p:sldId id="675" r:id="rId15"/>
    <p:sldId id="753" r:id="rId16"/>
    <p:sldId id="676" r:id="rId17"/>
    <p:sldId id="892" r:id="rId18"/>
    <p:sldId id="473" r:id="rId19"/>
    <p:sldId id="474" r:id="rId20"/>
    <p:sldId id="475" r:id="rId21"/>
    <p:sldId id="476" r:id="rId22"/>
    <p:sldId id="477" r:id="rId23"/>
    <p:sldId id="480" r:id="rId24"/>
    <p:sldId id="482" r:id="rId25"/>
    <p:sldId id="765" r:id="rId26"/>
    <p:sldId id="766" r:id="rId27"/>
    <p:sldId id="754" r:id="rId28"/>
    <p:sldId id="763" r:id="rId29"/>
    <p:sldId id="483" r:id="rId30"/>
    <p:sldId id="484" r:id="rId31"/>
    <p:sldId id="755" r:id="rId32"/>
    <p:sldId id="756" r:id="rId33"/>
    <p:sldId id="757" r:id="rId34"/>
    <p:sldId id="758" r:id="rId35"/>
    <p:sldId id="759" r:id="rId36"/>
    <p:sldId id="774" r:id="rId37"/>
    <p:sldId id="773" r:id="rId38"/>
    <p:sldId id="764" r:id="rId39"/>
    <p:sldId id="760" r:id="rId40"/>
    <p:sldId id="761" r:id="rId41"/>
    <p:sldId id="762" r:id="rId42"/>
    <p:sldId id="485" r:id="rId43"/>
    <p:sldId id="768" r:id="rId44"/>
    <p:sldId id="777" r:id="rId45"/>
    <p:sldId id="780" r:id="rId46"/>
    <p:sldId id="781" r:id="rId47"/>
    <p:sldId id="782" r:id="rId48"/>
    <p:sldId id="564" r:id="rId49"/>
    <p:sldId id="491" r:id="rId50"/>
    <p:sldId id="492" r:id="rId51"/>
    <p:sldId id="565" r:id="rId52"/>
    <p:sldId id="493" r:id="rId53"/>
    <p:sldId id="566" r:id="rId54"/>
    <p:sldId id="494" r:id="rId55"/>
    <p:sldId id="495" r:id="rId56"/>
    <p:sldId id="620" r:id="rId57"/>
    <p:sldId id="496" r:id="rId58"/>
    <p:sldId id="497" r:id="rId59"/>
    <p:sldId id="498" r:id="rId60"/>
    <p:sldId id="499" r:id="rId61"/>
    <p:sldId id="500" r:id="rId62"/>
    <p:sldId id="501" r:id="rId63"/>
    <p:sldId id="502" r:id="rId64"/>
    <p:sldId id="503" r:id="rId65"/>
    <p:sldId id="504" r:id="rId66"/>
    <p:sldId id="505" r:id="rId67"/>
    <p:sldId id="506" r:id="rId68"/>
    <p:sldId id="507" r:id="rId69"/>
    <p:sldId id="508" r:id="rId70"/>
    <p:sldId id="509" r:id="rId71"/>
    <p:sldId id="510" r:id="rId72"/>
    <p:sldId id="511" r:id="rId73"/>
    <p:sldId id="512" r:id="rId74"/>
    <p:sldId id="513" r:id="rId75"/>
    <p:sldId id="514" r:id="rId76"/>
    <p:sldId id="515" r:id="rId77"/>
    <p:sldId id="516" r:id="rId78"/>
    <p:sldId id="517" r:id="rId79"/>
    <p:sldId id="518" r:id="rId80"/>
    <p:sldId id="519" r:id="rId81"/>
    <p:sldId id="520" r:id="rId82"/>
    <p:sldId id="521" r:id="rId83"/>
    <p:sldId id="522" r:id="rId84"/>
    <p:sldId id="523" r:id="rId85"/>
    <p:sldId id="677" r:id="rId86"/>
    <p:sldId id="678" r:id="rId87"/>
    <p:sldId id="679" r:id="rId88"/>
    <p:sldId id="680" r:id="rId89"/>
    <p:sldId id="688" r:id="rId90"/>
    <p:sldId id="689" r:id="rId91"/>
    <p:sldId id="690" r:id="rId92"/>
    <p:sldId id="691" r:id="rId93"/>
    <p:sldId id="692" r:id="rId94"/>
    <p:sldId id="693" r:id="rId95"/>
    <p:sldId id="694" r:id="rId96"/>
    <p:sldId id="695" r:id="rId97"/>
    <p:sldId id="783" r:id="rId98"/>
    <p:sldId id="784" r:id="rId99"/>
    <p:sldId id="785" r:id="rId100"/>
    <p:sldId id="786" r:id="rId101"/>
    <p:sldId id="787" r:id="rId102"/>
    <p:sldId id="788" r:id="rId103"/>
    <p:sldId id="789" r:id="rId104"/>
    <p:sldId id="790" r:id="rId105"/>
    <p:sldId id="791" r:id="rId106"/>
    <p:sldId id="792" r:id="rId107"/>
    <p:sldId id="793" r:id="rId108"/>
    <p:sldId id="795" r:id="rId109"/>
    <p:sldId id="796" r:id="rId110"/>
    <p:sldId id="797" r:id="rId111"/>
    <p:sldId id="798" r:id="rId112"/>
    <p:sldId id="799" r:id="rId113"/>
    <p:sldId id="800" r:id="rId114"/>
    <p:sldId id="801" r:id="rId115"/>
    <p:sldId id="802" r:id="rId116"/>
    <p:sldId id="803" r:id="rId117"/>
    <p:sldId id="804" r:id="rId118"/>
    <p:sldId id="805" r:id="rId119"/>
    <p:sldId id="806" r:id="rId120"/>
    <p:sldId id="807" r:id="rId121"/>
    <p:sldId id="808" r:id="rId122"/>
    <p:sldId id="809" r:id="rId123"/>
    <p:sldId id="810" r:id="rId124"/>
    <p:sldId id="811" r:id="rId125"/>
    <p:sldId id="812" r:id="rId126"/>
    <p:sldId id="813" r:id="rId127"/>
    <p:sldId id="814" r:id="rId128"/>
    <p:sldId id="815" r:id="rId129"/>
    <p:sldId id="816" r:id="rId130"/>
    <p:sldId id="817" r:id="rId131"/>
    <p:sldId id="818" r:id="rId132"/>
    <p:sldId id="819" r:id="rId133"/>
    <p:sldId id="820" r:id="rId134"/>
    <p:sldId id="821" r:id="rId135"/>
    <p:sldId id="822" r:id="rId136"/>
    <p:sldId id="823" r:id="rId137"/>
    <p:sldId id="824" r:id="rId138"/>
    <p:sldId id="825" r:id="rId139"/>
    <p:sldId id="826" r:id="rId140"/>
    <p:sldId id="827" r:id="rId141"/>
    <p:sldId id="828" r:id="rId142"/>
    <p:sldId id="829" r:id="rId143"/>
    <p:sldId id="830" r:id="rId144"/>
    <p:sldId id="831" r:id="rId145"/>
    <p:sldId id="832" r:id="rId146"/>
    <p:sldId id="833" r:id="rId147"/>
    <p:sldId id="834" r:id="rId148"/>
    <p:sldId id="835" r:id="rId149"/>
    <p:sldId id="836" r:id="rId150"/>
    <p:sldId id="837" r:id="rId151"/>
    <p:sldId id="838" r:id="rId152"/>
    <p:sldId id="839" r:id="rId153"/>
    <p:sldId id="840" r:id="rId154"/>
    <p:sldId id="841" r:id="rId155"/>
    <p:sldId id="842" r:id="rId156"/>
    <p:sldId id="843" r:id="rId157"/>
    <p:sldId id="844" r:id="rId158"/>
    <p:sldId id="845" r:id="rId159"/>
    <p:sldId id="846" r:id="rId160"/>
    <p:sldId id="847" r:id="rId161"/>
    <p:sldId id="848" r:id="rId162"/>
    <p:sldId id="849" r:id="rId163"/>
    <p:sldId id="850" r:id="rId164"/>
    <p:sldId id="851" r:id="rId165"/>
    <p:sldId id="852" r:id="rId166"/>
    <p:sldId id="853" r:id="rId167"/>
    <p:sldId id="854" r:id="rId168"/>
    <p:sldId id="855" r:id="rId169"/>
    <p:sldId id="856" r:id="rId170"/>
    <p:sldId id="857" r:id="rId171"/>
    <p:sldId id="858" r:id="rId172"/>
    <p:sldId id="859" r:id="rId173"/>
    <p:sldId id="860" r:id="rId174"/>
    <p:sldId id="861" r:id="rId175"/>
    <p:sldId id="862" r:id="rId176"/>
    <p:sldId id="863" r:id="rId177"/>
    <p:sldId id="864" r:id="rId178"/>
    <p:sldId id="865" r:id="rId179"/>
    <p:sldId id="866" r:id="rId180"/>
    <p:sldId id="867" r:id="rId181"/>
    <p:sldId id="868" r:id="rId182"/>
    <p:sldId id="869" r:id="rId183"/>
    <p:sldId id="870" r:id="rId184"/>
    <p:sldId id="871" r:id="rId185"/>
    <p:sldId id="872" r:id="rId186"/>
    <p:sldId id="873" r:id="rId187"/>
    <p:sldId id="874" r:id="rId188"/>
    <p:sldId id="875" r:id="rId189"/>
    <p:sldId id="876" r:id="rId190"/>
    <p:sldId id="877" r:id="rId191"/>
    <p:sldId id="878" r:id="rId192"/>
    <p:sldId id="879" r:id="rId193"/>
    <p:sldId id="880" r:id="rId194"/>
    <p:sldId id="881" r:id="rId195"/>
    <p:sldId id="882" r:id="rId196"/>
    <p:sldId id="883" r:id="rId197"/>
    <p:sldId id="884" r:id="rId198"/>
    <p:sldId id="885" r:id="rId199"/>
    <p:sldId id="886" r:id="rId200"/>
    <p:sldId id="887" r:id="rId201"/>
    <p:sldId id="888" r:id="rId202"/>
    <p:sldId id="889" r:id="rId203"/>
    <p:sldId id="890" r:id="rId204"/>
    <p:sldId id="891" r:id="rId205"/>
    <p:sldId id="332" r:id="rId206"/>
  </p:sldIdLst>
  <p:sldSz cx="9144000" cy="6858000" type="screen4x3"/>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ngjuanjuan"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showGuides="1">
      <p:cViewPr varScale="1">
        <p:scale>
          <a:sx n="69" d="100"/>
          <a:sy n="69" d="100"/>
        </p:scale>
        <p:origin x="-138" y="-102"/>
      </p:cViewPr>
      <p:guideLst>
        <p:guide orient="horz" pos="2150"/>
        <p:guide pos="2880"/>
      </p:guideLst>
    </p:cSldViewPr>
  </p:slideViewPr>
  <p:gridSpacing cx="71999" cy="71999"/>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0" Type="http://schemas.openxmlformats.org/officeDocument/2006/relationships/commentAuthors" Target="commentAuthors.xml"/><Relationship Id="rId21" Type="http://schemas.openxmlformats.org/officeDocument/2006/relationships/slide" Target="slides/slide18.xml"/><Relationship Id="rId209" Type="http://schemas.openxmlformats.org/officeDocument/2006/relationships/tableStyles" Target="tableStyles.xml"/><Relationship Id="rId208" Type="http://schemas.openxmlformats.org/officeDocument/2006/relationships/viewProps" Target="viewProps.xml"/><Relationship Id="rId207" Type="http://schemas.openxmlformats.org/officeDocument/2006/relationships/presProps" Target="presProps.xml"/><Relationship Id="rId206" Type="http://schemas.openxmlformats.org/officeDocument/2006/relationships/slide" Target="slides/slide203.xml"/><Relationship Id="rId205" Type="http://schemas.openxmlformats.org/officeDocument/2006/relationships/slide" Target="slides/slide202.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notesMaster" Target="notesMasters/notesMaster1.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4.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2.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4.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5.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6.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7.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8.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9.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0.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1.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2.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48483" name="Rectangle 2"/>
          <p:cNvSpPr>
            <a:spLocks noRot="1" noTextEdit="1"/>
          </p:cNvSpPr>
          <p:nvPr>
            <p:ph type="sldImg"/>
          </p:nvPr>
        </p:nvSpPr>
        <p:spPr>
          <a:xfrm>
            <a:off x="917575" y="744538"/>
            <a:ext cx="4962525" cy="3722687"/>
          </a:xfrm>
        </p:spPr>
      </p:sp>
      <p:sp>
        <p:nvSpPr>
          <p:cNvPr id="14848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6914"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66915" name="Rectangle 2"/>
          <p:cNvSpPr>
            <a:spLocks noRot="1" noTextEdit="1"/>
          </p:cNvSpPr>
          <p:nvPr>
            <p:ph type="sldImg"/>
          </p:nvPr>
        </p:nvSpPr>
        <p:spPr>
          <a:xfrm>
            <a:off x="917575" y="744538"/>
            <a:ext cx="4962525" cy="3722687"/>
          </a:xfrm>
        </p:spPr>
      </p:sp>
      <p:sp>
        <p:nvSpPr>
          <p:cNvPr id="16691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67939" name="Rectangle 2"/>
          <p:cNvSpPr>
            <a:spLocks noRot="1" noTextEdit="1"/>
          </p:cNvSpPr>
          <p:nvPr>
            <p:ph type="sldImg"/>
          </p:nvPr>
        </p:nvSpPr>
        <p:spPr>
          <a:xfrm>
            <a:off x="917575" y="744538"/>
            <a:ext cx="4962525" cy="3722687"/>
          </a:xfrm>
        </p:spPr>
      </p:sp>
      <p:sp>
        <p:nvSpPr>
          <p:cNvPr id="16794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68963" name="Rectangle 2"/>
          <p:cNvSpPr>
            <a:spLocks noRot="1" noTextEdit="1"/>
          </p:cNvSpPr>
          <p:nvPr>
            <p:ph type="sldImg"/>
          </p:nvPr>
        </p:nvSpPr>
        <p:spPr>
          <a:xfrm>
            <a:off x="917575" y="744538"/>
            <a:ext cx="4962525" cy="3722687"/>
          </a:xfrm>
        </p:spPr>
      </p:sp>
      <p:sp>
        <p:nvSpPr>
          <p:cNvPr id="16896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1010"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71011" name="Rectangle 2"/>
          <p:cNvSpPr>
            <a:spLocks noRot="1" noTextEdit="1"/>
          </p:cNvSpPr>
          <p:nvPr>
            <p:ph type="sldImg"/>
          </p:nvPr>
        </p:nvSpPr>
        <p:spPr>
          <a:xfrm>
            <a:off x="917575" y="744538"/>
            <a:ext cx="4962525" cy="3722687"/>
          </a:xfrm>
        </p:spPr>
      </p:sp>
      <p:sp>
        <p:nvSpPr>
          <p:cNvPr id="17101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73059" name="Rectangle 2"/>
          <p:cNvSpPr>
            <a:spLocks noRot="1" noTextEdit="1"/>
          </p:cNvSpPr>
          <p:nvPr>
            <p:ph type="sldImg"/>
          </p:nvPr>
        </p:nvSpPr>
        <p:spPr>
          <a:xfrm>
            <a:off x="917575" y="744538"/>
            <a:ext cx="4962525" cy="3722687"/>
          </a:xfrm>
        </p:spPr>
      </p:sp>
      <p:sp>
        <p:nvSpPr>
          <p:cNvPr id="17306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74083" name="Rectangle 2"/>
          <p:cNvSpPr>
            <a:spLocks noRot="1" noTextEdit="1"/>
          </p:cNvSpPr>
          <p:nvPr>
            <p:ph type="sldImg"/>
          </p:nvPr>
        </p:nvSpPr>
        <p:spPr>
          <a:xfrm>
            <a:off x="917575" y="744538"/>
            <a:ext cx="4962525" cy="3722687"/>
          </a:xfrm>
        </p:spPr>
      </p:sp>
      <p:sp>
        <p:nvSpPr>
          <p:cNvPr id="17408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75107" name="Rectangle 2"/>
          <p:cNvSpPr>
            <a:spLocks noRot="1" noTextEdit="1"/>
          </p:cNvSpPr>
          <p:nvPr>
            <p:ph type="sldImg"/>
          </p:nvPr>
        </p:nvSpPr>
        <p:spPr>
          <a:xfrm>
            <a:off x="917575" y="744538"/>
            <a:ext cx="4962525" cy="3722687"/>
          </a:xfrm>
        </p:spPr>
      </p:sp>
      <p:sp>
        <p:nvSpPr>
          <p:cNvPr id="17510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76131" name="Rectangle 2"/>
          <p:cNvSpPr>
            <a:spLocks noRot="1" noTextEdit="1"/>
          </p:cNvSpPr>
          <p:nvPr>
            <p:ph type="sldImg"/>
          </p:nvPr>
        </p:nvSpPr>
        <p:spPr>
          <a:xfrm>
            <a:off x="917575" y="744538"/>
            <a:ext cx="4962525" cy="3722687"/>
          </a:xfrm>
        </p:spPr>
      </p:sp>
      <p:sp>
        <p:nvSpPr>
          <p:cNvPr id="17613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7154"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77155" name="Rectangle 2"/>
          <p:cNvSpPr>
            <a:spLocks noRot="1" noTextEdit="1"/>
          </p:cNvSpPr>
          <p:nvPr>
            <p:ph type="sldImg"/>
          </p:nvPr>
        </p:nvSpPr>
        <p:spPr>
          <a:xfrm>
            <a:off x="917575" y="744538"/>
            <a:ext cx="4962525" cy="3722687"/>
          </a:xfrm>
        </p:spPr>
      </p:sp>
      <p:sp>
        <p:nvSpPr>
          <p:cNvPr id="17715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817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78179" name="Rectangle 2"/>
          <p:cNvSpPr>
            <a:spLocks noRot="1" noTextEdit="1"/>
          </p:cNvSpPr>
          <p:nvPr>
            <p:ph type="sldImg"/>
          </p:nvPr>
        </p:nvSpPr>
        <p:spPr>
          <a:xfrm>
            <a:off x="917575" y="744538"/>
            <a:ext cx="4962525" cy="3722687"/>
          </a:xfrm>
        </p:spPr>
      </p:sp>
      <p:sp>
        <p:nvSpPr>
          <p:cNvPr id="17818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49507" name="Rectangle 2"/>
          <p:cNvSpPr>
            <a:spLocks noRot="1" noTextEdit="1"/>
          </p:cNvSpPr>
          <p:nvPr>
            <p:ph type="sldImg"/>
          </p:nvPr>
        </p:nvSpPr>
        <p:spPr>
          <a:xfrm>
            <a:off x="917575" y="744538"/>
            <a:ext cx="4962525" cy="3722687"/>
          </a:xfrm>
        </p:spPr>
      </p:sp>
      <p:sp>
        <p:nvSpPr>
          <p:cNvPr id="14950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920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79203" name="Rectangle 2"/>
          <p:cNvSpPr>
            <a:spLocks noRot="1" noTextEdit="1"/>
          </p:cNvSpPr>
          <p:nvPr>
            <p:ph type="sldImg"/>
          </p:nvPr>
        </p:nvSpPr>
        <p:spPr>
          <a:xfrm>
            <a:off x="917575" y="744538"/>
            <a:ext cx="4962525" cy="3722687"/>
          </a:xfrm>
        </p:spPr>
      </p:sp>
      <p:sp>
        <p:nvSpPr>
          <p:cNvPr id="17920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80227" name="Rectangle 2"/>
          <p:cNvSpPr>
            <a:spLocks noRot="1" noTextEdit="1"/>
          </p:cNvSpPr>
          <p:nvPr>
            <p:ph type="sldImg"/>
          </p:nvPr>
        </p:nvSpPr>
        <p:spPr>
          <a:xfrm>
            <a:off x="917575" y="744538"/>
            <a:ext cx="4962525" cy="3722687"/>
          </a:xfrm>
        </p:spPr>
      </p:sp>
      <p:sp>
        <p:nvSpPr>
          <p:cNvPr id="18022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81251" name="Rectangle 2"/>
          <p:cNvSpPr>
            <a:spLocks noRot="1" noTextEdit="1"/>
          </p:cNvSpPr>
          <p:nvPr>
            <p:ph type="sldImg"/>
          </p:nvPr>
        </p:nvSpPr>
        <p:spPr>
          <a:xfrm>
            <a:off x="917575" y="744538"/>
            <a:ext cx="4962525" cy="3722687"/>
          </a:xfrm>
        </p:spPr>
      </p:sp>
      <p:sp>
        <p:nvSpPr>
          <p:cNvPr id="18125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2274"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82275" name="Rectangle 2"/>
          <p:cNvSpPr>
            <a:spLocks noRot="1" noTextEdit="1"/>
          </p:cNvSpPr>
          <p:nvPr>
            <p:ph type="sldImg"/>
          </p:nvPr>
        </p:nvSpPr>
        <p:spPr>
          <a:xfrm>
            <a:off x="917575" y="744538"/>
            <a:ext cx="4962525" cy="3722687"/>
          </a:xfrm>
        </p:spPr>
      </p:sp>
      <p:sp>
        <p:nvSpPr>
          <p:cNvPr id="18227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83299" name="Rectangle 2"/>
          <p:cNvSpPr>
            <a:spLocks noRot="1" noTextEdit="1"/>
          </p:cNvSpPr>
          <p:nvPr>
            <p:ph type="sldImg"/>
          </p:nvPr>
        </p:nvSpPr>
        <p:spPr>
          <a:xfrm>
            <a:off x="917575" y="744538"/>
            <a:ext cx="4962525" cy="3722687"/>
          </a:xfrm>
        </p:spPr>
      </p:sp>
      <p:sp>
        <p:nvSpPr>
          <p:cNvPr id="18330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84323" name="Rectangle 2"/>
          <p:cNvSpPr>
            <a:spLocks noRot="1" noTextEdit="1"/>
          </p:cNvSpPr>
          <p:nvPr>
            <p:ph type="sldImg"/>
          </p:nvPr>
        </p:nvSpPr>
        <p:spPr>
          <a:xfrm>
            <a:off x="917575" y="744538"/>
            <a:ext cx="4962525" cy="3722687"/>
          </a:xfrm>
        </p:spPr>
      </p:sp>
      <p:sp>
        <p:nvSpPr>
          <p:cNvPr id="18432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534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85347" name="Rectangle 2"/>
          <p:cNvSpPr>
            <a:spLocks noRot="1" noTextEdit="1"/>
          </p:cNvSpPr>
          <p:nvPr>
            <p:ph type="sldImg"/>
          </p:nvPr>
        </p:nvSpPr>
        <p:spPr>
          <a:xfrm>
            <a:off x="917575" y="744538"/>
            <a:ext cx="4962525" cy="3722687"/>
          </a:xfrm>
        </p:spPr>
      </p:sp>
      <p:sp>
        <p:nvSpPr>
          <p:cNvPr id="18534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6370"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86371" name="Rectangle 2"/>
          <p:cNvSpPr>
            <a:spLocks noRot="1" noTextEdit="1"/>
          </p:cNvSpPr>
          <p:nvPr>
            <p:ph type="sldImg"/>
          </p:nvPr>
        </p:nvSpPr>
        <p:spPr>
          <a:xfrm>
            <a:off x="917575" y="744538"/>
            <a:ext cx="4962525" cy="3722687"/>
          </a:xfrm>
        </p:spPr>
      </p:sp>
      <p:sp>
        <p:nvSpPr>
          <p:cNvPr id="18637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4"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87395" name="Rectangle 2"/>
          <p:cNvSpPr>
            <a:spLocks noRot="1" noTextEdit="1"/>
          </p:cNvSpPr>
          <p:nvPr>
            <p:ph type="sldImg"/>
          </p:nvPr>
        </p:nvSpPr>
        <p:spPr>
          <a:xfrm>
            <a:off x="917575" y="744538"/>
            <a:ext cx="4962525" cy="3722687"/>
          </a:xfrm>
        </p:spPr>
      </p:sp>
      <p:sp>
        <p:nvSpPr>
          <p:cNvPr id="18739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841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88419" name="Rectangle 2"/>
          <p:cNvSpPr>
            <a:spLocks noRot="1" noTextEdit="1"/>
          </p:cNvSpPr>
          <p:nvPr>
            <p:ph type="sldImg"/>
          </p:nvPr>
        </p:nvSpPr>
        <p:spPr>
          <a:xfrm>
            <a:off x="917575" y="744538"/>
            <a:ext cx="4962525" cy="3722687"/>
          </a:xfrm>
        </p:spPr>
      </p:sp>
      <p:sp>
        <p:nvSpPr>
          <p:cNvPr id="18842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59747" name="Rectangle 2"/>
          <p:cNvSpPr>
            <a:spLocks noRot="1" noTextEdit="1"/>
          </p:cNvSpPr>
          <p:nvPr>
            <p:ph type="sldImg"/>
          </p:nvPr>
        </p:nvSpPr>
        <p:spPr>
          <a:xfrm>
            <a:off x="917575" y="744538"/>
            <a:ext cx="4962525" cy="3722687"/>
          </a:xfrm>
        </p:spPr>
      </p:sp>
      <p:sp>
        <p:nvSpPr>
          <p:cNvPr id="15974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944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89443" name="Rectangle 2"/>
          <p:cNvSpPr>
            <a:spLocks noRot="1" noTextEdit="1"/>
          </p:cNvSpPr>
          <p:nvPr>
            <p:ph type="sldImg"/>
          </p:nvPr>
        </p:nvSpPr>
        <p:spPr>
          <a:xfrm>
            <a:off x="917575" y="744538"/>
            <a:ext cx="4962525" cy="3722687"/>
          </a:xfrm>
        </p:spPr>
      </p:sp>
      <p:sp>
        <p:nvSpPr>
          <p:cNvPr id="18944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90467" name="Rectangle 2"/>
          <p:cNvSpPr>
            <a:spLocks noRot="1" noTextEdit="1"/>
          </p:cNvSpPr>
          <p:nvPr>
            <p:ph type="sldImg"/>
          </p:nvPr>
        </p:nvSpPr>
        <p:spPr>
          <a:xfrm>
            <a:off x="917575" y="744538"/>
            <a:ext cx="4962525" cy="3722687"/>
          </a:xfrm>
        </p:spPr>
      </p:sp>
      <p:sp>
        <p:nvSpPr>
          <p:cNvPr id="19046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91491" name="Rectangle 2"/>
          <p:cNvSpPr>
            <a:spLocks noRot="1" noTextEdit="1"/>
          </p:cNvSpPr>
          <p:nvPr>
            <p:ph type="sldImg"/>
          </p:nvPr>
        </p:nvSpPr>
        <p:spPr>
          <a:xfrm>
            <a:off x="917575" y="744538"/>
            <a:ext cx="4962525" cy="3722687"/>
          </a:xfrm>
        </p:spPr>
      </p:sp>
      <p:sp>
        <p:nvSpPr>
          <p:cNvPr id="19149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2514"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92515" name="Rectangle 2"/>
          <p:cNvSpPr>
            <a:spLocks noRot="1" noTextEdit="1"/>
          </p:cNvSpPr>
          <p:nvPr>
            <p:ph type="sldImg"/>
          </p:nvPr>
        </p:nvSpPr>
        <p:spPr>
          <a:xfrm>
            <a:off x="917575" y="744538"/>
            <a:ext cx="4962525" cy="3722687"/>
          </a:xfrm>
        </p:spPr>
      </p:sp>
      <p:sp>
        <p:nvSpPr>
          <p:cNvPr id="19251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353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93539" name="Rectangle 2"/>
          <p:cNvSpPr>
            <a:spLocks noRot="1" noTextEdit="1"/>
          </p:cNvSpPr>
          <p:nvPr>
            <p:ph type="sldImg"/>
          </p:nvPr>
        </p:nvSpPr>
        <p:spPr>
          <a:xfrm>
            <a:off x="917575" y="744538"/>
            <a:ext cx="4962525" cy="3722687"/>
          </a:xfrm>
        </p:spPr>
      </p:sp>
      <p:sp>
        <p:nvSpPr>
          <p:cNvPr id="19354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94563" name="Rectangle 2"/>
          <p:cNvSpPr>
            <a:spLocks noRot="1" noTextEdit="1"/>
          </p:cNvSpPr>
          <p:nvPr>
            <p:ph type="sldImg"/>
          </p:nvPr>
        </p:nvSpPr>
        <p:spPr>
          <a:xfrm>
            <a:off x="917575" y="744538"/>
            <a:ext cx="4962525" cy="3722687"/>
          </a:xfrm>
        </p:spPr>
      </p:sp>
      <p:sp>
        <p:nvSpPr>
          <p:cNvPr id="19456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558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95587" name="Rectangle 2"/>
          <p:cNvSpPr>
            <a:spLocks noRot="1" noTextEdit="1"/>
          </p:cNvSpPr>
          <p:nvPr>
            <p:ph type="sldImg"/>
          </p:nvPr>
        </p:nvSpPr>
        <p:spPr>
          <a:xfrm>
            <a:off x="917575" y="744538"/>
            <a:ext cx="4962525" cy="3722687"/>
          </a:xfrm>
        </p:spPr>
      </p:sp>
      <p:sp>
        <p:nvSpPr>
          <p:cNvPr id="19558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96611" name="Rectangle 2"/>
          <p:cNvSpPr>
            <a:spLocks noRot="1" noTextEdit="1"/>
          </p:cNvSpPr>
          <p:nvPr>
            <p:ph type="sldImg"/>
          </p:nvPr>
        </p:nvSpPr>
        <p:spPr>
          <a:xfrm>
            <a:off x="917575" y="744538"/>
            <a:ext cx="4962525" cy="3722687"/>
          </a:xfrm>
        </p:spPr>
      </p:sp>
      <p:sp>
        <p:nvSpPr>
          <p:cNvPr id="19661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7634"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97635" name="Rectangle 2"/>
          <p:cNvSpPr>
            <a:spLocks noRot="1" noTextEdit="1"/>
          </p:cNvSpPr>
          <p:nvPr>
            <p:ph type="sldImg"/>
          </p:nvPr>
        </p:nvSpPr>
        <p:spPr>
          <a:xfrm>
            <a:off x="917575" y="744538"/>
            <a:ext cx="4962525" cy="3722687"/>
          </a:xfrm>
        </p:spPr>
      </p:sp>
      <p:sp>
        <p:nvSpPr>
          <p:cNvPr id="19763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865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98659" name="Rectangle 2"/>
          <p:cNvSpPr>
            <a:spLocks noRot="1" noTextEdit="1"/>
          </p:cNvSpPr>
          <p:nvPr>
            <p:ph type="sldImg"/>
          </p:nvPr>
        </p:nvSpPr>
        <p:spPr>
          <a:xfrm>
            <a:off x="917575" y="744538"/>
            <a:ext cx="4962525" cy="3722687"/>
          </a:xfrm>
        </p:spPr>
      </p:sp>
      <p:sp>
        <p:nvSpPr>
          <p:cNvPr id="19866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60771" name="Rectangle 2"/>
          <p:cNvSpPr>
            <a:spLocks noRot="1" noTextEdit="1"/>
          </p:cNvSpPr>
          <p:nvPr>
            <p:ph type="sldImg"/>
          </p:nvPr>
        </p:nvSpPr>
        <p:spPr>
          <a:xfrm>
            <a:off x="917575" y="744538"/>
            <a:ext cx="4962525" cy="3722687"/>
          </a:xfrm>
        </p:spPr>
      </p:sp>
      <p:sp>
        <p:nvSpPr>
          <p:cNvPr id="16077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968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99683" name="Rectangle 2"/>
          <p:cNvSpPr>
            <a:spLocks noRot="1" noTextEdit="1"/>
          </p:cNvSpPr>
          <p:nvPr>
            <p:ph type="sldImg"/>
          </p:nvPr>
        </p:nvSpPr>
        <p:spPr>
          <a:xfrm>
            <a:off x="917575" y="744538"/>
            <a:ext cx="4962525" cy="3722687"/>
          </a:xfrm>
        </p:spPr>
      </p:sp>
      <p:sp>
        <p:nvSpPr>
          <p:cNvPr id="19968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00707" name="Rectangle 2"/>
          <p:cNvSpPr>
            <a:spLocks noRot="1" noTextEdit="1"/>
          </p:cNvSpPr>
          <p:nvPr>
            <p:ph type="sldImg"/>
          </p:nvPr>
        </p:nvSpPr>
        <p:spPr>
          <a:xfrm>
            <a:off x="917575" y="744538"/>
            <a:ext cx="4962525" cy="3722687"/>
          </a:xfrm>
        </p:spPr>
      </p:sp>
      <p:sp>
        <p:nvSpPr>
          <p:cNvPr id="20070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01731" name="Rectangle 2"/>
          <p:cNvSpPr>
            <a:spLocks noRot="1" noTextEdit="1"/>
          </p:cNvSpPr>
          <p:nvPr>
            <p:ph type="sldImg"/>
          </p:nvPr>
        </p:nvSpPr>
        <p:spPr>
          <a:xfrm>
            <a:off x="917575" y="744538"/>
            <a:ext cx="4962525" cy="3722687"/>
          </a:xfrm>
        </p:spPr>
      </p:sp>
      <p:sp>
        <p:nvSpPr>
          <p:cNvPr id="20173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02755" name="Rectangle 2"/>
          <p:cNvSpPr>
            <a:spLocks noRot="1" noTextEdit="1"/>
          </p:cNvSpPr>
          <p:nvPr>
            <p:ph type="sldImg"/>
          </p:nvPr>
        </p:nvSpPr>
        <p:spPr>
          <a:xfrm>
            <a:off x="917575" y="744538"/>
            <a:ext cx="4962525" cy="3722687"/>
          </a:xfrm>
        </p:spPr>
      </p:sp>
      <p:sp>
        <p:nvSpPr>
          <p:cNvPr id="20275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03779" name="Rectangle 2"/>
          <p:cNvSpPr>
            <a:spLocks noRot="1" noTextEdit="1"/>
          </p:cNvSpPr>
          <p:nvPr>
            <p:ph type="sldImg"/>
          </p:nvPr>
        </p:nvSpPr>
        <p:spPr>
          <a:xfrm>
            <a:off x="917575" y="744538"/>
            <a:ext cx="4962525" cy="3722687"/>
          </a:xfrm>
        </p:spPr>
      </p:sp>
      <p:sp>
        <p:nvSpPr>
          <p:cNvPr id="20378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04803" name="Rectangle 2"/>
          <p:cNvSpPr>
            <a:spLocks noRot="1" noTextEdit="1"/>
          </p:cNvSpPr>
          <p:nvPr>
            <p:ph type="sldImg"/>
          </p:nvPr>
        </p:nvSpPr>
        <p:spPr>
          <a:xfrm>
            <a:off x="917575" y="744538"/>
            <a:ext cx="4962525" cy="3722687"/>
          </a:xfrm>
        </p:spPr>
      </p:sp>
      <p:sp>
        <p:nvSpPr>
          <p:cNvPr id="20480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2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05827" name="Rectangle 2"/>
          <p:cNvSpPr>
            <a:spLocks noRot="1" noTextEdit="1"/>
          </p:cNvSpPr>
          <p:nvPr>
            <p:ph type="sldImg"/>
          </p:nvPr>
        </p:nvSpPr>
        <p:spPr>
          <a:xfrm>
            <a:off x="917575" y="744538"/>
            <a:ext cx="4962525" cy="3722687"/>
          </a:xfrm>
        </p:spPr>
      </p:sp>
      <p:sp>
        <p:nvSpPr>
          <p:cNvPr id="20582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6850"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06851" name="Rectangle 2"/>
          <p:cNvSpPr>
            <a:spLocks noRot="1" noTextEdit="1"/>
          </p:cNvSpPr>
          <p:nvPr>
            <p:ph type="sldImg"/>
          </p:nvPr>
        </p:nvSpPr>
        <p:spPr>
          <a:xfrm>
            <a:off x="917575" y="744538"/>
            <a:ext cx="4962525" cy="3722687"/>
          </a:xfrm>
        </p:spPr>
      </p:sp>
      <p:sp>
        <p:nvSpPr>
          <p:cNvPr id="20685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07875" name="Rectangle 2"/>
          <p:cNvSpPr>
            <a:spLocks noRot="1" noTextEdit="1"/>
          </p:cNvSpPr>
          <p:nvPr>
            <p:ph type="sldImg"/>
          </p:nvPr>
        </p:nvSpPr>
        <p:spPr>
          <a:xfrm>
            <a:off x="917575" y="744538"/>
            <a:ext cx="4962525" cy="3722687"/>
          </a:xfrm>
        </p:spPr>
      </p:sp>
      <p:sp>
        <p:nvSpPr>
          <p:cNvPr id="20787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08899" name="Rectangle 2"/>
          <p:cNvSpPr>
            <a:spLocks noRot="1" noTextEdit="1"/>
          </p:cNvSpPr>
          <p:nvPr>
            <p:ph type="sldImg"/>
          </p:nvPr>
        </p:nvSpPr>
        <p:spPr>
          <a:xfrm>
            <a:off x="917575" y="744538"/>
            <a:ext cx="4962525" cy="3722687"/>
          </a:xfrm>
        </p:spPr>
      </p:sp>
      <p:sp>
        <p:nvSpPr>
          <p:cNvPr id="20890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61795" name="Rectangle 2"/>
          <p:cNvSpPr>
            <a:spLocks noRot="1" noTextEdit="1"/>
          </p:cNvSpPr>
          <p:nvPr>
            <p:ph type="sldImg"/>
          </p:nvPr>
        </p:nvSpPr>
        <p:spPr>
          <a:xfrm>
            <a:off x="917575" y="744538"/>
            <a:ext cx="4962525" cy="3722687"/>
          </a:xfrm>
        </p:spPr>
      </p:sp>
      <p:sp>
        <p:nvSpPr>
          <p:cNvPr id="16179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992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09923" name="Rectangle 2"/>
          <p:cNvSpPr>
            <a:spLocks noRot="1" noTextEdit="1"/>
          </p:cNvSpPr>
          <p:nvPr>
            <p:ph type="sldImg"/>
          </p:nvPr>
        </p:nvSpPr>
        <p:spPr>
          <a:xfrm>
            <a:off x="917575" y="744538"/>
            <a:ext cx="4962525" cy="3722687"/>
          </a:xfrm>
        </p:spPr>
      </p:sp>
      <p:sp>
        <p:nvSpPr>
          <p:cNvPr id="20992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094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10947" name="Rectangle 2"/>
          <p:cNvSpPr>
            <a:spLocks noRot="1" noTextEdit="1"/>
          </p:cNvSpPr>
          <p:nvPr>
            <p:ph type="sldImg"/>
          </p:nvPr>
        </p:nvSpPr>
        <p:spPr>
          <a:xfrm>
            <a:off x="917575" y="744538"/>
            <a:ext cx="4962525" cy="3722687"/>
          </a:xfrm>
        </p:spPr>
      </p:sp>
      <p:sp>
        <p:nvSpPr>
          <p:cNvPr id="21094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11971" name="Rectangle 2"/>
          <p:cNvSpPr>
            <a:spLocks noRot="1" noTextEdit="1"/>
          </p:cNvSpPr>
          <p:nvPr>
            <p:ph type="sldImg"/>
          </p:nvPr>
        </p:nvSpPr>
        <p:spPr>
          <a:xfrm>
            <a:off x="917575" y="744538"/>
            <a:ext cx="4962525" cy="3722687"/>
          </a:xfrm>
        </p:spPr>
      </p:sp>
      <p:sp>
        <p:nvSpPr>
          <p:cNvPr id="21197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2994"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12995" name="Rectangle 2"/>
          <p:cNvSpPr>
            <a:spLocks noRot="1" noTextEdit="1"/>
          </p:cNvSpPr>
          <p:nvPr>
            <p:ph type="sldImg"/>
          </p:nvPr>
        </p:nvSpPr>
        <p:spPr>
          <a:xfrm>
            <a:off x="917575" y="744538"/>
            <a:ext cx="4962525" cy="3722687"/>
          </a:xfrm>
        </p:spPr>
      </p:sp>
      <p:sp>
        <p:nvSpPr>
          <p:cNvPr id="21299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14019" name="Rectangle 2"/>
          <p:cNvSpPr>
            <a:spLocks noRot="1" noTextEdit="1"/>
          </p:cNvSpPr>
          <p:nvPr>
            <p:ph type="sldImg"/>
          </p:nvPr>
        </p:nvSpPr>
        <p:spPr>
          <a:xfrm>
            <a:off x="917575" y="744538"/>
            <a:ext cx="4962525" cy="3722687"/>
          </a:xfrm>
        </p:spPr>
      </p:sp>
      <p:sp>
        <p:nvSpPr>
          <p:cNvPr id="21402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15043" name="Rectangle 2"/>
          <p:cNvSpPr>
            <a:spLocks noRot="1" noTextEdit="1"/>
          </p:cNvSpPr>
          <p:nvPr>
            <p:ph type="sldImg"/>
          </p:nvPr>
        </p:nvSpPr>
        <p:spPr>
          <a:xfrm>
            <a:off x="917575" y="744538"/>
            <a:ext cx="4962525" cy="3722687"/>
          </a:xfrm>
        </p:spPr>
      </p:sp>
      <p:sp>
        <p:nvSpPr>
          <p:cNvPr id="21504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16067" name="Rectangle 2"/>
          <p:cNvSpPr>
            <a:spLocks noRot="1" noTextEdit="1"/>
          </p:cNvSpPr>
          <p:nvPr>
            <p:ph type="sldImg"/>
          </p:nvPr>
        </p:nvSpPr>
        <p:spPr>
          <a:xfrm>
            <a:off x="917575" y="744538"/>
            <a:ext cx="4962525" cy="3722687"/>
          </a:xfrm>
        </p:spPr>
      </p:sp>
      <p:sp>
        <p:nvSpPr>
          <p:cNvPr id="21606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17091" name="Rectangle 2"/>
          <p:cNvSpPr>
            <a:spLocks noRot="1" noTextEdit="1"/>
          </p:cNvSpPr>
          <p:nvPr>
            <p:ph type="sldImg"/>
          </p:nvPr>
        </p:nvSpPr>
        <p:spPr>
          <a:xfrm>
            <a:off x="917575" y="744538"/>
            <a:ext cx="4962525" cy="3722687"/>
          </a:xfrm>
        </p:spPr>
      </p:sp>
      <p:sp>
        <p:nvSpPr>
          <p:cNvPr id="21709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8114"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18115" name="Rectangle 2"/>
          <p:cNvSpPr>
            <a:spLocks noRot="1" noTextEdit="1"/>
          </p:cNvSpPr>
          <p:nvPr>
            <p:ph type="sldImg"/>
          </p:nvPr>
        </p:nvSpPr>
        <p:spPr>
          <a:xfrm>
            <a:off x="917575" y="744538"/>
            <a:ext cx="4962525" cy="3722687"/>
          </a:xfrm>
        </p:spPr>
      </p:sp>
      <p:sp>
        <p:nvSpPr>
          <p:cNvPr id="218116"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219139" name="Rectangle 2"/>
          <p:cNvSpPr>
            <a:spLocks noRot="1" noTextEdit="1"/>
          </p:cNvSpPr>
          <p:nvPr>
            <p:ph type="sldImg"/>
          </p:nvPr>
        </p:nvSpPr>
        <p:spPr>
          <a:xfrm>
            <a:off x="917575" y="744538"/>
            <a:ext cx="4962525" cy="3722687"/>
          </a:xfrm>
        </p:spPr>
      </p:sp>
      <p:sp>
        <p:nvSpPr>
          <p:cNvPr id="21914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18"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62819" name="Rectangle 2"/>
          <p:cNvSpPr>
            <a:spLocks noRot="1" noTextEdit="1"/>
          </p:cNvSpPr>
          <p:nvPr>
            <p:ph type="sldImg"/>
          </p:nvPr>
        </p:nvSpPr>
        <p:spPr>
          <a:xfrm>
            <a:off x="917575" y="744538"/>
            <a:ext cx="4962525" cy="3722687"/>
          </a:xfrm>
        </p:spPr>
      </p:sp>
      <p:sp>
        <p:nvSpPr>
          <p:cNvPr id="162820"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63843" name="Rectangle 2"/>
          <p:cNvSpPr>
            <a:spLocks noRot="1" noTextEdit="1"/>
          </p:cNvSpPr>
          <p:nvPr>
            <p:ph type="sldImg"/>
          </p:nvPr>
        </p:nvSpPr>
        <p:spPr>
          <a:xfrm>
            <a:off x="917575" y="744538"/>
            <a:ext cx="4962525" cy="3722687"/>
          </a:xfrm>
        </p:spPr>
      </p:sp>
      <p:sp>
        <p:nvSpPr>
          <p:cNvPr id="163844"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4866"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64867" name="Rectangle 2"/>
          <p:cNvSpPr>
            <a:spLocks noRot="1" noTextEdit="1"/>
          </p:cNvSpPr>
          <p:nvPr>
            <p:ph type="sldImg"/>
          </p:nvPr>
        </p:nvSpPr>
        <p:spPr>
          <a:xfrm>
            <a:off x="917575" y="744538"/>
            <a:ext cx="4962525" cy="3722687"/>
          </a:xfrm>
        </p:spPr>
      </p:sp>
      <p:sp>
        <p:nvSpPr>
          <p:cNvPr id="164868"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5890" name="Rectangle 7"/>
          <p:cNvSpPr txBox="1">
            <a:spLocks noGrp="1"/>
          </p:cNvSpPr>
          <p:nvPr>
            <p:ph type="sldNum" sz="quarter"/>
          </p:nvPr>
        </p:nvSpPr>
        <p:spPr>
          <a:xfrm>
            <a:off x="3849688" y="9429750"/>
            <a:ext cx="2946400" cy="496888"/>
          </a:xfrm>
          <a:prstGeom prst="rect">
            <a:avLst/>
          </a:prstGeom>
          <a:noFill/>
          <a:ln w="9525">
            <a:noFill/>
          </a:ln>
        </p:spPr>
        <p:txBody>
          <a:bodyPr anchor="b"/>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
        <p:nvSpPr>
          <p:cNvPr id="165891" name="Rectangle 2"/>
          <p:cNvSpPr>
            <a:spLocks noRot="1" noTextEdit="1"/>
          </p:cNvSpPr>
          <p:nvPr>
            <p:ph type="sldImg"/>
          </p:nvPr>
        </p:nvSpPr>
        <p:spPr>
          <a:xfrm>
            <a:off x="917575" y="744538"/>
            <a:ext cx="4962525" cy="3722687"/>
          </a:xfrm>
        </p:spPr>
      </p:sp>
      <p:sp>
        <p:nvSpPr>
          <p:cNvPr id="165892" name="Rectangle 3"/>
          <p:cNvSpPr>
            <a:spLocks noGrp="1"/>
          </p:cNvSpPr>
          <p:nvPr>
            <p:ph type="body" idx="1"/>
          </p:nvPr>
        </p:nvSpPr>
        <p:spPr/>
        <p:txBody>
          <a:bodyPr wrap="square" lIns="91440" tIns="45720" rIns="91440" bIns="45720" anchor="t"/>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457200" y="274638"/>
            <a:ext cx="605293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章标题">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612492" y="2084851"/>
            <a:ext cx="6337300" cy="1470025"/>
          </a:xfrm>
        </p:spPr>
        <p:txBody>
          <a:bodyPr/>
          <a:lstStyle>
            <a:lvl1pPr>
              <a:defRPr>
                <a:solidFill>
                  <a:srgbClr val="FFD7AF"/>
                </a:solidFill>
              </a:defRPr>
            </a:lvl1pPr>
          </a:lstStyle>
          <a:p>
            <a:pPr fontAlgn="base"/>
            <a:r>
              <a:rPr lang="zh-CN" altLang="en-US" strike="noStrike" noProof="1" dirty="0" smtClean="0"/>
              <a:t>此处输入章标题</a:t>
            </a:r>
            <a:endParaRPr lang="zh-CN" altLang="en-US" strike="noStrike" noProof="1" dirty="0"/>
          </a:p>
        </p:txBody>
      </p:sp>
      <p:sp>
        <p:nvSpPr>
          <p:cNvPr id="3" name="日期占位符 2"/>
          <p:cNvSpPr>
            <a:spLocks noGrp="1"/>
          </p:cNvSpPr>
          <p:nvPr>
            <p:ph type="dt" sz="half" idx="10"/>
          </p:nvPr>
        </p:nvSpPr>
        <p:spPr/>
        <p:txBody>
          <a:bodyPr/>
          <a:p>
            <a:pPr lvl="0" eaLnBrk="1" fontAlgn="base" hangingPunct="1"/>
            <a:endParaRPr lang="zh-CN" altLang="en-US" strike="noStrike" noProof="1" dirty="0"/>
          </a:p>
        </p:txBody>
      </p:sp>
      <p:sp>
        <p:nvSpPr>
          <p:cNvPr id="4" name="页脚占位符 3"/>
          <p:cNvSpPr>
            <a:spLocks noGrp="1"/>
          </p:cNvSpPr>
          <p:nvPr>
            <p:ph type="ftr" sz="quarter" idx="11"/>
          </p:nvPr>
        </p:nvSpPr>
        <p:spPr/>
        <p:txBody>
          <a:bodyPr/>
          <a:p>
            <a:pPr lvl="0" eaLnBrk="1" fontAlgn="base" hangingPunct="1"/>
            <a:endParaRPr lang="zh-CN" altLang="en-US" strike="noStrike" noProof="1" dirty="0"/>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只有括号输入内容">
    <p:spTree>
      <p:nvGrpSpPr>
        <p:cNvPr id="1" name=""/>
        <p:cNvGrpSpPr/>
        <p:nvPr/>
      </p:nvGrpSpPr>
      <p:grpSpPr>
        <a:xfrm>
          <a:off x="0" y="0"/>
          <a:ext cx="0" cy="0"/>
          <a:chOff x="0" y="0"/>
          <a:chExt cx="0" cy="0"/>
        </a:xfrm>
      </p:grpSpPr>
      <p:sp>
        <p:nvSpPr>
          <p:cNvPr id="7" name="内容占位符 6"/>
          <p:cNvSpPr>
            <a:spLocks noGrp="1"/>
          </p:cNvSpPr>
          <p:nvPr>
            <p:ph sz="quarter" idx="14" hasCustomPrompt="1"/>
          </p:nvPr>
        </p:nvSpPr>
        <p:spPr>
          <a:xfrm>
            <a:off x="611187" y="836084"/>
            <a:ext cx="6408737" cy="5377225"/>
          </a:xfrm>
          <a:prstGeom prst="rect">
            <a:avLst/>
          </a:prstGeom>
        </p:spPr>
        <p:txBody>
          <a:bodyPr/>
          <a:lstStyle>
            <a:lvl1pPr marL="0" indent="360045">
              <a:lnSpc>
                <a:spcPct val="130000"/>
              </a:lnSpc>
              <a:spcBef>
                <a:spcPts val="600"/>
              </a:spcBef>
              <a:buNone/>
              <a:defRPr lang="zh-CN" altLang="en-US" sz="1800" b="0" kern="1200" dirty="0" smtClean="0">
                <a:solidFill>
                  <a:srgbClr val="FFD7AF"/>
                </a:solidFill>
                <a:latin typeface="幼圆" pitchFamily="1" charset="-122"/>
                <a:ea typeface="幼圆" pitchFamily="1" charset="-122"/>
                <a:cs typeface="+mn-cs"/>
              </a:defRPr>
            </a:lvl1pPr>
          </a:lstStyle>
          <a:p>
            <a:pPr lvl="0" fontAlgn="base"/>
            <a:r>
              <a:rPr lang="zh-CN" altLang="en-US" strike="noStrike" noProof="1" dirty="0" smtClean="0"/>
              <a:t> 此处输入讲义正文</a:t>
            </a:r>
            <a:r>
              <a:rPr lang="en-US" altLang="zh-CN" strike="noStrike" noProof="1" dirty="0" smtClean="0"/>
              <a:t>……</a:t>
            </a:r>
            <a:endParaRPr lang="zh-CN" altLang="en-US" strike="noStrike" noProof="1" dirty="0"/>
          </a:p>
        </p:txBody>
      </p:sp>
      <p:sp>
        <p:nvSpPr>
          <p:cNvPr id="2" name="日期占位符 1"/>
          <p:cNvSpPr>
            <a:spLocks noGrp="1"/>
          </p:cNvSpPr>
          <p:nvPr>
            <p:ph type="dt" sz="half" idx="15"/>
          </p:nvPr>
        </p:nvSpPr>
        <p:spPr/>
        <p:txBody>
          <a:bodyPr/>
          <a:p>
            <a:pPr lvl="0" eaLnBrk="1" fontAlgn="base" hangingPunct="1"/>
            <a:endParaRPr lang="zh-CN" altLang="en-US" strike="noStrike" noProof="1" dirty="0"/>
          </a:p>
        </p:txBody>
      </p:sp>
      <p:sp>
        <p:nvSpPr>
          <p:cNvPr id="3" name="页脚占位符 2"/>
          <p:cNvSpPr>
            <a:spLocks noGrp="1"/>
          </p:cNvSpPr>
          <p:nvPr>
            <p:ph type="ftr" sz="quarter" idx="16"/>
          </p:nvPr>
        </p:nvSpPr>
        <p:spPr/>
        <p:txBody>
          <a:bodyPr/>
          <a:p>
            <a:pPr lvl="0" eaLnBrk="1" fontAlgn="base" hangingPunct="1"/>
            <a:endParaRPr lang="zh-CN" altLang="en-US" strike="noStrike" noProof="1" dirty="0"/>
          </a:p>
        </p:txBody>
      </p:sp>
      <p:sp>
        <p:nvSpPr>
          <p:cNvPr id="4" name="灯片编号占位符 3"/>
          <p:cNvSpPr>
            <a:spLocks noGrp="1"/>
          </p:cNvSpPr>
          <p:nvPr>
            <p:ph type="sldNum" sz="quarter" idx="17"/>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eaLnBrk="1" fontAlgn="base" hangingPunct="1"/>
            <a:endParaRPr lang="zh-CN" altLang="en-US" strike="noStrike" noProof="1" dirty="0"/>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eaLnBrk="1" fontAlgn="base" hangingPunct="1"/>
            <a:endParaRPr lang="zh-CN" altLang="en-US" strike="noStrike" noProof="1" dirty="0"/>
          </a:p>
        </p:txBody>
      </p:sp>
      <p:sp>
        <p:nvSpPr>
          <p:cNvPr id="5" name="页脚占位符 4"/>
          <p:cNvSpPr>
            <a:spLocks noGrp="1"/>
          </p:cNvSpPr>
          <p:nvPr>
            <p:ph type="ftr" sz="quarter" idx="11"/>
          </p:nvPr>
        </p:nvSpPr>
        <p:spPr/>
        <p:txBody>
          <a:bodyPr/>
          <a:p>
            <a:pPr lvl="0" eaLnBrk="1" fontAlgn="base" hangingPunct="1"/>
            <a:endParaRPr lang="zh-CN" altLang="en-US" strike="noStrike" noProof="1" dirty="0"/>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457200"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54296" y="1600200"/>
            <a:ext cx="4032504"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eaLnBrk="1" fontAlgn="base" hangingPunct="1"/>
            <a:endParaRPr lang="zh-CN" altLang="en-US" strike="noStrike" noProof="1" dirty="0"/>
          </a:p>
        </p:txBody>
      </p:sp>
      <p:sp>
        <p:nvSpPr>
          <p:cNvPr id="6" name="页脚占位符 5"/>
          <p:cNvSpPr>
            <a:spLocks noGrp="1"/>
          </p:cNvSpPr>
          <p:nvPr>
            <p:ph type="ftr" sz="quarter" idx="11"/>
          </p:nvPr>
        </p:nvSpPr>
        <p:spPr/>
        <p:txBody>
          <a:bodyPr/>
          <a:p>
            <a:pPr lvl="0" eaLnBrk="1" fontAlgn="base" hangingPunct="1"/>
            <a:endParaRPr lang="zh-CN" altLang="en-US"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629841" y="2505075"/>
            <a:ext cx="3868340"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29150" y="2505075"/>
            <a:ext cx="3887391"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eaLnBrk="1" fontAlgn="base" hangingPunct="1"/>
            <a:endParaRPr lang="zh-CN" altLang="en-US" strike="noStrike" noProof="1" dirty="0"/>
          </a:p>
        </p:txBody>
      </p:sp>
      <p:sp>
        <p:nvSpPr>
          <p:cNvPr id="8" name="页脚占位符 7"/>
          <p:cNvSpPr>
            <a:spLocks noGrp="1"/>
          </p:cNvSpPr>
          <p:nvPr>
            <p:ph type="ftr" sz="quarter" idx="11"/>
          </p:nvPr>
        </p:nvSpPr>
        <p:spPr/>
        <p:txBody>
          <a:bodyPr/>
          <a:p>
            <a:pPr lvl="0" eaLnBrk="1" fontAlgn="base" hangingPunct="1"/>
            <a:endParaRPr lang="zh-CN" altLang="en-US" strike="noStrike" noProof="1" dirty="0"/>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eaLnBrk="1" fontAlgn="base" hangingPunct="1"/>
            <a:endParaRPr lang="zh-CN" altLang="en-US" strike="noStrike" noProof="1" dirty="0"/>
          </a:p>
        </p:txBody>
      </p:sp>
      <p:sp>
        <p:nvSpPr>
          <p:cNvPr id="4" name="页脚占位符 3"/>
          <p:cNvSpPr>
            <a:spLocks noGrp="1"/>
          </p:cNvSpPr>
          <p:nvPr>
            <p:ph type="ftr" sz="quarter" idx="11"/>
          </p:nvPr>
        </p:nvSpPr>
        <p:spPr/>
        <p:txBody>
          <a:bodyPr/>
          <a:p>
            <a:pPr lvl="0" eaLnBrk="1" fontAlgn="base" hangingPunct="1"/>
            <a:endParaRPr lang="zh-CN" altLang="en-US" strike="noStrike" noProof="1" dirty="0"/>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eaLnBrk="1" fontAlgn="base" hangingPunct="1"/>
            <a:endParaRPr lang="zh-CN" altLang="en-US" strike="noStrike" noProof="1" dirty="0"/>
          </a:p>
        </p:txBody>
      </p:sp>
      <p:sp>
        <p:nvSpPr>
          <p:cNvPr id="3" name="页脚占位符 2"/>
          <p:cNvSpPr>
            <a:spLocks noGrp="1"/>
          </p:cNvSpPr>
          <p:nvPr>
            <p:ph type="ftr" sz="quarter" idx="11"/>
          </p:nvPr>
        </p:nvSpPr>
        <p:spPr/>
        <p:txBody>
          <a:bodyPr/>
          <a:p>
            <a:pPr lvl="0" eaLnBrk="1" fontAlgn="base" hangingPunct="1"/>
            <a:endParaRPr lang="zh-CN" altLang="en-US" strike="noStrike" noProof="1" dirty="0"/>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zh-CN" altLang="en-US" strike="noStrike" noProof="1" dirty="0"/>
          </a:p>
        </p:txBody>
      </p:sp>
      <p:sp>
        <p:nvSpPr>
          <p:cNvPr id="6" name="页脚占位符 5"/>
          <p:cNvSpPr>
            <a:spLocks noGrp="1"/>
          </p:cNvSpPr>
          <p:nvPr>
            <p:ph type="ftr" sz="quarter" idx="11"/>
          </p:nvPr>
        </p:nvSpPr>
        <p:spPr/>
        <p:txBody>
          <a:bodyPr/>
          <a:p>
            <a:pPr lvl="0" eaLnBrk="1" fontAlgn="base" hangingPunct="1"/>
            <a:endParaRPr lang="zh-CN" altLang="en-US"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eaLnBrk="1" fontAlgn="base" hangingPunct="1"/>
            <a:endParaRPr lang="zh-CN" altLang="en-US" strike="noStrike" noProof="1" dirty="0"/>
          </a:p>
        </p:txBody>
      </p:sp>
      <p:sp>
        <p:nvSpPr>
          <p:cNvPr id="6" name="页脚占位符 5"/>
          <p:cNvSpPr>
            <a:spLocks noGrp="1"/>
          </p:cNvSpPr>
          <p:nvPr>
            <p:ph type="ftr" sz="quarter" idx="11"/>
          </p:nvPr>
        </p:nvSpPr>
        <p:spPr/>
        <p:txBody>
          <a:bodyPr/>
          <a:p>
            <a:pPr lvl="0" eaLnBrk="1" fontAlgn="base" hangingPunct="1"/>
            <a:endParaRPr lang="zh-CN" altLang="en-US" strike="noStrike" noProof="1" dirty="0"/>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p>
            <a:pPr lvl="0" indent="0"/>
            <a:r>
              <a:rPr lang="zh-CN" altLang="en-US"/>
              <a:t>单击此处编辑母版标题样式</a:t>
            </a:r>
            <a:endParaRPr lang="zh-CN" altLang="en-US"/>
          </a:p>
        </p:txBody>
      </p:sp>
      <p:sp>
        <p:nvSpPr>
          <p:cNvPr id="1027" name="Rectangle 3"/>
          <p:cNvSpPr>
            <a:spLocks noGrp="1"/>
          </p:cNvSpPr>
          <p:nvPr>
            <p:ph type="body"/>
          </p:nvPr>
        </p:nvSpPr>
        <p:spPr>
          <a:xfrm>
            <a:off x="457200" y="1600200"/>
            <a:ext cx="8229600" cy="4525963"/>
          </a:xfrm>
          <a:prstGeom prst="rect">
            <a:avLst/>
          </a:prstGeom>
          <a:noFill/>
          <a:ln w="9525">
            <a:noFill/>
          </a:ln>
        </p:spPr>
        <p:txBody>
          <a:bodyPr anchor="t"/>
          <a:p>
            <a:pPr lvl="0" indent="-342900"/>
            <a:r>
              <a:rPr lang="zh-CN" altLang="en-US"/>
              <a:t>单击此处编辑母版文本样式</a:t>
            </a:r>
            <a:endParaRPr lang="zh-CN" altLang="en-US"/>
          </a:p>
          <a:p>
            <a:pPr lvl="1" indent="-28575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miter/>
          </a:ln>
        </p:spPr>
        <p:txBody>
          <a:bodyPr/>
          <a:lstStyle>
            <a:lvl1pPr>
              <a:defRPr sz="1400"/>
            </a:lvl1pPr>
          </a:lstStyle>
          <a:p>
            <a:pPr lvl="0" eaLnBrk="1" fontAlgn="base" hangingPunct="1"/>
            <a:endParaRPr lang="zh-CN" altLang="en-US" strike="noStrike" noProof="1" dirty="0"/>
          </a:p>
        </p:txBody>
      </p:sp>
      <p:sp>
        <p:nvSpPr>
          <p:cNvPr id="1029" name="Rectangle 5"/>
          <p:cNvSpPr>
            <a:spLocks noGrp="1"/>
          </p:cNvSpPr>
          <p:nvPr>
            <p:ph type="ftr" sz="quarter" idx="3"/>
          </p:nvPr>
        </p:nvSpPr>
        <p:spPr>
          <a:xfrm>
            <a:off x="3124200" y="6245225"/>
            <a:ext cx="2895600" cy="476250"/>
          </a:xfrm>
          <a:prstGeom prst="rect">
            <a:avLst/>
          </a:prstGeom>
          <a:noFill/>
          <a:ln w="9525">
            <a:noFill/>
            <a:miter/>
          </a:ln>
        </p:spPr>
        <p:txBody>
          <a:bodyPr/>
          <a:lstStyle>
            <a:lvl1pPr algn="ctr">
              <a:defRPr sz="1400"/>
            </a:lvl1pPr>
          </a:lstStyle>
          <a:p>
            <a:pPr lvl="0" eaLnBrk="1" fontAlgn="base" hangingPunct="1"/>
            <a:endParaRPr lang="zh-CN" altLang="en-US" strike="noStrike" noProof="1" dirty="0"/>
          </a:p>
        </p:txBody>
      </p:sp>
      <p:sp>
        <p:nvSpPr>
          <p:cNvPr id="1030" name="Rectangle 6"/>
          <p:cNvSpPr>
            <a:spLocks noGrp="1"/>
          </p:cNvSpPr>
          <p:nvPr>
            <p:ph type="sldNum" sz="quarter" idx="4"/>
          </p:nvPr>
        </p:nvSpPr>
        <p:spPr>
          <a:xfrm>
            <a:off x="6553200" y="6245225"/>
            <a:ext cx="2133600" cy="476250"/>
          </a:xfrm>
          <a:prstGeom prst="rect">
            <a:avLst/>
          </a:prstGeom>
          <a:noFill/>
          <a:ln w="9525">
            <a:noFill/>
            <a:miter/>
          </a:ln>
        </p:spPr>
        <p:txBody>
          <a:bodyPr/>
          <a:lstStyle>
            <a:lvl1pPr algn="r">
              <a:defRPr sz="1400"/>
            </a:lvl1p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ea"/>
              </a:rPr>
            </a:fld>
            <a:endParaRPr lang="zh-CN" altLang="en-US" strike="noStrike" noProof="1"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ctr" defTabSz="914400" eaLnBrk="1" fontAlgn="base" latinLnBrk="0" hangingPunct="1">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0" fontAlgn="base" latinLnBrk="0" hangingPunct="0">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0" fontAlgn="base" latinLnBrk="0" hangingPunct="0">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2266;&#23450;&#36164;&#20135;&#24212;&#29992;&#25351;&#21335;.docx"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5253;&#34920;&#26684;&#24335;.docx" TargetMode="Externa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5253;&#34920;&#26684;&#24335;.docx" TargetMode="External"/></Relationships>
</file>

<file path=ppt/slides/_rels/slide2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5253;&#34920;&#38468;&#27880;.docx" TargetMode="Externa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9" name="Rectangle 6"/>
          <p:cNvSpPr txBox="1">
            <a:spLocks noGrp="1"/>
          </p:cNvSpPr>
          <p:nvPr/>
        </p:nvSpPr>
        <p:spPr>
          <a:xfrm>
            <a:off x="6553200" y="6248400"/>
            <a:ext cx="1905000" cy="457200"/>
          </a:xfrm>
          <a:prstGeom prst="rect">
            <a:avLst/>
          </a:prstGeom>
          <a:noFill/>
          <a:ln w="9525">
            <a:noFill/>
          </a:ln>
        </p:spPr>
        <p:txBody>
          <a:bodyPr anchor="t"/>
          <a:p>
            <a:pPr algn="r"/>
            <a:fld id="{9A0DB2DC-4C9A-4742-B13C-FB6460FD3503}" type="slidenum">
              <a:rPr lang="en-US" altLang="x-none" sz="1200" dirty="0">
                <a:latin typeface="Arial" panose="020B0604020202020204" pitchFamily="34" charset="0"/>
                <a:ea typeface="宋体" panose="02010600030101010101" pitchFamily="2" charset="-122"/>
              </a:rPr>
            </a:fld>
            <a:endParaRPr lang="en-US" altLang="x-none" sz="1200" dirty="0">
              <a:latin typeface="Arial" panose="020B0604020202020204" pitchFamily="34" charset="0"/>
              <a:ea typeface="宋体" panose="02010600030101010101" pitchFamily="2" charset="-122"/>
            </a:endParaRPr>
          </a:p>
        </p:txBody>
      </p:sp>
      <p:sp>
        <p:nvSpPr>
          <p:cNvPr id="2050" name="Rectangle 3"/>
          <p:cNvSpPr>
            <a:spLocks noGrp="1"/>
          </p:cNvSpPr>
          <p:nvPr>
            <p:ph type="subTitle"/>
          </p:nvPr>
        </p:nvSpPr>
        <p:spPr>
          <a:xfrm>
            <a:off x="212725" y="2792413"/>
            <a:ext cx="8593138" cy="1500187"/>
          </a:xfrm>
        </p:spPr>
        <p:txBody>
          <a:bodyPr wrap="square" anchor="t"/>
          <a:lstStyle>
            <a:lvl1pPr marL="0" lvl="0" indent="0" algn="ctr">
              <a:defRPr/>
            </a:lvl1pPr>
            <a:lvl2pPr marL="457200" lvl="1" indent="0" algn="ctr">
              <a:defRPr/>
            </a:lvl2pPr>
            <a:lvl3pPr marL="914400" lvl="2" indent="0" algn="ctr">
              <a:defRPr/>
            </a:lvl3pPr>
            <a:lvl4pPr marL="1371600" lvl="3" indent="0" algn="ctr">
              <a:defRPr/>
            </a:lvl4pPr>
            <a:lvl5pPr marL="1828800" lvl="4" indent="0" algn="ctr">
              <a:defRPr/>
            </a:lvl5pPr>
          </a:lstStyle>
          <a:p>
            <a:pPr marL="0" lvl="0" indent="0" algn="ctr">
              <a:buNone/>
            </a:pPr>
            <a:r>
              <a:rPr lang="zh-CN" altLang="en-US" sz="5400" b="1" dirty="0">
                <a:latin typeface="黑体" panose="02010609060101010101" pitchFamily="1" charset="-122"/>
                <a:ea typeface="黑体" panose="02010609060101010101" pitchFamily="1" charset="-122"/>
              </a:rPr>
              <a:t>政府会计制度</a:t>
            </a:r>
            <a:r>
              <a:rPr lang="zh-CN" altLang="zh-CN" sz="5400" b="1" dirty="0">
                <a:latin typeface="黑体" panose="02010609060101010101" pitchFamily="1" charset="-122"/>
                <a:ea typeface="黑体" panose="02010609060101010101" pitchFamily="1" charset="-122"/>
              </a:rPr>
              <a:t>解读</a:t>
            </a:r>
            <a:endParaRPr lang="zh-CN" altLang="zh-CN" sz="5400" b="1" dirty="0">
              <a:latin typeface="黑体" panose="02010609060101010101" pitchFamily="1" charset="-122"/>
              <a:ea typeface="黑体" panose="02010609060101010101" pitchFamily="1" charset="-122"/>
            </a:endParaRPr>
          </a:p>
          <a:p>
            <a:pPr marL="0" lvl="0" indent="0" algn="ctr">
              <a:buNone/>
            </a:pPr>
            <a:r>
              <a:rPr lang="en-US" altLang="zh-CN" sz="3600" b="1" dirty="0">
                <a:latin typeface="黑体" panose="02010609060101010101" pitchFamily="1" charset="-122"/>
                <a:ea typeface="黑体" panose="02010609060101010101" pitchFamily="1" charset="-122"/>
              </a:rPr>
              <a:t>——</a:t>
            </a:r>
            <a:r>
              <a:rPr lang="zh-CN" altLang="en-US" sz="3600" b="1" dirty="0">
                <a:latin typeface="黑体" panose="02010609060101010101" pitchFamily="1" charset="-122"/>
                <a:ea typeface="黑体" panose="02010609060101010101" pitchFamily="1" charset="-122"/>
                <a:sym typeface="+mn-ea"/>
              </a:rPr>
              <a:t>行政事业单位会计科目和报表</a:t>
            </a:r>
            <a:endParaRPr lang="zh-CN" altLang="en-US" sz="3600" b="1" dirty="0">
              <a:latin typeface="黑体" panose="02010609060101010101" pitchFamily="1" charset="-122"/>
              <a:ea typeface="黑体" panose="02010609060101010101" pitchFamily="1" charset="-122"/>
              <a:sym typeface="+mn-ea"/>
            </a:endParaRPr>
          </a:p>
        </p:txBody>
      </p:sp>
      <p:sp>
        <p:nvSpPr>
          <p:cNvPr id="2051" name="Text Box 7"/>
          <p:cNvSpPr txBox="1"/>
          <p:nvPr/>
        </p:nvSpPr>
        <p:spPr>
          <a:xfrm>
            <a:off x="635000" y="4689475"/>
            <a:ext cx="8204200" cy="583565"/>
          </a:xfrm>
          <a:prstGeom prst="rect">
            <a:avLst/>
          </a:prstGeom>
          <a:noFill/>
          <a:ln w="9525">
            <a:noFill/>
          </a:ln>
        </p:spPr>
        <p:txBody>
          <a:bodyPr wrap="square" anchor="t">
            <a:spAutoFit/>
          </a:bodyPr>
          <a:p>
            <a:pPr algn="ctr">
              <a:spcBef>
                <a:spcPct val="50000"/>
              </a:spcBef>
            </a:pPr>
            <a:r>
              <a:rPr lang="zh-CN" altLang="en-US" sz="3200" b="1" dirty="0">
                <a:latin typeface="楷体" panose="02010609060101010101" pitchFamily="1" charset="-122"/>
                <a:ea typeface="楷体" panose="02010609060101010101" pitchFamily="1" charset="-122"/>
              </a:rPr>
              <a:t>昝志宏 教授</a:t>
            </a:r>
            <a:endParaRPr lang="zh-CN" altLang="en-US" sz="3200" b="1" dirty="0">
              <a:latin typeface="楷体" panose="02010609060101010101" pitchFamily="1" charset="-122"/>
              <a:ea typeface="楷体" panose="02010609060101010101" pitchFamily="1" charset="-122"/>
            </a:endParaRPr>
          </a:p>
        </p:txBody>
      </p:sp>
      <p:pic>
        <p:nvPicPr>
          <p:cNvPr id="2052" name="Picture 8" descr="财经大学"/>
          <p:cNvPicPr>
            <a:picLocks noChangeAspect="1"/>
          </p:cNvPicPr>
          <p:nvPr/>
        </p:nvPicPr>
        <p:blipFill>
          <a:blip r:embed="rId1"/>
          <a:stretch>
            <a:fillRect/>
          </a:stretch>
        </p:blipFill>
        <p:spPr>
          <a:xfrm>
            <a:off x="0" y="0"/>
            <a:ext cx="9182100" cy="2203450"/>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6594" name="Rectangle 2"/>
          <p:cNvSpPr>
            <a:spLocks noGrp="1" noRot="1" noChangeArrowheads="1"/>
          </p:cNvSpPr>
          <p:nvPr>
            <p:ph type="title"/>
          </p:nvPr>
        </p:nvSpPr>
        <p:spPr>
          <a:xfrm>
            <a:off x="468313" y="188913"/>
            <a:ext cx="8229600" cy="6477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华文中宋" pitchFamily="2" charset="-122"/>
                <a:cs typeface="+mj-cs"/>
              </a:rPr>
              <a:t>政府财务报告与政府决算报告</a:t>
            </a:r>
            <a:endParaRPr kumimoji="0" lang="zh-CN" altLang="en-US"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lt"/>
              <a:ea typeface="华文中宋" pitchFamily="2" charset="-122"/>
              <a:cs typeface="+mj-cs"/>
            </a:endParaRPr>
          </a:p>
        </p:txBody>
      </p:sp>
      <p:sp>
        <p:nvSpPr>
          <p:cNvPr id="366595" name="Rectangle 3"/>
          <p:cNvSpPr>
            <a:spLocks noGrp="1" noChangeArrowheads="1"/>
          </p:cNvSpPr>
          <p:nvPr>
            <p:ph idx="1"/>
          </p:nvPr>
        </p:nvSpPr>
        <p:spPr>
          <a:xfrm>
            <a:off x="755650" y="981075"/>
            <a:ext cx="8208963" cy="5400675"/>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3200" b="1" i="0" u="none" strike="noStrike" kern="0" cap="none" spc="0" normalizeH="0" baseline="0" noProof="0" dirty="0" smtClean="0">
                <a:ln>
                  <a:noFill/>
                </a:ln>
                <a:solidFill>
                  <a:srgbClr val="FF66FF"/>
                </a:solidFill>
                <a:effectLst>
                  <a:outerShdw blurRad="38100" dist="38100" dir="2700000" algn="tl">
                    <a:srgbClr val="000000"/>
                  </a:outerShdw>
                </a:effectLst>
                <a:uLnTx/>
                <a:uFillTx/>
                <a:latin typeface="+mn-lt"/>
                <a:ea typeface="+mn-ea"/>
                <a:cs typeface="+mn-cs"/>
              </a:rPr>
              <a:t>二者关系：</a:t>
            </a:r>
            <a:endParaRPr kumimoji="0" lang="zh-CN" altLang="en-US" sz="3200" b="1" i="0" u="none" strike="noStrike" kern="0" cap="none" spc="0" normalizeH="0" baseline="0" noProof="0" dirty="0" smtClean="0">
              <a:ln>
                <a:noFill/>
              </a:ln>
              <a:solidFill>
                <a:srgbClr val="FF66FF"/>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适度分离</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各具不同功能、各具不同生成原理、各具不同报送要求</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相互衔接</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反映的经济业务有交叉，预算收支</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结余与财务收入费用</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盈余之间有勾稽、有衔接</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  ——</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总体上相互协调、相互补充</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800" b="0" i="0" u="none" strike="noStrike" kern="0" cap="none" spc="0" normalizeH="0" baseline="0" noProof="0" dirty="0" smtClean="0">
              <a:ln>
                <a:noFill/>
              </a:ln>
              <a:solidFill>
                <a:srgbClr val="FF66FF"/>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endParaRP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None/>
              <a:defRPr/>
            </a:pPr>
            <a:endPar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楷体_GB2312" pitchFamily="49" charset="-122"/>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684213" y="765175"/>
            <a:ext cx="8064500" cy="575945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6. </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（长期）待摊费用</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36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财务会计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zh-CN" altLang="en-US" sz="2400" b="1" i="1"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预付相关费用（租金、报刊订阅费等）时：</a:t>
            </a:r>
            <a:r>
              <a:rPr kumimoji="0" lang="en-US" altLang="zh-CN" sz="2400" b="1" i="1"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endParaRPr kumimoji="0" lang="en-US" altLang="zh-CN" sz="2400" b="1" i="1"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借：待摊费用（</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1</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年以内）</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长期待摊费用（</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1</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年以上）             </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贷：银行存款等                  </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1"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受益期内分期摊销时：</a:t>
            </a:r>
            <a:endParaRPr kumimoji="0" lang="en-US" altLang="zh-CN" sz="2400" b="1" i="1"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借：业务活动费用</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单位管理费用</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经营费用等</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贷：待摊费用</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长期待摊费用</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342900" marR="0" lvl="0" indent="-34290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Char char="n"/>
              <a:defRPr/>
            </a:pP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342900" marR="0" lvl="0" indent="-34290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预算会计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zh-CN" altLang="en-US" sz="2400" b="1" i="1"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支付相关费用时：</a:t>
            </a:r>
            <a:endParaRPr kumimoji="0" lang="en-US" altLang="zh-CN" sz="2400" b="1" i="1"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借：行政支出</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事业支出</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经营支出</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贷：资金结存等</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86518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684213" y="981075"/>
            <a:ext cx="8064500" cy="554355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7.</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利息支出</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36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财务会计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预计利息时，</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借</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：在建工程</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相关费用             </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贷：应付利息</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长期借款                 </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342900" marR="0" lvl="0" indent="-34290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预算会计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en-US" altLang="zh-CN" sz="2400" b="1" i="0"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 </a:t>
            </a:r>
            <a:r>
              <a:rPr kumimoji="0" lang="zh-CN" altLang="en-US" sz="2400" b="1" i="1" u="none" strike="noStrike" kern="0" cap="none" spc="0" normalizeH="0" baseline="0" noProof="0" dirty="0" smtClean="0">
                <a:ln>
                  <a:noFill/>
                </a:ln>
                <a:solidFill>
                  <a:srgbClr val="FF0000"/>
                </a:solidFill>
                <a:effectLst/>
                <a:uLnTx/>
                <a:uFillTx/>
                <a:latin typeface="楷体" panose="02010609060101010101" pitchFamily="1" charset="-122"/>
                <a:ea typeface="楷体" panose="02010609060101010101" pitchFamily="1" charset="-122"/>
                <a:cs typeface="+mn-cs"/>
              </a:rPr>
              <a:t>支付利息</a:t>
            </a:r>
            <a:r>
              <a:rPr kumimoji="0" lang="zh-CN" altLang="en-US"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时：</a:t>
            </a:r>
            <a:endParaRPr kumimoji="0" lang="zh-CN" altLang="en-US"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借：其他支出</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贷：资金结存</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endParaRPr kumimoji="0" lang="zh-CN" alt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86518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684213" y="981075"/>
            <a:ext cx="8064500" cy="554355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8.</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无偿调出资产</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36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财务会计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借：无偿调拨净资产</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固定资产累计折旧</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贷：固定资产</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借：资产处置费用</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贷：银行存款等</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发生的相关费用</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342900" marR="0" lvl="0" indent="-34290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预算会计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借：其他支出</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支付的相关费用</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贷：资金结存</a:t>
            </a:r>
            <a:endParaRPr kumimoji="0" lang="en-US" altLang="zh-CN" sz="2400" b="1" i="0" u="none" strike="noStrike" kern="0" cap="none" spc="0" normalizeH="0" baseline="0" noProof="0" dirty="0">
              <a:ln>
                <a:noFill/>
              </a:ln>
              <a:solidFill>
                <a:srgbClr val="FF66FF"/>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1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86518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684213" y="981075"/>
            <a:ext cx="8064500" cy="554355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9.</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接受捐赠资产</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36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财务会计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借：固定资产等</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贷：银行存款等</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捐赠收入                  </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342900" marR="0" lvl="0" indent="-34290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预算会计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借：其他支出</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支付的相关费用</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贷：资金结存等</a:t>
            </a:r>
            <a:endParaRPr kumimoji="0" lang="zh-CN" altLang="en-US"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1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06" name="Rectangle 2"/>
          <p:cNvSpPr>
            <a:spLocks noGrp="1" noRot="1" noChangeArrowheads="1"/>
          </p:cNvSpPr>
          <p:nvPr>
            <p:ph type="title"/>
          </p:nvPr>
        </p:nvSpPr>
        <p:spPr>
          <a:xfrm>
            <a:off x="755650" y="333375"/>
            <a:ext cx="7200900" cy="2159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891907" name="Rectangle 3"/>
          <p:cNvSpPr>
            <a:spLocks noGrp="1" noChangeArrowheads="1"/>
          </p:cNvSpPr>
          <p:nvPr>
            <p:ph idx="1"/>
          </p:nvPr>
        </p:nvSpPr>
        <p:spPr>
          <a:xfrm>
            <a:off x="468313" y="620713"/>
            <a:ext cx="8351838" cy="5978525"/>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10.</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从科研项目收入中提取</a:t>
            </a:r>
            <a:r>
              <a:rPr kumimoji="0" lang="en-US" altLang="zh-CN" sz="28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使用项目管理费或间接费</a:t>
            </a:r>
            <a:endParaRPr kumimoji="0" lang="en-US" altLang="zh-CN" sz="28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财务会计</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借：单位管理费用</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贷：预提费用</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项目间接费用或管理费</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借：预提费用</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项目间接费用或管理费</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贷：银行存款等</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预算会计</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借：非财政拨款结转</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项目间接费用或管理费</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贷：非财政拨款结余</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项目间接费用或管理费</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借：事业支出</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贷：资金结存</a:t>
            </a:r>
            <a:endPar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endParaRPr kumimoji="0" lang="zh-CN" alt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187450" y="404813"/>
            <a:ext cx="6769100" cy="504825"/>
          </a:xfrm>
        </p:spPr>
        <p:txBody>
          <a:bodyPr vert="horz" wrap="square" lIns="91440" tIns="45720" rIns="91440" bIns="45720"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3600" b="1" dirty="0">
                <a:solidFill>
                  <a:schemeClr val="tx1"/>
                </a:solidFill>
                <a:effectLst>
                  <a:outerShdw blurRad="38100" dist="19050" dir="2700000" algn="tl" rotWithShape="0">
                    <a:schemeClr val="dk1">
                      <a:alpha val="40000"/>
                    </a:schemeClr>
                  </a:outerShdw>
                </a:effectLst>
                <a:ea typeface="黑体" panose="02010609060101010101" pitchFamily="1" charset="-122"/>
                <a:sym typeface="宋体" panose="02010600030101010101" pitchFamily="2" charset="-122"/>
              </a:rPr>
              <a:t>四、</a:t>
            </a:r>
            <a:r>
              <a:rPr lang="zh-CN" altLang="en-US" sz="3600" b="1" dirty="0">
                <a:effectLst>
                  <a:outerShdw blurRad="38100" dist="19050" dir="2700000" algn="tl" rotWithShape="0">
                    <a:schemeClr val="dk1">
                      <a:alpha val="40000"/>
                    </a:schemeClr>
                  </a:outerShdw>
                </a:effectLst>
                <a:ea typeface="黑体" panose="02010609060101010101" pitchFamily="1" charset="-122"/>
                <a:sym typeface="+mn-ea"/>
              </a:rPr>
              <a:t>政府会计核算内容解读</a:t>
            </a:r>
            <a:r>
              <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 </a:t>
            </a:r>
            <a:endPar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619523" name="Rectangle 3"/>
          <p:cNvSpPr>
            <a:spLocks noGrp="1" noChangeArrowheads="1"/>
          </p:cNvSpPr>
          <p:nvPr>
            <p:ph idx="1"/>
          </p:nvPr>
        </p:nvSpPr>
        <p:spPr>
          <a:xfrm>
            <a:off x="684213" y="1341438"/>
            <a:ext cx="8064500" cy="5040313"/>
          </a:xfrm>
        </p:spPr>
        <p:txBody>
          <a:bodyPr vert="horz" wrap="square" lIns="91440" tIns="45720" rIns="91440" bIns="45720" numCol="1" anchor="t" anchorCtr="0" compatLnSpc="1"/>
          <a:lstStyle/>
          <a:p>
            <a:pPr marL="342900" marR="0" lvl="0" indent="-342900" algn="l" defTabSz="914400" rtl="0" eaLnBrk="1" fontAlgn="base" latinLnBrk="0" hangingPunct="1">
              <a:lnSpc>
                <a:spcPts val="3400"/>
              </a:lnSpc>
              <a:spcBef>
                <a:spcPct val="20000"/>
              </a:spcBef>
              <a:spcAft>
                <a:spcPct val="0"/>
              </a:spcAft>
              <a:buClr>
                <a:schemeClr val="hlink"/>
              </a:buClr>
              <a:buSzPct val="70000"/>
              <a:buFont typeface="Wingdings" panose="05000000000000000000" pitchFamily="2" charset="2"/>
              <a:buChar char="n"/>
              <a:defRPr/>
            </a:pPr>
            <a:r>
              <a:rPr lang="zh-CN" altLang="en-US" sz="2800" b="1" kern="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Arial" panose="020B0604020202020204"/>
                <a:ea typeface="+mj-ea"/>
                <a:cs typeface="+mj-cs"/>
                <a:sym typeface="+mn-ea"/>
              </a:rPr>
              <a:t>（一）资产核算</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Arial" panose="020B0604020202020204"/>
              <a:ea typeface="+mj-ea"/>
              <a:cs typeface="+mj-cs"/>
              <a:sym typeface="+mn-ea"/>
            </a:endParaRPr>
          </a:p>
          <a:p>
            <a:pPr marL="342900" marR="0" lvl="0" indent="-342900" algn="l" defTabSz="914400" rtl="0" eaLnBrk="1" fontAlgn="base" latinLnBrk="0" hangingPunct="1">
              <a:lnSpc>
                <a:spcPts val="3400"/>
              </a:lnSpc>
              <a:spcBef>
                <a:spcPct val="20000"/>
              </a:spcBef>
              <a:spcAft>
                <a:spcPct val="0"/>
              </a:spcAft>
              <a:buClr>
                <a:schemeClr val="hlink"/>
              </a:buClr>
              <a:buSzPct val="70000"/>
              <a:buFont typeface="Wingdings" panose="05000000000000000000" pitchFamily="2" charset="2"/>
              <a:buChar char="n"/>
              <a:defRPr/>
            </a:pPr>
            <a:r>
              <a:rPr lang="en-US" altLang="zh-CN" sz="2400" b="1" kern="0" noProof="0" dirty="0" smtClean="0">
                <a:ln>
                  <a:noFill/>
                </a:ln>
                <a:effectLst>
                  <a:outerShdw blurRad="38100" dist="38100" dir="2700000" algn="tl">
                    <a:srgbClr val="000000"/>
                  </a:outerShdw>
                </a:effectLst>
                <a:uLnTx/>
                <a:uFillTx/>
                <a:latin typeface="宋体" panose="02010600030101010101" pitchFamily="2" charset="-122"/>
                <a:sym typeface="+mn-ea"/>
              </a:rPr>
              <a:t>1.</a:t>
            </a:r>
            <a:r>
              <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rPr>
              <a:t>应收款项类科目</a:t>
            </a:r>
            <a:endPar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endParaRPr>
          </a:p>
          <a:p>
            <a:pPr marL="342900" marR="0" lvl="0" indent="-342900" algn="l" defTabSz="914400" rtl="0" eaLnBrk="1" fontAlgn="base" latinLnBrk="0" hangingPunct="1">
              <a:lnSpc>
                <a:spcPts val="3400"/>
              </a:lnSpc>
              <a:spcBef>
                <a:spcPct val="20000"/>
              </a:spcBef>
              <a:spcAft>
                <a:spcPct val="0"/>
              </a:spcAft>
              <a:buClr>
                <a:schemeClr val="hlink"/>
              </a:buClr>
              <a:buSzPct val="70000"/>
              <a:buFont typeface="Wingdings" panose="05000000000000000000" pitchFamily="2" charset="2"/>
              <a:buChar char="n"/>
              <a:defRPr/>
            </a:pPr>
            <a:r>
              <a:rPr lang="en-US" altLang="zh-CN" sz="2400" b="1" kern="0" noProof="0" dirty="0" smtClean="0">
                <a:ln>
                  <a:noFill/>
                </a:ln>
                <a:effectLst>
                  <a:outerShdw blurRad="38100" dist="38100" dir="2700000" algn="tl">
                    <a:srgbClr val="000000"/>
                  </a:outerShdw>
                </a:effectLst>
                <a:uLnTx/>
                <a:uFillTx/>
                <a:latin typeface="宋体" panose="02010600030101010101" pitchFamily="2" charset="-122"/>
                <a:sym typeface="+mn-ea"/>
              </a:rPr>
              <a:t>2.</a:t>
            </a:r>
            <a:r>
              <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rPr>
              <a:t>“研发支出”科目</a:t>
            </a:r>
            <a:endPar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endParaRPr>
          </a:p>
          <a:p>
            <a:pPr marL="342900" marR="0" lvl="0" indent="-342900" algn="l" defTabSz="914400" rtl="0" eaLnBrk="1" fontAlgn="base" latinLnBrk="0" hangingPunct="1">
              <a:lnSpc>
                <a:spcPts val="3400"/>
              </a:lnSpc>
              <a:spcBef>
                <a:spcPct val="20000"/>
              </a:spcBef>
              <a:spcAft>
                <a:spcPct val="0"/>
              </a:spcAft>
              <a:buClr>
                <a:schemeClr val="hlink"/>
              </a:buClr>
              <a:buSzPct val="70000"/>
              <a:buFont typeface="Wingdings" panose="05000000000000000000" pitchFamily="2" charset="2"/>
              <a:buChar char="n"/>
              <a:defRPr/>
            </a:pPr>
            <a:r>
              <a:rPr lang="en-US" altLang="zh-CN" sz="2400" b="1" kern="0" noProof="0" dirty="0" smtClean="0">
                <a:ln>
                  <a:noFill/>
                </a:ln>
                <a:effectLst>
                  <a:outerShdw blurRad="38100" dist="38100" dir="2700000" algn="tl">
                    <a:srgbClr val="000000"/>
                  </a:outerShdw>
                </a:effectLst>
                <a:uLnTx/>
                <a:uFillTx/>
                <a:latin typeface="宋体" panose="02010600030101010101" pitchFamily="2" charset="-122"/>
                <a:sym typeface="+mn-ea"/>
              </a:rPr>
              <a:t>3.</a:t>
            </a:r>
            <a:r>
              <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rPr>
              <a:t>“经管”类资产科目</a:t>
            </a:r>
            <a:endPar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endParaRPr>
          </a:p>
          <a:p>
            <a:pPr marL="342900" marR="0" lvl="0" indent="-342900" algn="l" defTabSz="914400" rtl="0" eaLnBrk="1" fontAlgn="base" latinLnBrk="0" hangingPunct="1">
              <a:lnSpc>
                <a:spcPts val="3400"/>
              </a:lnSpc>
              <a:spcBef>
                <a:spcPct val="20000"/>
              </a:spcBef>
              <a:spcAft>
                <a:spcPct val="0"/>
              </a:spcAft>
              <a:buClr>
                <a:schemeClr val="hlink"/>
              </a:buClr>
              <a:buSzPct val="70000"/>
              <a:buFont typeface="Wingdings" panose="05000000000000000000" pitchFamily="2" charset="2"/>
              <a:buChar char="n"/>
              <a:defRPr/>
            </a:pPr>
            <a:r>
              <a:rPr lang="en-US" altLang="zh-CN" sz="2400" b="1" kern="0" noProof="0" dirty="0" smtClean="0">
                <a:ln>
                  <a:noFill/>
                </a:ln>
                <a:effectLst>
                  <a:outerShdw blurRad="38100" dist="38100" dir="2700000" algn="tl">
                    <a:srgbClr val="000000"/>
                  </a:outerShdw>
                </a:effectLst>
                <a:uLnTx/>
                <a:uFillTx/>
                <a:latin typeface="宋体" panose="02010600030101010101" pitchFamily="2" charset="-122"/>
                <a:sym typeface="+mn-ea"/>
              </a:rPr>
              <a:t>4.</a:t>
            </a:r>
            <a:r>
              <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rPr>
              <a:t>“受托代理资产”科目</a:t>
            </a:r>
            <a:endPar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endParaRPr>
          </a:p>
          <a:p>
            <a:pPr marL="342900" marR="0" lvl="0" indent="-342900" algn="l" defTabSz="914400" rtl="0" eaLnBrk="1" fontAlgn="base" latinLnBrk="0" hangingPunct="1">
              <a:lnSpc>
                <a:spcPts val="3400"/>
              </a:lnSpc>
              <a:spcBef>
                <a:spcPct val="20000"/>
              </a:spcBef>
              <a:spcAft>
                <a:spcPct val="0"/>
              </a:spcAft>
              <a:buClr>
                <a:schemeClr val="hlink"/>
              </a:buClr>
              <a:buSzPct val="70000"/>
              <a:buFont typeface="Wingdings" panose="05000000000000000000" pitchFamily="2" charset="2"/>
              <a:buChar char="n"/>
              <a:defRPr/>
            </a:pPr>
            <a:r>
              <a:rPr lang="en-US" altLang="zh-CN" sz="2400" b="1" kern="0" noProof="0" dirty="0" smtClean="0">
                <a:ln>
                  <a:noFill/>
                </a:ln>
                <a:effectLst>
                  <a:outerShdw blurRad="38100" dist="38100" dir="2700000" algn="tl">
                    <a:srgbClr val="000000"/>
                  </a:outerShdw>
                </a:effectLst>
                <a:uLnTx/>
                <a:uFillTx/>
                <a:latin typeface="宋体" panose="02010600030101010101" pitchFamily="2" charset="-122"/>
                <a:sym typeface="+mn-ea"/>
              </a:rPr>
              <a:t>5.</a:t>
            </a:r>
            <a:r>
              <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rPr>
              <a:t>资产类科目几个共性业务处理</a:t>
            </a:r>
            <a:endPar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endParaRPr>
          </a:p>
          <a:p>
            <a:pPr marL="342900" marR="0" lvl="0" indent="-342900" algn="l" defTabSz="914400" rtl="0" eaLnBrk="1" fontAlgn="base" latinLnBrk="0" hangingPunct="1">
              <a:lnSpc>
                <a:spcPts val="3400"/>
              </a:lnSpc>
              <a:spcBef>
                <a:spcPct val="20000"/>
              </a:spcBef>
              <a:spcAft>
                <a:spcPct val="0"/>
              </a:spcAft>
              <a:buClr>
                <a:schemeClr val="hlink"/>
              </a:buClr>
              <a:buSzPct val="70000"/>
              <a:buFont typeface="Wingdings" panose="05000000000000000000" pitchFamily="2" charset="2"/>
              <a:buChar char="n"/>
              <a:defRPr/>
            </a:pPr>
            <a:r>
              <a:rPr lang="en-US" altLang="zh-CN" sz="2400" b="1" kern="0" noProof="0" dirty="0" smtClean="0">
                <a:ln>
                  <a:noFill/>
                </a:ln>
                <a:effectLst>
                  <a:outerShdw blurRad="38100" dist="38100" dir="2700000" algn="tl">
                    <a:srgbClr val="000000"/>
                  </a:outerShdw>
                </a:effectLst>
                <a:uLnTx/>
                <a:uFillTx/>
                <a:latin typeface="宋体" panose="02010600030101010101" pitchFamily="2" charset="-122"/>
                <a:sym typeface="+mn-ea"/>
              </a:rPr>
              <a:t>6.</a:t>
            </a:r>
            <a:r>
              <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rPr>
              <a:t>对外投资</a:t>
            </a:r>
            <a:endPar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endParaRPr>
          </a:p>
          <a:p>
            <a:pPr marL="342900" marR="0" lvl="0" indent="-342900" algn="l" defTabSz="914400" rtl="0" eaLnBrk="1" fontAlgn="base" latinLnBrk="0" hangingPunct="1">
              <a:lnSpc>
                <a:spcPts val="3400"/>
              </a:lnSpc>
              <a:spcBef>
                <a:spcPct val="20000"/>
              </a:spcBef>
              <a:spcAft>
                <a:spcPct val="0"/>
              </a:spcAft>
              <a:buClr>
                <a:schemeClr val="hlink"/>
              </a:buClr>
              <a:buSzPct val="70000"/>
              <a:buFont typeface="Wingdings" panose="05000000000000000000" pitchFamily="2" charset="2"/>
              <a:buChar char="n"/>
              <a:defRPr/>
            </a:pPr>
            <a:r>
              <a:rPr lang="en-US" altLang="zh-CN" sz="2400" b="1" kern="0" noProof="0" dirty="0" smtClean="0">
                <a:ln>
                  <a:noFill/>
                </a:ln>
                <a:effectLst>
                  <a:outerShdw blurRad="38100" dist="38100" dir="2700000" algn="tl">
                    <a:srgbClr val="000000"/>
                  </a:outerShdw>
                </a:effectLst>
                <a:uLnTx/>
                <a:uFillTx/>
                <a:latin typeface="宋体" panose="02010600030101010101" pitchFamily="2" charset="-122"/>
                <a:sym typeface="+mn-ea"/>
              </a:rPr>
              <a:t>7.</a:t>
            </a:r>
            <a:r>
              <a:rPr lang="zh-CN" altLang="en-US" sz="2400" b="1" kern="0" noProof="0" dirty="0" smtClean="0">
                <a:ln>
                  <a:noFill/>
                </a:ln>
                <a:effectLst>
                  <a:outerShdw blurRad="38100" dist="38100" dir="2700000" algn="tl">
                    <a:srgbClr val="000000"/>
                  </a:outerShdw>
                </a:effectLst>
                <a:uLnTx/>
                <a:uFillTx/>
                <a:latin typeface="宋体" panose="02010600030101010101" pitchFamily="2" charset="-122"/>
                <a:sym typeface="+mn-ea"/>
              </a:rPr>
              <a:t>在建工程</a:t>
            </a:r>
            <a:endPar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sym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187450" y="260350"/>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Arial" panose="020B0604020202020204"/>
                <a:ea typeface="+mj-ea"/>
                <a:cs typeface="+mj-cs"/>
              </a:rPr>
              <a:t>1.</a:t>
            </a:r>
            <a:r>
              <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Arial" panose="020B0604020202020204"/>
                <a:ea typeface="+mj-ea"/>
                <a:cs typeface="+mj-cs"/>
              </a:rPr>
              <a:t>应收款项类科目</a:t>
            </a:r>
            <a:endPar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Arial" panose="020B0604020202020204"/>
              <a:ea typeface="+mj-ea"/>
              <a:cs typeface="+mj-cs"/>
            </a:endParaRPr>
          </a:p>
        </p:txBody>
      </p:sp>
      <p:sp>
        <p:nvSpPr>
          <p:cNvPr id="619523" name="Rectangle 3"/>
          <p:cNvSpPr>
            <a:spLocks noGrp="1" noChangeArrowheads="1"/>
          </p:cNvSpPr>
          <p:nvPr>
            <p:ph idx="1"/>
          </p:nvPr>
        </p:nvSpPr>
        <p:spPr>
          <a:xfrm>
            <a:off x="684213" y="908050"/>
            <a:ext cx="8064500" cy="54737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“应收票据”</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“应收账款”</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“预付账款”</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“应收股利” （事业）</a:t>
            </a:r>
            <a:endParaRPr kumimoji="0" lang="en-US" altLang="zh-CN"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“应收利息” （事业）</a:t>
            </a:r>
            <a:endParaRPr kumimoji="0" lang="en-US" altLang="zh-CN"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“其他应收款”</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“坏账准备” （事业）</a:t>
            </a:r>
            <a:endParaRPr kumimoji="0" lang="en-US" altLang="zh-CN" sz="28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en-US" altLang="zh-CN" sz="32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4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特别强调应当按照债务人进行明细核算</a:t>
            </a:r>
            <a:endParaRPr kumimoji="0" lang="en-US" altLang="zh-CN" sz="24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4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（应收账款、其他应收款）按照规定报经批准后核销</a:t>
            </a:r>
            <a:endParaRPr kumimoji="0" lang="zh-CN" altLang="en-US" sz="24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1" fontAlgn="base" latinLnBrk="0" hangingPunct="1">
              <a:lnSpc>
                <a:spcPts val="3400"/>
              </a:lnSpc>
              <a:spcBef>
                <a:spcPct val="20000"/>
              </a:spcBef>
              <a:spcAft>
                <a:spcPct val="0"/>
              </a:spcAft>
              <a:buClr>
                <a:schemeClr val="hlink"/>
              </a:buClr>
              <a:buSzPct val="70000"/>
              <a:buFont typeface="Wingdings" panose="05000000000000000000" pitchFamily="2" charset="2"/>
              <a:buChar char="n"/>
              <a:defRPr/>
            </a:pP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ts val="3400"/>
              </a:lnSpc>
              <a:spcBef>
                <a:spcPct val="20000"/>
              </a:spcBef>
              <a:spcAft>
                <a:spcPct val="0"/>
              </a:spcAft>
              <a:buClr>
                <a:schemeClr val="hlink"/>
              </a:buClr>
              <a:buSzPct val="70000"/>
              <a:buFont typeface="Wingdings" panose="05000000000000000000" pitchFamily="2" charset="2"/>
              <a:buChar char="n"/>
              <a:defRPr/>
            </a:pPr>
            <a:endPar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620713"/>
            <a:ext cx="8229600" cy="5505450"/>
          </a:xfrm>
        </p:spPr>
        <p:txBody>
          <a:bodyPr vert="horz" wrap="square" lIns="91440" tIns="45720" rIns="91440" bIns="45720" numCol="1" anchor="t" anchorCtr="0" compatLnSpc="1">
            <a:normAutofit lnSpcReduction="10000"/>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主要变化：</a:t>
            </a:r>
            <a:endParaRPr kumimoji="0" lang="en-US" altLang="zh-CN" sz="3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应收票据</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增加了附有追索权的商业汇票贴现的处理</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应收账款</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收回后不需上缴财政的</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确认收入</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计提坏账准备</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收回后需上交财政的</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借记本科目，贷记“应缴财政款”</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预付账款</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逾期预付账款转入“其他应收款”</a:t>
            </a: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3850" y="549275"/>
            <a:ext cx="8362950" cy="5903913"/>
          </a:xfrm>
        </p:spPr>
        <p:txBody>
          <a:bodyPr vert="horz" wrap="square" lIns="91440" tIns="45720" rIns="91440" bIns="45720" numCol="1" anchor="t" anchorCtr="0" compatLnSpc="1">
            <a:normAutofit/>
          </a:bodyPr>
          <a:lstStyle/>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rPr>
              <a:t>应收股利</a:t>
            </a:r>
            <a:endParaRPr kumimoji="0" lang="en-US" altLang="zh-CN" sz="28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核算事业单位持有长期股权投资应当收取的现金股利或应当分得的利润</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rPr>
              <a:t>应收利息</a:t>
            </a:r>
            <a:endParaRPr kumimoji="0" lang="en-US" altLang="zh-CN" sz="28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核算事业单位长期债券投资</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（分期付息、一次还本）</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应当收取的利息</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其他应收款</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扩大了核算范围</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增加偿还尚未报销的公务卡欠款的处理</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事业单位，计提坏账准备</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行政单位</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核销时确认“资产处置费用”</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核销后收回的确认“其他收入”</a:t>
            </a:r>
            <a:endParaRPr kumimoji="0" lang="zh-CN" altLang="en-US"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765175"/>
            <a:ext cx="8229600" cy="5256213"/>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cs typeface="+mn-cs"/>
              </a:rPr>
              <a:t>坏账准备</a:t>
            </a:r>
            <a:endParaRPr kumimoji="0" lang="zh-CN" altLang="en-US" sz="32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计提范围</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    </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收回后不需上缴财政的应收账款</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其他应收款</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减值迹象</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计提方法</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年末余额百分比法、账龄分析法、个别认定法等</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计算当期应补提或冲减的坏账准备</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账务处理</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3"/>
          <p:cNvSpPr>
            <a:spLocks noGrp="1" noChangeArrowheads="1"/>
          </p:cNvSpPr>
          <p:nvPr>
            <p:ph type="body" idx="1"/>
          </p:nvPr>
        </p:nvSpPr>
        <p:spPr>
          <a:xfrm>
            <a:off x="177800" y="244475"/>
            <a:ext cx="8801100" cy="1046163"/>
          </a:xfrm>
        </p:spPr>
        <p:txBody>
          <a:bodyPr wrap="square" lIns="91440" tIns="45720" rIns="91440" bIns="45720" numCol="1" anchor="t" anchorCtr="0" compatLnSpc="1"/>
          <a:lstStyle/>
          <a:p>
            <a:pPr marL="342900" marR="0" lvl="0" indent="-342900" algn="l" defTabSz="914400" rtl="0" eaLnBrk="1" fontAlgn="base" latinLnBrk="0" hangingPunct="1">
              <a:lnSpc>
                <a:spcPct val="145000"/>
              </a:lnSpc>
              <a:spcBef>
                <a:spcPct val="20000"/>
              </a:spcBef>
              <a:spcAft>
                <a:spcPct val="0"/>
              </a:spcAft>
              <a:buClr>
                <a:schemeClr val="hlink"/>
              </a:buClr>
              <a:buSzPct val="70000"/>
              <a:buFont typeface="Wingdings" panose="05000000000000000000" pitchFamily="2" charset="2"/>
              <a:buNone/>
              <a:defRPr/>
            </a:pPr>
            <a:r>
              <a:rPr kumimoji="0" lang="en-US" altLang="zh-CN" sz="36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黑体" panose="02010609060101010101" pitchFamily="1" charset="-122"/>
                <a:ea typeface="黑体" panose="02010609060101010101" pitchFamily="1" charset="-122"/>
                <a:cs typeface="+mn-cs"/>
              </a:rPr>
              <a:t>  </a:t>
            </a:r>
            <a:r>
              <a:rPr kumimoji="0" lang="zh-CN" altLang="en-US"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华文中宋" pitchFamily="2" charset="-122"/>
                <a:ea typeface="华文中宋" pitchFamily="2" charset="-122"/>
                <a:cs typeface="+mn-cs"/>
              </a:rPr>
              <a:t>政府决算报告和政府财务报告的区别</a:t>
            </a:r>
            <a:endParaRPr kumimoji="0" lang="zh-CN" altLang="en-US"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华文中宋" pitchFamily="2" charset="-122"/>
              <a:ea typeface="华文中宋" pitchFamily="2" charset="-122"/>
              <a:cs typeface="+mn-cs"/>
            </a:endParaRPr>
          </a:p>
          <a:p>
            <a:pPr marL="342900" marR="0" lvl="0" indent="-342900" algn="l" defTabSz="914400" rtl="0" eaLnBrk="1" fontAlgn="base" latinLnBrk="0" hangingPunct="1">
              <a:lnSpc>
                <a:spcPct val="145000"/>
              </a:lnSpc>
              <a:spcBef>
                <a:spcPct val="20000"/>
              </a:spcBef>
              <a:spcAft>
                <a:spcPct val="0"/>
              </a:spcAft>
              <a:buClr>
                <a:schemeClr val="hlink"/>
              </a:buClr>
              <a:buSzPct val="70000"/>
              <a:buFont typeface="Wingdings" panose="05000000000000000000" pitchFamily="2" charset="2"/>
              <a:buNone/>
              <a:defRPr/>
            </a:pPr>
            <a:r>
              <a:rPr kumimoji="0" lang="zh-CN" altLang="en-US" sz="36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黑体" panose="02010609060101010101" pitchFamily="1" charset="-122"/>
                <a:ea typeface="黑体" panose="02010609060101010101" pitchFamily="1" charset="-122"/>
                <a:cs typeface="+mn-cs"/>
              </a:rPr>
              <a:t>　　</a:t>
            </a:r>
            <a:endParaRPr kumimoji="0" lang="en-US" altLang="zh-CN" sz="36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黑体" panose="02010609060101010101" pitchFamily="1" charset="-122"/>
              <a:ea typeface="黑体" panose="02010609060101010101" pitchFamily="1" charset="-122"/>
              <a:cs typeface="+mn-cs"/>
            </a:endParaRPr>
          </a:p>
          <a:p>
            <a:pPr marL="342900" marR="0" lvl="0" indent="-342900" algn="l" defTabSz="914400" rtl="0" eaLnBrk="1" fontAlgn="base" latinLnBrk="0" hangingPunct="1">
              <a:lnSpc>
                <a:spcPct val="145000"/>
              </a:lnSpc>
              <a:spcBef>
                <a:spcPct val="20000"/>
              </a:spcBef>
              <a:spcAft>
                <a:spcPct val="0"/>
              </a:spcAft>
              <a:buClr>
                <a:schemeClr val="hlink"/>
              </a:buClr>
              <a:buSzPct val="70000"/>
              <a:buFont typeface="Wingdings" panose="05000000000000000000" pitchFamily="2" charset="2"/>
              <a:buNone/>
              <a:defRPr/>
            </a:pPr>
            <a:endParaRPr kumimoji="0" lang="zh-CN" altLang="en-US" sz="36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黑体" panose="02010609060101010101" pitchFamily="1" charset="-122"/>
              <a:ea typeface="黑体" panose="02010609060101010101" pitchFamily="1" charset="-122"/>
              <a:cs typeface="+mn-cs"/>
            </a:endParaRPr>
          </a:p>
        </p:txBody>
      </p:sp>
      <p:graphicFrame>
        <p:nvGraphicFramePr>
          <p:cNvPr id="3" name="表格 2"/>
          <p:cNvGraphicFramePr>
            <a:graphicFrameLocks noGrp="1"/>
          </p:cNvGraphicFramePr>
          <p:nvPr/>
        </p:nvGraphicFramePr>
        <p:xfrm>
          <a:off x="494665" y="1196975"/>
          <a:ext cx="8484235" cy="5426075"/>
        </p:xfrm>
        <a:graphic>
          <a:graphicData uri="http://schemas.openxmlformats.org/drawingml/2006/table">
            <a:tbl>
              <a:tblPr/>
              <a:tblGrid>
                <a:gridCol w="1590675"/>
                <a:gridCol w="3211195"/>
                <a:gridCol w="3682365"/>
              </a:tblGrid>
              <a:tr h="611568">
                <a:tc>
                  <a:txBody>
                    <a:bodyPr/>
                    <a:lstStyle/>
                    <a:p>
                      <a:pPr algn="just">
                        <a:spcAft>
                          <a:spcPts val="0"/>
                        </a:spcAft>
                      </a:pPr>
                      <a:endParaRPr lang="en-US" sz="2800"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800" b="1" kern="100" dirty="0" smtClean="0">
                          <a:solidFill>
                            <a:srgbClr val="FF0000"/>
                          </a:solidFill>
                          <a:latin typeface="Calibri" panose="020F0502020204030204"/>
                          <a:ea typeface="宋体" panose="02010600030101010101" pitchFamily="2" charset="-122"/>
                          <a:cs typeface="Times New Roman" panose="02020603050405020304"/>
                        </a:rPr>
                        <a:t>政府</a:t>
                      </a:r>
                      <a:r>
                        <a:rPr lang="zh-CN" altLang="en-US" sz="2800" b="1" kern="100" dirty="0" smtClean="0">
                          <a:solidFill>
                            <a:srgbClr val="FF0000"/>
                          </a:solidFill>
                          <a:latin typeface="Calibri" panose="020F0502020204030204"/>
                          <a:ea typeface="宋体" panose="02010600030101010101" pitchFamily="2" charset="-122"/>
                          <a:cs typeface="Times New Roman" panose="02020603050405020304"/>
                        </a:rPr>
                        <a:t>决算</a:t>
                      </a:r>
                      <a:r>
                        <a:rPr lang="zh-CN" sz="2800" b="1" kern="100" dirty="0" smtClean="0">
                          <a:solidFill>
                            <a:srgbClr val="FF0000"/>
                          </a:solidFill>
                          <a:latin typeface="Calibri" panose="020F0502020204030204"/>
                          <a:ea typeface="宋体" panose="02010600030101010101" pitchFamily="2" charset="-122"/>
                          <a:cs typeface="Times New Roman" panose="02020603050405020304"/>
                        </a:rPr>
                        <a:t>报告</a:t>
                      </a:r>
                      <a:endParaRPr lang="zh-CN" sz="2800" b="1" kern="100" dirty="0" smtClean="0">
                        <a:solidFill>
                          <a:srgbClr val="FF0000"/>
                        </a:solidFill>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zh-CN" sz="2800" b="1" kern="100" dirty="0" smtClean="0">
                          <a:solidFill>
                            <a:srgbClr val="FF0000"/>
                          </a:solidFill>
                          <a:latin typeface="Calibri" panose="020F0502020204030204"/>
                          <a:ea typeface="宋体" panose="02010600030101010101" pitchFamily="2" charset="-122"/>
                          <a:cs typeface="Times New Roman" panose="02020603050405020304"/>
                        </a:rPr>
                        <a:t>政府财务</a:t>
                      </a:r>
                      <a:r>
                        <a:rPr lang="zh-CN" sz="2800" b="1" kern="100" dirty="0">
                          <a:solidFill>
                            <a:srgbClr val="FF0000"/>
                          </a:solidFill>
                          <a:latin typeface="Calibri" panose="020F0502020204030204"/>
                          <a:ea typeface="宋体" panose="02010600030101010101" pitchFamily="2" charset="-122"/>
                          <a:cs typeface="Times New Roman" panose="02020603050405020304"/>
                        </a:rPr>
                        <a:t>报告</a:t>
                      </a:r>
                      <a:endParaRPr lang="zh-CN" sz="2800" b="1" kern="100" dirty="0">
                        <a:solidFill>
                          <a:srgbClr val="FF0000"/>
                        </a:solidFill>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508">
                <a:tc>
                  <a:txBody>
                    <a:bodyPr/>
                    <a:lstStyle/>
                    <a:p>
                      <a:pPr algn="just">
                        <a:spcAft>
                          <a:spcPts val="0"/>
                        </a:spcAft>
                      </a:pPr>
                      <a:r>
                        <a:rPr lang="zh-CN" sz="2400" b="1" kern="100" dirty="0">
                          <a:solidFill>
                            <a:srgbClr val="FF0000"/>
                          </a:solidFill>
                          <a:latin typeface="Calibri" panose="020F0502020204030204"/>
                          <a:ea typeface="宋体" panose="02010600030101010101" pitchFamily="2" charset="-122"/>
                          <a:cs typeface="Times New Roman" panose="02020603050405020304"/>
                        </a:rPr>
                        <a:t>编制的</a:t>
                      </a:r>
                      <a:r>
                        <a:rPr lang="zh-CN" sz="2400" b="1" kern="100" dirty="0" smtClean="0">
                          <a:solidFill>
                            <a:srgbClr val="FF0000"/>
                          </a:solidFill>
                          <a:latin typeface="Calibri" panose="020F0502020204030204"/>
                          <a:ea typeface="宋体" panose="02010600030101010101" pitchFamily="2" charset="-122"/>
                          <a:cs typeface="Times New Roman" panose="02020603050405020304"/>
                        </a:rPr>
                        <a:t>主体</a:t>
                      </a:r>
                      <a:r>
                        <a:rPr lang="zh-CN" altLang="en-US" sz="2400" b="1" kern="100" dirty="0" smtClean="0">
                          <a:solidFill>
                            <a:srgbClr val="FF0000"/>
                          </a:solidFill>
                          <a:latin typeface="Calibri" panose="020F0502020204030204"/>
                          <a:ea typeface="宋体" panose="02010600030101010101" pitchFamily="2" charset="-122"/>
                          <a:cs typeface="Times New Roman" panose="02020603050405020304"/>
                        </a:rPr>
                        <a:t>相</a:t>
                      </a:r>
                      <a:r>
                        <a:rPr lang="zh-CN" sz="2400" b="1" kern="100" dirty="0" smtClean="0">
                          <a:solidFill>
                            <a:srgbClr val="FF0000"/>
                          </a:solidFill>
                          <a:latin typeface="Calibri" panose="020F0502020204030204"/>
                          <a:ea typeface="宋体" panose="02010600030101010101" pitchFamily="2" charset="-122"/>
                          <a:cs typeface="Times New Roman" panose="02020603050405020304"/>
                        </a:rPr>
                        <a:t>同</a:t>
                      </a:r>
                      <a:endParaRPr lang="zh-CN" sz="2400" b="1" kern="100" dirty="0">
                        <a:solidFill>
                          <a:srgbClr val="FF0000"/>
                        </a:solidFill>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2400" b="1" kern="100" dirty="0">
                          <a:latin typeface="Calibri" panose="020F0502020204030204"/>
                          <a:ea typeface="宋体" panose="02010600030101010101" pitchFamily="2" charset="-122"/>
                          <a:cs typeface="Times New Roman" panose="02020603050405020304"/>
                        </a:rPr>
                        <a:t>政府各</a:t>
                      </a:r>
                      <a:r>
                        <a:rPr lang="zh-CN" sz="2400" b="1" kern="100" dirty="0" smtClean="0">
                          <a:latin typeface="Calibri" panose="020F0502020204030204"/>
                          <a:ea typeface="宋体" panose="02010600030101010101" pitchFamily="2" charset="-122"/>
                          <a:cs typeface="Times New Roman" panose="02020603050405020304"/>
                        </a:rPr>
                        <a:t>部门</a:t>
                      </a:r>
                      <a:r>
                        <a:rPr lang="zh-CN" altLang="en-US" sz="2400" b="1" kern="100" dirty="0" smtClean="0">
                          <a:latin typeface="Calibri" panose="020F0502020204030204"/>
                          <a:ea typeface="宋体" panose="02010600030101010101" pitchFamily="2" charset="-122"/>
                          <a:cs typeface="Times New Roman" panose="02020603050405020304"/>
                        </a:rPr>
                        <a:t>、财政部门</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2400" b="1" kern="100" dirty="0" smtClean="0">
                          <a:latin typeface="Calibri" panose="020F0502020204030204"/>
                          <a:ea typeface="宋体" panose="02010600030101010101" pitchFamily="2" charset="-122"/>
                          <a:cs typeface="Times New Roman" panose="02020603050405020304"/>
                        </a:rPr>
                        <a:t>政府</a:t>
                      </a:r>
                      <a:r>
                        <a:rPr lang="zh-CN" altLang="en-US" sz="2400" b="1" kern="100" dirty="0" smtClean="0">
                          <a:latin typeface="Calibri" panose="020F0502020204030204"/>
                          <a:ea typeface="宋体" panose="02010600030101010101" pitchFamily="2" charset="-122"/>
                          <a:cs typeface="Times New Roman" panose="02020603050405020304"/>
                        </a:rPr>
                        <a:t>各部门、</a:t>
                      </a:r>
                      <a:r>
                        <a:rPr lang="zh-CN" sz="2400" b="1" kern="100" dirty="0" smtClean="0">
                          <a:latin typeface="Calibri" panose="020F0502020204030204"/>
                          <a:ea typeface="宋体" panose="02010600030101010101" pitchFamily="2" charset="-122"/>
                          <a:cs typeface="Times New Roman" panose="02020603050405020304"/>
                        </a:rPr>
                        <a:t>财政部</a:t>
                      </a:r>
                      <a:r>
                        <a:rPr lang="zh-CN" sz="2400" b="1" kern="100" dirty="0">
                          <a:latin typeface="Calibri" panose="020F0502020204030204"/>
                          <a:ea typeface="宋体" panose="02010600030101010101" pitchFamily="2" charset="-122"/>
                          <a:cs typeface="Times New Roman" panose="02020603050405020304"/>
                        </a:rPr>
                        <a:t>门</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097262">
                <a:tc>
                  <a:txBody>
                    <a:bodyPr/>
                    <a:lstStyle/>
                    <a:p>
                      <a:pPr algn="just">
                        <a:spcAft>
                          <a:spcPts val="0"/>
                        </a:spcAft>
                      </a:pPr>
                      <a:r>
                        <a:rPr lang="zh-CN" sz="2400" b="1" kern="100" dirty="0">
                          <a:latin typeface="Calibri" panose="020F0502020204030204"/>
                          <a:ea typeface="宋体" panose="02010600030101010101" pitchFamily="2" charset="-122"/>
                          <a:cs typeface="Times New Roman" panose="02020603050405020304"/>
                        </a:rPr>
                        <a:t>反映的对象不同</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altLang="en-US" sz="2400" b="1" kern="100" dirty="0" smtClean="0">
                          <a:latin typeface="Calibri" panose="020F0502020204030204"/>
                          <a:ea typeface="宋体" panose="02010600030101010101" pitchFamily="2" charset="-122"/>
                          <a:cs typeface="Times New Roman" panose="02020603050405020304"/>
                        </a:rPr>
                        <a:t>一级政府年度预算收支执行</a:t>
                      </a:r>
                      <a:r>
                        <a:rPr lang="zh-CN" sz="2400" b="1" kern="100" dirty="0" smtClean="0">
                          <a:latin typeface="Calibri" panose="020F0502020204030204"/>
                          <a:ea typeface="宋体" panose="02010600030101010101" pitchFamily="2" charset="-122"/>
                          <a:cs typeface="Times New Roman" panose="02020603050405020304"/>
                        </a:rPr>
                        <a:t>情况</a:t>
                      </a:r>
                      <a:r>
                        <a:rPr lang="zh-CN" altLang="en-US" sz="2400" b="1" kern="100" dirty="0" smtClean="0">
                          <a:latin typeface="Calibri" panose="020F0502020204030204"/>
                          <a:ea typeface="宋体" panose="02010600030101010101" pitchFamily="2" charset="-122"/>
                          <a:cs typeface="Times New Roman" panose="02020603050405020304"/>
                        </a:rPr>
                        <a:t>的结果</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2400" b="1" kern="100" dirty="0">
                          <a:latin typeface="Calibri" panose="020F0502020204030204"/>
                          <a:ea typeface="宋体" panose="02010600030101010101" pitchFamily="2" charset="-122"/>
                          <a:cs typeface="Times New Roman" panose="02020603050405020304"/>
                        </a:rPr>
                        <a:t>一级政府整体财务状况、运行情况和财政中长期可持续性</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508">
                <a:tc>
                  <a:txBody>
                    <a:bodyPr/>
                    <a:lstStyle/>
                    <a:p>
                      <a:pPr algn="just">
                        <a:spcAft>
                          <a:spcPts val="0"/>
                        </a:spcAft>
                      </a:pPr>
                      <a:r>
                        <a:rPr lang="zh-CN" altLang="en-US" sz="2400" b="1" kern="100" dirty="0" smtClean="0">
                          <a:latin typeface="Calibri" panose="020F0502020204030204"/>
                          <a:ea typeface="宋体" panose="02010600030101010101" pitchFamily="2" charset="-122"/>
                          <a:cs typeface="Times New Roman" panose="02020603050405020304"/>
                        </a:rPr>
                        <a:t>编制的基础不同</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altLang="zh-CN" sz="2400" b="1" kern="100" dirty="0" smtClean="0">
                          <a:latin typeface="Calibri" panose="020F0502020204030204"/>
                          <a:ea typeface="宋体" panose="02010600030101010101" pitchFamily="2" charset="-122"/>
                          <a:cs typeface="Times New Roman" panose="02020603050405020304"/>
                        </a:rPr>
                        <a:t> </a:t>
                      </a:r>
                      <a:r>
                        <a:rPr lang="en-US" altLang="zh-CN" sz="2400" b="1" kern="100" baseline="0" dirty="0" smtClean="0">
                          <a:latin typeface="Calibri" panose="020F0502020204030204"/>
                          <a:ea typeface="宋体" panose="02010600030101010101" pitchFamily="2" charset="-122"/>
                          <a:cs typeface="Times New Roman" panose="02020603050405020304"/>
                        </a:rPr>
                        <a:t>      </a:t>
                      </a:r>
                      <a:r>
                        <a:rPr lang="zh-CN" altLang="en-US" sz="2400" b="1" kern="100" baseline="0" dirty="0" smtClean="0">
                          <a:latin typeface="Calibri" panose="020F0502020204030204"/>
                          <a:ea typeface="宋体" panose="02010600030101010101" pitchFamily="2" charset="-122"/>
                          <a:cs typeface="Times New Roman" panose="02020603050405020304"/>
                        </a:rPr>
                        <a:t>收付实现制</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altLang="zh-CN" sz="2400" b="1" kern="100" dirty="0" smtClean="0">
                          <a:latin typeface="Calibri" panose="020F0502020204030204"/>
                          <a:ea typeface="宋体" panose="02010600030101010101" pitchFamily="2" charset="-122"/>
                          <a:cs typeface="Times New Roman" panose="02020603050405020304"/>
                        </a:rPr>
                        <a:t>          </a:t>
                      </a:r>
                      <a:r>
                        <a:rPr lang="zh-CN" altLang="en-US" sz="2400" b="1" kern="100" dirty="0" smtClean="0">
                          <a:latin typeface="Calibri" panose="020F0502020204030204"/>
                          <a:ea typeface="宋体" panose="02010600030101010101" pitchFamily="2" charset="-122"/>
                          <a:cs typeface="Times New Roman" panose="02020603050405020304"/>
                        </a:rPr>
                        <a:t>权责发生制</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508">
                <a:tc>
                  <a:txBody>
                    <a:bodyPr/>
                    <a:lstStyle/>
                    <a:p>
                      <a:pPr algn="just">
                        <a:spcAft>
                          <a:spcPts val="0"/>
                        </a:spcAft>
                      </a:pPr>
                      <a:r>
                        <a:rPr lang="zh-CN" altLang="en-US" sz="2400" b="1" kern="100" dirty="0" smtClean="0">
                          <a:latin typeface="Calibri" panose="020F0502020204030204"/>
                          <a:ea typeface="宋体" panose="02010600030101010101" pitchFamily="2" charset="-122"/>
                          <a:cs typeface="Times New Roman" panose="02020603050405020304"/>
                        </a:rPr>
                        <a:t>数据的来源不同</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altLang="en-US" sz="2400" b="1" kern="100" dirty="0" smtClean="0">
                          <a:latin typeface="Calibri" panose="020F0502020204030204"/>
                          <a:ea typeface="宋体" panose="02010600030101010101" pitchFamily="2" charset="-122"/>
                          <a:cs typeface="Times New Roman" panose="02020603050405020304"/>
                        </a:rPr>
                        <a:t>以预算会计核算生成的数据为准</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defRPr/>
                      </a:pPr>
                      <a:r>
                        <a:rPr lang="zh-CN" altLang="en-US" sz="2400" b="1" kern="100" dirty="0" smtClean="0">
                          <a:latin typeface="Calibri" panose="020F0502020204030204"/>
                          <a:ea typeface="+mn-ea"/>
                          <a:cs typeface="Times New Roman" panose="02020603050405020304"/>
                        </a:rPr>
                        <a:t>以财务会计核算生成的数据为准</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31508">
                <a:tc>
                  <a:txBody>
                    <a:bodyPr/>
                    <a:lstStyle/>
                    <a:p>
                      <a:pPr algn="just">
                        <a:spcAft>
                          <a:spcPts val="0"/>
                        </a:spcAft>
                      </a:pPr>
                      <a:r>
                        <a:rPr lang="zh-CN" altLang="en-US" sz="2400" b="1" kern="100" dirty="0" smtClean="0">
                          <a:latin typeface="Calibri" panose="020F0502020204030204"/>
                          <a:ea typeface="宋体" panose="02010600030101010101" pitchFamily="2" charset="-122"/>
                          <a:cs typeface="Times New Roman" panose="02020603050405020304"/>
                        </a:rPr>
                        <a:t>编制的方法不同</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altLang="en-US" sz="2400" b="1" kern="100" dirty="0" smtClean="0">
                          <a:solidFill>
                            <a:schemeClr val="tx1"/>
                          </a:solidFill>
                          <a:latin typeface="Calibri" panose="020F0502020204030204"/>
                          <a:ea typeface="宋体" panose="02010600030101010101" pitchFamily="2" charset="-122"/>
                          <a:cs typeface="Times New Roman" panose="02020603050405020304"/>
                        </a:rPr>
                        <a:t>汇总</a:t>
                      </a:r>
                      <a:endParaRPr lang="zh-CN" sz="2400" b="1" kern="100" dirty="0">
                        <a:solidFill>
                          <a:schemeClr val="tx1"/>
                        </a:solidFill>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altLang="en-US" sz="2400" b="1" kern="100" dirty="0" smtClean="0">
                          <a:solidFill>
                            <a:schemeClr val="tx1"/>
                          </a:solidFill>
                          <a:latin typeface="Calibri" panose="020F0502020204030204"/>
                          <a:ea typeface="宋体" panose="02010600030101010101" pitchFamily="2" charset="-122"/>
                          <a:cs typeface="Times New Roman" panose="02020603050405020304"/>
                        </a:rPr>
                        <a:t>合并</a:t>
                      </a:r>
                      <a:endParaRPr lang="zh-CN" sz="2400" b="1" kern="100" dirty="0">
                        <a:solidFill>
                          <a:schemeClr val="tx1"/>
                        </a:solidFill>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91213">
                <a:tc>
                  <a:txBody>
                    <a:bodyPr/>
                    <a:lstStyle/>
                    <a:p>
                      <a:pPr algn="just">
                        <a:spcAft>
                          <a:spcPts val="0"/>
                        </a:spcAft>
                      </a:pPr>
                      <a:r>
                        <a:rPr lang="zh-CN" sz="2400" b="1" kern="100" dirty="0">
                          <a:latin typeface="Calibri" panose="020F0502020204030204"/>
                          <a:ea typeface="宋体" panose="02010600030101010101" pitchFamily="2" charset="-122"/>
                          <a:cs typeface="Times New Roman" panose="02020603050405020304"/>
                        </a:rPr>
                        <a:t>报送的要求不同</a:t>
                      </a:r>
                      <a:endParaRPr lang="zh-CN" sz="2400" b="1" kern="100" dirty="0">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2400" b="1" kern="100" dirty="0">
                          <a:latin typeface="Calibri" panose="020F0502020204030204"/>
                          <a:ea typeface="宋体" panose="02010600030101010101" pitchFamily="2" charset="-122"/>
                          <a:cs typeface="Times New Roman" panose="02020603050405020304"/>
                        </a:rPr>
                        <a:t>本</a:t>
                      </a:r>
                      <a:r>
                        <a:rPr lang="zh-CN" sz="2400" b="1" kern="100" dirty="0" smtClean="0">
                          <a:latin typeface="Calibri" panose="020F0502020204030204"/>
                          <a:ea typeface="宋体" panose="02010600030101010101" pitchFamily="2" charset="-122"/>
                          <a:cs typeface="Times New Roman" panose="02020603050405020304"/>
                        </a:rPr>
                        <a:t>级</a:t>
                      </a:r>
                      <a:r>
                        <a:rPr lang="zh-CN" altLang="en-US" sz="2400" b="1" kern="100" dirty="0" smtClean="0">
                          <a:latin typeface="Calibri" panose="020F0502020204030204"/>
                          <a:ea typeface="宋体" panose="02010600030101010101" pitchFamily="2" charset="-122"/>
                          <a:cs typeface="Times New Roman" panose="02020603050405020304"/>
                        </a:rPr>
                        <a:t>人民代表大会常务委员会</a:t>
                      </a:r>
                      <a:r>
                        <a:rPr lang="zh-CN" altLang="en-US" sz="2400" b="1" kern="100" dirty="0" smtClean="0">
                          <a:solidFill>
                            <a:srgbClr val="FF0000"/>
                          </a:solidFill>
                          <a:latin typeface="Calibri" panose="020F0502020204030204"/>
                          <a:ea typeface="宋体" panose="02010600030101010101" pitchFamily="2" charset="-122"/>
                          <a:cs typeface="Times New Roman" panose="02020603050405020304"/>
                        </a:rPr>
                        <a:t>审查和批准</a:t>
                      </a:r>
                      <a:endParaRPr lang="zh-CN" sz="2400" b="1" kern="100" dirty="0">
                        <a:solidFill>
                          <a:srgbClr val="FF0000"/>
                        </a:solidFill>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zh-CN" sz="2400" b="1" kern="100" dirty="0">
                          <a:latin typeface="Calibri" panose="020F0502020204030204"/>
                          <a:ea typeface="宋体" panose="02010600030101010101" pitchFamily="2" charset="-122"/>
                          <a:cs typeface="Times New Roman" panose="02020603050405020304"/>
                        </a:rPr>
                        <a:t>本级人民代表大会常务委员会</a:t>
                      </a:r>
                      <a:r>
                        <a:rPr lang="zh-CN" sz="2400" b="1" kern="100" dirty="0">
                          <a:solidFill>
                            <a:srgbClr val="FF0000"/>
                          </a:solidFill>
                          <a:latin typeface="Calibri" panose="020F0502020204030204"/>
                          <a:ea typeface="宋体" panose="02010600030101010101" pitchFamily="2" charset="-122"/>
                          <a:cs typeface="Times New Roman" panose="02020603050405020304"/>
                        </a:rPr>
                        <a:t>备案</a:t>
                      </a:r>
                      <a:endParaRPr lang="zh-CN" sz="2400" b="1" kern="100" dirty="0">
                        <a:solidFill>
                          <a:srgbClr val="FF0000"/>
                        </a:solidFill>
                        <a:latin typeface="Calibri" panose="020F0502020204030204"/>
                        <a:ea typeface="宋体" panose="02010600030101010101" pitchFamily="2" charset="-122"/>
                        <a:cs typeface="Times New Roman" panose="02020603050405020304"/>
                      </a:endParaRPr>
                    </a:p>
                  </a:txBody>
                  <a:tcPr marL="68571" marR="68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900113" y="1268413"/>
          <a:ext cx="7345363" cy="4752975"/>
        </p:xfrm>
        <a:graphic>
          <a:graphicData uri="http://schemas.openxmlformats.org/drawingml/2006/table">
            <a:tbl>
              <a:tblPr/>
              <a:tblGrid>
                <a:gridCol w="2195874"/>
                <a:gridCol w="5148942"/>
              </a:tblGrid>
              <a:tr h="950506">
                <a:tc>
                  <a:txBody>
                    <a:bodyPr/>
                    <a:lstStyle/>
                    <a:p>
                      <a:pPr algn="just">
                        <a:spcAft>
                          <a:spcPts val="0"/>
                        </a:spcAft>
                      </a:pPr>
                      <a:r>
                        <a:rPr lang="zh-CN" sz="2400" kern="100" dirty="0">
                          <a:latin typeface="+mn-ea"/>
                          <a:ea typeface="+mn-ea"/>
                          <a:cs typeface="Times New Roman" panose="02020603050405020304"/>
                        </a:rPr>
                        <a:t>计提坏账</a:t>
                      </a:r>
                      <a:r>
                        <a:rPr lang="zh-CN" sz="2400" kern="100" dirty="0" smtClean="0">
                          <a:latin typeface="+mn-ea"/>
                          <a:ea typeface="+mn-ea"/>
                          <a:cs typeface="Times New Roman" panose="02020603050405020304"/>
                        </a:rPr>
                        <a:t>准备</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just">
                        <a:spcAft>
                          <a:spcPts val="0"/>
                        </a:spcAft>
                      </a:pPr>
                      <a:r>
                        <a:rPr lang="zh-CN" sz="2400" kern="100" dirty="0">
                          <a:latin typeface="+mn-ea"/>
                          <a:ea typeface="+mn-ea"/>
                          <a:cs typeface="Times New Roman" panose="02020603050405020304"/>
                        </a:rPr>
                        <a:t>借：其他费用</a:t>
                      </a:r>
                      <a:endParaRPr lang="zh-CN" sz="2400" kern="100" dirty="0">
                        <a:latin typeface="+mn-ea"/>
                        <a:ea typeface="+mn-ea"/>
                        <a:cs typeface="Times New Roman" panose="02020603050405020304"/>
                      </a:endParaRPr>
                    </a:p>
                    <a:p>
                      <a:pPr algn="just">
                        <a:spcAft>
                          <a:spcPts val="0"/>
                        </a:spcAft>
                      </a:pPr>
                      <a:r>
                        <a:rPr lang="en-US" sz="2400" kern="100" dirty="0">
                          <a:latin typeface="+mn-ea"/>
                          <a:ea typeface="+mn-ea"/>
                          <a:cs typeface="Times New Roman" panose="02020603050405020304"/>
                        </a:rPr>
                        <a:t>    </a:t>
                      </a:r>
                      <a:r>
                        <a:rPr lang="zh-CN" sz="2400" kern="100" dirty="0" smtClean="0">
                          <a:latin typeface="+mn-ea"/>
                          <a:ea typeface="+mn-ea"/>
                          <a:cs typeface="Times New Roman" panose="02020603050405020304"/>
                        </a:rPr>
                        <a:t>贷</a:t>
                      </a:r>
                      <a:r>
                        <a:rPr lang="zh-CN" sz="2400" kern="100" dirty="0">
                          <a:latin typeface="+mn-ea"/>
                          <a:ea typeface="+mn-ea"/>
                          <a:cs typeface="Times New Roman" panose="02020603050405020304"/>
                        </a:rPr>
                        <a:t>：坏账准备</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506">
                <a:tc>
                  <a:txBody>
                    <a:bodyPr/>
                    <a:lstStyle/>
                    <a:p>
                      <a:pPr algn="just">
                        <a:spcAft>
                          <a:spcPts val="0"/>
                        </a:spcAft>
                      </a:pPr>
                      <a:r>
                        <a:rPr lang="zh-CN" sz="2400" kern="100">
                          <a:latin typeface="+mn-ea"/>
                          <a:ea typeface="+mn-ea"/>
                          <a:cs typeface="Times New Roman" panose="02020603050405020304"/>
                        </a:rPr>
                        <a:t>冲减坏账准备</a:t>
                      </a:r>
                      <a:endParaRPr lang="zh-CN" sz="2400" kern="10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just">
                        <a:spcAft>
                          <a:spcPts val="0"/>
                        </a:spcAft>
                      </a:pPr>
                      <a:r>
                        <a:rPr lang="zh-CN" sz="2400" kern="100" dirty="0">
                          <a:latin typeface="+mn-ea"/>
                          <a:ea typeface="+mn-ea"/>
                          <a:cs typeface="Times New Roman" panose="02020603050405020304"/>
                        </a:rPr>
                        <a:t>借：坏账准备</a:t>
                      </a:r>
                      <a:endParaRPr lang="zh-CN" sz="2400" kern="100" dirty="0">
                        <a:latin typeface="+mn-ea"/>
                        <a:ea typeface="+mn-ea"/>
                        <a:cs typeface="Times New Roman" panose="02020603050405020304"/>
                      </a:endParaRPr>
                    </a:p>
                    <a:p>
                      <a:pPr algn="just">
                        <a:spcAft>
                          <a:spcPts val="0"/>
                        </a:spcAft>
                      </a:pPr>
                      <a:r>
                        <a:rPr lang="en-US" sz="2400" kern="100" dirty="0">
                          <a:latin typeface="+mn-ea"/>
                          <a:ea typeface="+mn-ea"/>
                          <a:cs typeface="Times New Roman" panose="02020603050405020304"/>
                        </a:rPr>
                        <a:t>    </a:t>
                      </a:r>
                      <a:r>
                        <a:rPr lang="zh-CN" sz="2400" kern="100" dirty="0" smtClean="0">
                          <a:latin typeface="+mn-ea"/>
                          <a:ea typeface="+mn-ea"/>
                          <a:cs typeface="Times New Roman" panose="02020603050405020304"/>
                        </a:rPr>
                        <a:t>贷</a:t>
                      </a:r>
                      <a:r>
                        <a:rPr lang="zh-CN" sz="2400" kern="100" dirty="0">
                          <a:latin typeface="+mn-ea"/>
                          <a:ea typeface="+mn-ea"/>
                          <a:cs typeface="Times New Roman" panose="02020603050405020304"/>
                        </a:rPr>
                        <a:t>：其他费用</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0506">
                <a:tc>
                  <a:txBody>
                    <a:bodyPr/>
                    <a:lstStyle/>
                    <a:p>
                      <a:pPr algn="just">
                        <a:spcAft>
                          <a:spcPts val="0"/>
                        </a:spcAft>
                      </a:pPr>
                      <a:r>
                        <a:rPr lang="zh-CN" sz="2400" kern="100">
                          <a:latin typeface="+mn-ea"/>
                          <a:ea typeface="+mn-ea"/>
                          <a:cs typeface="Times New Roman" panose="02020603050405020304"/>
                        </a:rPr>
                        <a:t>报批后予以核销</a:t>
                      </a:r>
                      <a:endParaRPr lang="zh-CN" sz="2400" kern="10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just">
                        <a:spcAft>
                          <a:spcPts val="0"/>
                        </a:spcAft>
                      </a:pPr>
                      <a:r>
                        <a:rPr lang="zh-CN" sz="2400" kern="100" dirty="0">
                          <a:latin typeface="+mn-ea"/>
                          <a:ea typeface="+mn-ea"/>
                          <a:cs typeface="Times New Roman" panose="02020603050405020304"/>
                        </a:rPr>
                        <a:t>借：坏账准备</a:t>
                      </a:r>
                      <a:endParaRPr lang="zh-CN" sz="2400" kern="100" dirty="0">
                        <a:latin typeface="+mn-ea"/>
                        <a:ea typeface="+mn-ea"/>
                        <a:cs typeface="Times New Roman" panose="02020603050405020304"/>
                      </a:endParaRPr>
                    </a:p>
                    <a:p>
                      <a:pPr marL="133350" indent="133350" algn="just">
                        <a:spcAft>
                          <a:spcPts val="0"/>
                        </a:spcAft>
                      </a:pPr>
                      <a:r>
                        <a:rPr lang="en-US" altLang="zh-CN" sz="2400" kern="100" dirty="0" smtClean="0">
                          <a:latin typeface="+mn-ea"/>
                          <a:ea typeface="+mn-ea"/>
                          <a:cs typeface="Times New Roman" panose="02020603050405020304"/>
                        </a:rPr>
                        <a:t>  </a:t>
                      </a:r>
                      <a:r>
                        <a:rPr lang="zh-CN" sz="2400" kern="100" dirty="0" smtClean="0">
                          <a:latin typeface="+mn-ea"/>
                          <a:ea typeface="+mn-ea"/>
                          <a:cs typeface="Times New Roman" panose="02020603050405020304"/>
                        </a:rPr>
                        <a:t>贷</a:t>
                      </a:r>
                      <a:r>
                        <a:rPr lang="zh-CN" sz="2400" kern="100" dirty="0">
                          <a:latin typeface="+mn-ea"/>
                          <a:ea typeface="+mn-ea"/>
                          <a:cs typeface="Times New Roman" panose="02020603050405020304"/>
                        </a:rPr>
                        <a:t>：应收账款</a:t>
                      </a:r>
                      <a:r>
                        <a:rPr lang="en-US" sz="2400" kern="100" dirty="0">
                          <a:latin typeface="+mn-ea"/>
                          <a:ea typeface="+mn-ea"/>
                          <a:cs typeface="Times New Roman" panose="02020603050405020304"/>
                        </a:rPr>
                        <a:t>/</a:t>
                      </a:r>
                      <a:r>
                        <a:rPr lang="zh-CN" sz="2400" kern="100" dirty="0">
                          <a:latin typeface="+mn-ea"/>
                          <a:ea typeface="+mn-ea"/>
                          <a:cs typeface="Times New Roman" panose="02020603050405020304"/>
                        </a:rPr>
                        <a:t>其他应收款</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1011">
                <a:tc>
                  <a:txBody>
                    <a:bodyPr/>
                    <a:lstStyle/>
                    <a:p>
                      <a:pPr algn="just">
                        <a:spcAft>
                          <a:spcPts val="0"/>
                        </a:spcAft>
                      </a:pPr>
                      <a:r>
                        <a:rPr lang="zh-CN" sz="2400" kern="100" dirty="0">
                          <a:latin typeface="+mn-ea"/>
                          <a:ea typeface="+mn-ea"/>
                          <a:cs typeface="Times New Roman" panose="02020603050405020304"/>
                        </a:rPr>
                        <a:t>已</a:t>
                      </a:r>
                      <a:r>
                        <a:rPr lang="zh-CN" sz="2400" kern="100" dirty="0" smtClean="0">
                          <a:latin typeface="+mn-ea"/>
                          <a:ea typeface="+mn-ea"/>
                          <a:cs typeface="Times New Roman" panose="02020603050405020304"/>
                        </a:rPr>
                        <a:t>核销应收</a:t>
                      </a:r>
                      <a:r>
                        <a:rPr lang="zh-CN" sz="2400" kern="100" dirty="0">
                          <a:latin typeface="+mn-ea"/>
                          <a:ea typeface="+mn-ea"/>
                          <a:cs typeface="Times New Roman" panose="02020603050405020304"/>
                        </a:rPr>
                        <a:t>款项在以后期间收回</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indent="-266700" algn="l">
                        <a:spcAft>
                          <a:spcPts val="0"/>
                        </a:spcAft>
                      </a:pPr>
                      <a:r>
                        <a:rPr lang="zh-CN" sz="2400" kern="100" dirty="0">
                          <a:latin typeface="+mn-ea"/>
                          <a:ea typeface="+mn-ea"/>
                          <a:cs typeface="Times New Roman" panose="02020603050405020304"/>
                        </a:rPr>
                        <a:t>借：应收账款</a:t>
                      </a:r>
                      <a:r>
                        <a:rPr lang="en-US" sz="2400" kern="100" dirty="0">
                          <a:latin typeface="+mn-ea"/>
                          <a:ea typeface="+mn-ea"/>
                          <a:cs typeface="Times New Roman" panose="02020603050405020304"/>
                        </a:rPr>
                        <a:t>/</a:t>
                      </a:r>
                      <a:r>
                        <a:rPr lang="zh-CN" sz="2400" kern="100" dirty="0">
                          <a:latin typeface="+mn-ea"/>
                          <a:ea typeface="+mn-ea"/>
                          <a:cs typeface="Times New Roman" panose="02020603050405020304"/>
                        </a:rPr>
                        <a:t>其他应收款</a:t>
                      </a:r>
                      <a:r>
                        <a:rPr lang="en-US" sz="2400" kern="100" dirty="0">
                          <a:latin typeface="+mn-ea"/>
                          <a:ea typeface="+mn-ea"/>
                          <a:cs typeface="Times New Roman" panose="02020603050405020304"/>
                        </a:rPr>
                        <a:t> </a:t>
                      </a:r>
                      <a:br>
                        <a:rPr lang="en-US" sz="2400" kern="100" dirty="0">
                          <a:latin typeface="+mn-ea"/>
                          <a:ea typeface="+mn-ea"/>
                          <a:cs typeface="Times New Roman" panose="02020603050405020304"/>
                        </a:rPr>
                      </a:br>
                      <a:r>
                        <a:rPr lang="en-US" sz="2400" kern="100" dirty="0" smtClean="0">
                          <a:latin typeface="+mn-ea"/>
                          <a:ea typeface="+mn-ea"/>
                          <a:cs typeface="Times New Roman" panose="02020603050405020304"/>
                        </a:rPr>
                        <a:t>  </a:t>
                      </a:r>
                      <a:r>
                        <a:rPr lang="zh-CN" sz="2400" kern="100" dirty="0" smtClean="0">
                          <a:latin typeface="+mn-ea"/>
                          <a:ea typeface="+mn-ea"/>
                          <a:cs typeface="Times New Roman" panose="02020603050405020304"/>
                        </a:rPr>
                        <a:t>贷</a:t>
                      </a:r>
                      <a:r>
                        <a:rPr lang="zh-CN" sz="2400" kern="100" dirty="0">
                          <a:latin typeface="+mn-ea"/>
                          <a:ea typeface="+mn-ea"/>
                          <a:cs typeface="Times New Roman" panose="02020603050405020304"/>
                        </a:rPr>
                        <a:t>：坏账准备</a:t>
                      </a:r>
                      <a:r>
                        <a:rPr lang="en-US" sz="2400" kern="100" dirty="0">
                          <a:latin typeface="+mn-ea"/>
                          <a:ea typeface="+mn-ea"/>
                          <a:cs typeface="Times New Roman" panose="02020603050405020304"/>
                        </a:rPr>
                        <a:t> </a:t>
                      </a:r>
                      <a:endParaRPr lang="zh-CN" sz="2400" kern="100" dirty="0">
                        <a:latin typeface="+mn-ea"/>
                        <a:ea typeface="+mn-ea"/>
                        <a:cs typeface="Times New Roman" panose="02020603050405020304"/>
                      </a:endParaRPr>
                    </a:p>
                    <a:p>
                      <a:pPr algn="just">
                        <a:spcAft>
                          <a:spcPts val="0"/>
                        </a:spcAft>
                      </a:pPr>
                      <a:r>
                        <a:rPr lang="zh-CN" sz="2400" kern="100" dirty="0">
                          <a:latin typeface="+mn-ea"/>
                          <a:ea typeface="+mn-ea"/>
                          <a:cs typeface="Times New Roman" panose="02020603050405020304"/>
                        </a:rPr>
                        <a:t>借：银行存款</a:t>
                      </a:r>
                      <a:endParaRPr lang="zh-CN" sz="2400" kern="100" dirty="0">
                        <a:latin typeface="+mn-ea"/>
                        <a:ea typeface="+mn-ea"/>
                        <a:cs typeface="Times New Roman" panose="02020603050405020304"/>
                      </a:endParaRPr>
                    </a:p>
                    <a:p>
                      <a:pPr marL="177800" indent="133350" algn="just">
                        <a:spcAft>
                          <a:spcPts val="0"/>
                        </a:spcAft>
                      </a:pPr>
                      <a:r>
                        <a:rPr lang="en-US" altLang="zh-CN" sz="2400" kern="100" dirty="0" smtClean="0">
                          <a:latin typeface="+mn-ea"/>
                          <a:ea typeface="+mn-ea"/>
                          <a:cs typeface="Times New Roman" panose="02020603050405020304"/>
                        </a:rPr>
                        <a:t>  </a:t>
                      </a:r>
                      <a:r>
                        <a:rPr lang="zh-CN" sz="2400" kern="100" dirty="0" smtClean="0">
                          <a:latin typeface="+mn-ea"/>
                          <a:ea typeface="+mn-ea"/>
                          <a:cs typeface="Times New Roman" panose="02020603050405020304"/>
                        </a:rPr>
                        <a:t>贷</a:t>
                      </a:r>
                      <a:r>
                        <a:rPr lang="zh-CN" sz="2400" kern="100" dirty="0">
                          <a:latin typeface="+mn-ea"/>
                          <a:ea typeface="+mn-ea"/>
                          <a:cs typeface="Times New Roman" panose="02020603050405020304"/>
                        </a:rPr>
                        <a:t>：应收账款</a:t>
                      </a:r>
                      <a:r>
                        <a:rPr lang="en-US" sz="2400" kern="100" dirty="0">
                          <a:latin typeface="+mn-ea"/>
                          <a:ea typeface="+mn-ea"/>
                          <a:cs typeface="Times New Roman" panose="02020603050405020304"/>
                        </a:rPr>
                        <a:t>/</a:t>
                      </a:r>
                      <a:r>
                        <a:rPr lang="zh-CN" sz="2400" kern="100" dirty="0">
                          <a:latin typeface="+mn-ea"/>
                          <a:ea typeface="+mn-ea"/>
                          <a:cs typeface="Times New Roman" panose="02020603050405020304"/>
                        </a:rPr>
                        <a:t>其他应收款</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288" y="188913"/>
            <a:ext cx="8229600" cy="719138"/>
          </a:xfrm>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ea"/>
                <a:ea typeface="+mn-ea"/>
                <a:cs typeface="+mj-cs"/>
              </a:rPr>
              <a:t>2.</a:t>
            </a:r>
            <a:r>
              <a:rPr kumimoji="0" lang="zh-CN" altLang="en-US"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ea"/>
                <a:ea typeface="+mn-ea"/>
                <a:cs typeface="+mj-cs"/>
              </a:rPr>
              <a:t>“研发支出”科目</a:t>
            </a:r>
            <a:endParaRPr kumimoji="0" lang="zh-CN" altLang="en-US"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ea"/>
              <a:ea typeface="+mn-ea"/>
              <a:cs typeface="+mj-cs"/>
            </a:endParaRPr>
          </a:p>
        </p:txBody>
      </p:sp>
      <p:sp>
        <p:nvSpPr>
          <p:cNvPr id="3" name="内容占位符 2"/>
          <p:cNvSpPr>
            <a:spLocks noGrp="1"/>
          </p:cNvSpPr>
          <p:nvPr>
            <p:ph idx="1"/>
          </p:nvPr>
        </p:nvSpPr>
        <p:spPr>
          <a:xfrm>
            <a:off x="468313" y="981075"/>
            <a:ext cx="8229600" cy="244792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核算单位自行研究开发项目研究阶段和开发阶段发生的各项支出。</a:t>
            </a:r>
            <a:endPar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不包括</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建设项目中的软件研发支出</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设“研究支出”和“开发支出”明细科目</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研究阶段和开发阶段划分：</a:t>
            </a:r>
            <a:r>
              <a:rPr kumimoji="0" lang="zh-CN" altLang="en-US"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rPr>
              <a:t>无形资产准则</a:t>
            </a:r>
            <a:endParaRPr kumimoji="0" lang="en-US" altLang="zh-CN"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graphicFrame>
        <p:nvGraphicFramePr>
          <p:cNvPr id="6" name="表格 5"/>
          <p:cNvGraphicFramePr>
            <a:graphicFrameLocks noGrp="1"/>
          </p:cNvGraphicFramePr>
          <p:nvPr/>
        </p:nvGraphicFramePr>
        <p:xfrm>
          <a:off x="971550" y="3573463"/>
          <a:ext cx="7200900" cy="2847975"/>
        </p:xfrm>
        <a:graphic>
          <a:graphicData uri="http://schemas.openxmlformats.org/drawingml/2006/table">
            <a:tbl>
              <a:tblPr/>
              <a:tblGrid>
                <a:gridCol w="649572"/>
                <a:gridCol w="1438660"/>
                <a:gridCol w="5112568"/>
              </a:tblGrid>
              <a:tr h="1627630">
                <a:tc rowSpan="2">
                  <a:txBody>
                    <a:bodyPr/>
                    <a:lstStyle/>
                    <a:p>
                      <a:pPr algn="just">
                        <a:spcAft>
                          <a:spcPts val="0"/>
                        </a:spcAft>
                      </a:pPr>
                      <a:r>
                        <a:rPr lang="zh-CN" sz="2400" kern="0" dirty="0" smtClean="0">
                          <a:latin typeface="+mn-ea"/>
                          <a:ea typeface="+mn-ea"/>
                          <a:cs typeface="Times New Roman" panose="02020603050405020304"/>
                        </a:rPr>
                        <a:t>研究</a:t>
                      </a:r>
                      <a:r>
                        <a:rPr lang="zh-CN" sz="2400" kern="0" dirty="0">
                          <a:latin typeface="+mn-ea"/>
                          <a:ea typeface="+mn-ea"/>
                          <a:cs typeface="Times New Roman" panose="02020603050405020304"/>
                        </a:rPr>
                        <a:t>阶段的支出</a:t>
                      </a:r>
                      <a:r>
                        <a:rPr lang="en-US" sz="2400" kern="0" dirty="0">
                          <a:latin typeface="+mn-ea"/>
                          <a:ea typeface="+mn-ea"/>
                          <a:cs typeface="Times New Roman" panose="02020603050405020304"/>
                        </a:rPr>
                        <a:t> </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mn-ea"/>
                          <a:ea typeface="+mn-ea"/>
                          <a:cs typeface="Times New Roman" panose="02020603050405020304"/>
                        </a:rPr>
                        <a:t>应当按照合理的方法先归集</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100" dirty="0">
                          <a:latin typeface="+mn-ea"/>
                          <a:ea typeface="+mn-ea"/>
                          <a:cs typeface="Times New Roman" panose="02020603050405020304"/>
                        </a:rPr>
                        <a:t>借：研发支出</a:t>
                      </a:r>
                      <a:r>
                        <a:rPr lang="en-US" sz="2400" kern="100" dirty="0">
                          <a:latin typeface="+mn-ea"/>
                          <a:ea typeface="+mn-ea"/>
                          <a:cs typeface="Times New Roman" panose="02020603050405020304"/>
                        </a:rPr>
                        <a:t>——</a:t>
                      </a:r>
                      <a:r>
                        <a:rPr lang="zh-CN" sz="2400" kern="100" dirty="0">
                          <a:latin typeface="+mn-ea"/>
                          <a:ea typeface="+mn-ea"/>
                          <a:cs typeface="Times New Roman" panose="02020603050405020304"/>
                        </a:rPr>
                        <a:t>研究支出</a:t>
                      </a:r>
                      <a:endParaRPr lang="zh-CN" sz="2400" kern="100" dirty="0">
                        <a:latin typeface="+mn-ea"/>
                        <a:ea typeface="+mn-ea"/>
                        <a:cs typeface="Times New Roman" panose="02020603050405020304"/>
                      </a:endParaRPr>
                    </a:p>
                    <a:p>
                      <a:pPr indent="266700" algn="l">
                        <a:spcAft>
                          <a:spcPts val="0"/>
                        </a:spcAft>
                      </a:pPr>
                      <a:r>
                        <a:rPr lang="en-US" altLang="zh-CN" sz="2400" kern="0" dirty="0" smtClean="0">
                          <a:latin typeface="+mn-ea"/>
                          <a:ea typeface="+mn-ea"/>
                          <a:cs typeface="Times New Roman" panose="02020603050405020304"/>
                        </a:rPr>
                        <a:t>  </a:t>
                      </a:r>
                      <a:r>
                        <a:rPr lang="zh-CN" sz="2400" kern="0" dirty="0" smtClean="0">
                          <a:latin typeface="+mn-ea"/>
                          <a:ea typeface="+mn-ea"/>
                          <a:cs typeface="Times New Roman" panose="02020603050405020304"/>
                        </a:rPr>
                        <a:t>贷</a:t>
                      </a:r>
                      <a:r>
                        <a:rPr lang="zh-CN" sz="2400" kern="0" dirty="0">
                          <a:latin typeface="+mn-ea"/>
                          <a:ea typeface="+mn-ea"/>
                          <a:cs typeface="Times New Roman" panose="02020603050405020304"/>
                        </a:rPr>
                        <a:t>：应付职工薪酬</a:t>
                      </a:r>
                      <a:r>
                        <a:rPr lang="en-US" sz="2400" kern="0" dirty="0">
                          <a:latin typeface="+mn-ea"/>
                          <a:ea typeface="+mn-ea"/>
                          <a:cs typeface="Times New Roman" panose="02020603050405020304"/>
                        </a:rPr>
                        <a:t>/</a:t>
                      </a:r>
                      <a:r>
                        <a:rPr lang="zh-CN" sz="2400" kern="0" dirty="0">
                          <a:latin typeface="+mn-ea"/>
                          <a:ea typeface="+mn-ea"/>
                          <a:cs typeface="Times New Roman" panose="02020603050405020304"/>
                        </a:rPr>
                        <a:t>库存物品</a:t>
                      </a:r>
                      <a:r>
                        <a:rPr lang="en-US" sz="2400" kern="0" dirty="0">
                          <a:latin typeface="+mn-ea"/>
                          <a:ea typeface="+mn-ea"/>
                          <a:cs typeface="Times New Roman" panose="02020603050405020304"/>
                        </a:rPr>
                        <a:t>/</a:t>
                      </a:r>
                      <a:r>
                        <a:rPr lang="zh-CN" sz="2400" kern="0" dirty="0">
                          <a:latin typeface="+mn-ea"/>
                          <a:ea typeface="+mn-ea"/>
                          <a:cs typeface="Times New Roman" panose="02020603050405020304"/>
                        </a:rPr>
                        <a:t>财政拨款收入</a:t>
                      </a:r>
                      <a:r>
                        <a:rPr lang="en-US" sz="2400" kern="0" dirty="0">
                          <a:latin typeface="+mn-ea"/>
                          <a:ea typeface="+mn-ea"/>
                          <a:cs typeface="Times New Roman" panose="02020603050405020304"/>
                        </a:rPr>
                        <a:t>/</a:t>
                      </a:r>
                      <a:r>
                        <a:rPr lang="zh-CN" sz="2400" kern="0" dirty="0">
                          <a:latin typeface="+mn-ea"/>
                          <a:ea typeface="+mn-ea"/>
                          <a:cs typeface="Times New Roman" panose="02020603050405020304"/>
                        </a:rPr>
                        <a:t>零余额账户用款额度</a:t>
                      </a:r>
                      <a:r>
                        <a:rPr lang="en-US" sz="2400" kern="0" dirty="0">
                          <a:latin typeface="+mn-ea"/>
                          <a:ea typeface="+mn-ea"/>
                          <a:cs typeface="Times New Roman" panose="02020603050405020304"/>
                        </a:rPr>
                        <a:t>/</a:t>
                      </a:r>
                      <a:r>
                        <a:rPr lang="zh-CN" sz="2400" kern="0" dirty="0">
                          <a:latin typeface="+mn-ea"/>
                          <a:ea typeface="+mn-ea"/>
                          <a:cs typeface="Times New Roman" panose="02020603050405020304"/>
                        </a:rPr>
                        <a:t>银行存款等</a:t>
                      </a:r>
                      <a:endParaRPr lang="zh-CN" sz="2400"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20722">
                <a:tc vMerge="1">
                  <a:tcPr/>
                </a:tc>
                <a:tc>
                  <a:txBody>
                    <a:bodyPr/>
                    <a:lstStyle/>
                    <a:p>
                      <a:pPr algn="l">
                        <a:spcAft>
                          <a:spcPts val="0"/>
                        </a:spcAft>
                      </a:pPr>
                      <a:r>
                        <a:rPr lang="zh-CN" sz="2400" kern="0">
                          <a:latin typeface="+mn-ea"/>
                          <a:ea typeface="+mn-ea"/>
                          <a:cs typeface="Times New Roman" panose="02020603050405020304"/>
                        </a:rPr>
                        <a:t>期（月）末转入当期费用</a:t>
                      </a:r>
                      <a:endParaRPr lang="zh-CN" sz="2400" kern="10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20000"/>
                        </a:lnSpc>
                        <a:spcAft>
                          <a:spcPts val="0"/>
                        </a:spcAft>
                      </a:pPr>
                      <a:r>
                        <a:rPr lang="zh-CN" sz="2400" kern="0" dirty="0">
                          <a:latin typeface="+mn-ea"/>
                          <a:ea typeface="+mn-ea"/>
                          <a:cs typeface="Times New Roman" panose="02020603050405020304"/>
                        </a:rPr>
                        <a:t>借：业务活动费用等</a:t>
                      </a:r>
                      <a:endParaRPr lang="zh-CN" sz="2400" kern="100" dirty="0">
                        <a:latin typeface="+mn-ea"/>
                        <a:ea typeface="+mn-ea"/>
                        <a:cs typeface="Times New Roman" panose="02020603050405020304"/>
                      </a:endParaRPr>
                    </a:p>
                    <a:p>
                      <a:pPr indent="266700" algn="l">
                        <a:spcAft>
                          <a:spcPts val="0"/>
                        </a:spcAft>
                      </a:pPr>
                      <a:r>
                        <a:rPr lang="en-US" altLang="zh-CN" sz="2400" kern="0" dirty="0" smtClean="0">
                          <a:latin typeface="+mn-ea"/>
                          <a:ea typeface="+mn-ea"/>
                          <a:cs typeface="Times New Roman" panose="02020603050405020304"/>
                        </a:rPr>
                        <a:t>  </a:t>
                      </a:r>
                      <a:r>
                        <a:rPr lang="zh-CN" sz="2400" kern="0" dirty="0" smtClean="0">
                          <a:latin typeface="+mn-ea"/>
                          <a:ea typeface="+mn-ea"/>
                          <a:cs typeface="Times New Roman" panose="02020603050405020304"/>
                        </a:rPr>
                        <a:t>贷</a:t>
                      </a:r>
                      <a:r>
                        <a:rPr lang="zh-CN" sz="2400" kern="0" dirty="0">
                          <a:latin typeface="+mn-ea"/>
                          <a:ea typeface="+mn-ea"/>
                          <a:cs typeface="Times New Roman" panose="02020603050405020304"/>
                        </a:rPr>
                        <a:t>：研发支出</a:t>
                      </a:r>
                      <a:r>
                        <a:rPr lang="en-US" sz="2400" kern="0" dirty="0">
                          <a:latin typeface="+mn-ea"/>
                          <a:ea typeface="+mn-ea"/>
                          <a:cs typeface="Times New Roman" panose="02020603050405020304"/>
                        </a:rPr>
                        <a:t>——</a:t>
                      </a:r>
                      <a:r>
                        <a:rPr lang="zh-CN" sz="2400" kern="0" dirty="0">
                          <a:latin typeface="+mn-ea"/>
                          <a:ea typeface="+mn-ea"/>
                          <a:cs typeface="Times New Roman" panose="02020603050405020304"/>
                        </a:rPr>
                        <a:t>研究支出</a:t>
                      </a:r>
                      <a:endParaRPr lang="zh-CN" sz="2400"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灯片编号占位符 4"/>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内容占位符 5"/>
          <p:cNvGraphicFramePr>
            <a:graphicFrameLocks noGrp="1"/>
          </p:cNvGraphicFramePr>
          <p:nvPr>
            <p:ph idx="1"/>
          </p:nvPr>
        </p:nvGraphicFramePr>
        <p:xfrm>
          <a:off x="900113" y="1341438"/>
          <a:ext cx="7561263" cy="4316413"/>
        </p:xfrm>
        <a:graphic>
          <a:graphicData uri="http://schemas.openxmlformats.org/drawingml/2006/table">
            <a:tbl>
              <a:tblPr/>
              <a:tblGrid>
                <a:gridCol w="682051"/>
                <a:gridCol w="1510593"/>
                <a:gridCol w="5368196"/>
              </a:tblGrid>
              <a:tr h="681212">
                <a:tc gridSpan="2">
                  <a:txBody>
                    <a:bodyPr/>
                    <a:lstStyle/>
                    <a:p>
                      <a:pPr algn="l">
                        <a:lnSpc>
                          <a:spcPct val="120000"/>
                        </a:lnSpc>
                        <a:spcAft>
                          <a:spcPts val="0"/>
                        </a:spcAft>
                      </a:pPr>
                      <a:r>
                        <a:rPr lang="zh-CN" sz="2400" b="0" kern="0" dirty="0" smtClean="0">
                          <a:latin typeface="+mn-ea"/>
                          <a:ea typeface="+mn-ea"/>
                          <a:cs typeface="Times New Roman" panose="02020603050405020304"/>
                        </a:rPr>
                        <a:t>开发</a:t>
                      </a:r>
                      <a:r>
                        <a:rPr lang="zh-CN" sz="2400" b="0" kern="0" dirty="0">
                          <a:latin typeface="+mn-ea"/>
                          <a:ea typeface="+mn-ea"/>
                          <a:cs typeface="Times New Roman" panose="02020603050405020304"/>
                        </a:rPr>
                        <a:t>阶段的支出</a:t>
                      </a:r>
                      <a:endParaRPr lang="zh-CN" sz="2400" b="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l">
                        <a:lnSpc>
                          <a:spcPct val="120000"/>
                        </a:lnSpc>
                        <a:spcAft>
                          <a:spcPts val="0"/>
                        </a:spcAft>
                      </a:pPr>
                      <a:r>
                        <a:rPr lang="zh-CN" sz="2400" b="0" kern="0" dirty="0">
                          <a:latin typeface="+mn-ea"/>
                          <a:ea typeface="+mn-ea"/>
                          <a:cs typeface="Times New Roman" panose="02020603050405020304"/>
                        </a:rPr>
                        <a:t>借：研发支出</a:t>
                      </a:r>
                      <a:r>
                        <a:rPr lang="en-US" sz="2400" b="0" kern="0" dirty="0">
                          <a:latin typeface="+mn-ea"/>
                          <a:ea typeface="+mn-ea"/>
                          <a:cs typeface="Times New Roman" panose="02020603050405020304"/>
                        </a:rPr>
                        <a:t>——</a:t>
                      </a:r>
                      <a:r>
                        <a:rPr lang="zh-CN" sz="2400" b="0" kern="0" dirty="0">
                          <a:latin typeface="+mn-ea"/>
                          <a:ea typeface="+mn-ea"/>
                          <a:cs typeface="Times New Roman" panose="02020603050405020304"/>
                        </a:rPr>
                        <a:t>开发支出</a:t>
                      </a:r>
                      <a:endParaRPr lang="zh-CN" sz="2400" b="0" kern="100" dirty="0">
                        <a:latin typeface="+mn-ea"/>
                        <a:ea typeface="+mn-ea"/>
                        <a:cs typeface="Times New Roman" panose="02020603050405020304"/>
                      </a:endParaRPr>
                    </a:p>
                    <a:p>
                      <a:pPr indent="266700" algn="l">
                        <a:lnSpc>
                          <a:spcPct val="120000"/>
                        </a:lnSpc>
                        <a:spcAft>
                          <a:spcPts val="0"/>
                        </a:spcAft>
                      </a:pPr>
                      <a:r>
                        <a:rPr lang="en-US" altLang="zh-CN" sz="2400" b="0" kern="0" dirty="0" smtClean="0">
                          <a:latin typeface="+mn-ea"/>
                          <a:ea typeface="+mn-ea"/>
                          <a:cs typeface="Times New Roman" panose="02020603050405020304"/>
                        </a:rPr>
                        <a:t>  </a:t>
                      </a:r>
                      <a:r>
                        <a:rPr lang="zh-CN" sz="2400" b="0" kern="0" dirty="0" smtClean="0">
                          <a:latin typeface="+mn-ea"/>
                          <a:ea typeface="+mn-ea"/>
                          <a:cs typeface="Times New Roman" panose="02020603050405020304"/>
                        </a:rPr>
                        <a:t>贷</a:t>
                      </a:r>
                      <a:r>
                        <a:rPr lang="zh-CN" sz="2400" b="0" kern="0" dirty="0">
                          <a:latin typeface="+mn-ea"/>
                          <a:ea typeface="+mn-ea"/>
                          <a:cs typeface="Times New Roman" panose="02020603050405020304"/>
                        </a:rPr>
                        <a:t>：应付职工薪</a:t>
                      </a:r>
                      <a:r>
                        <a:rPr lang="zh-CN" sz="2400" b="0" kern="0" dirty="0" smtClean="0">
                          <a:latin typeface="+mn-ea"/>
                          <a:ea typeface="+mn-ea"/>
                          <a:cs typeface="Times New Roman" panose="02020603050405020304"/>
                        </a:rPr>
                        <a:t>酬</a:t>
                      </a:r>
                      <a:r>
                        <a:rPr lang="en-US" altLang="zh-CN" sz="2400" b="0" kern="0" dirty="0" smtClean="0">
                          <a:latin typeface="+mn-ea"/>
                          <a:ea typeface="+mn-ea"/>
                          <a:cs typeface="Times New Roman" panose="02020603050405020304"/>
                        </a:rPr>
                        <a:t>/</a:t>
                      </a:r>
                      <a:r>
                        <a:rPr lang="zh-CN" sz="2400" b="0" kern="0" dirty="0" smtClean="0">
                          <a:latin typeface="+mn-ea"/>
                          <a:ea typeface="+mn-ea"/>
                          <a:cs typeface="Times New Roman" panose="02020603050405020304"/>
                        </a:rPr>
                        <a:t>库存物品</a:t>
                      </a:r>
                      <a:r>
                        <a:rPr lang="en-US" altLang="zh-CN" sz="2400" b="0" kern="0" dirty="0" smtClean="0">
                          <a:latin typeface="+mn-ea"/>
                          <a:ea typeface="+mn-ea"/>
                          <a:cs typeface="Times New Roman" panose="02020603050405020304"/>
                        </a:rPr>
                        <a:t>/</a:t>
                      </a:r>
                      <a:r>
                        <a:rPr lang="zh-CN" sz="2400" b="0" kern="0" dirty="0" smtClean="0">
                          <a:latin typeface="+mn-ea"/>
                          <a:ea typeface="+mn-ea"/>
                          <a:cs typeface="Times New Roman" panose="02020603050405020304"/>
                        </a:rPr>
                        <a:t>财政</a:t>
                      </a:r>
                      <a:r>
                        <a:rPr lang="zh-CN" sz="2400" b="0" kern="0" dirty="0">
                          <a:latin typeface="+mn-ea"/>
                          <a:ea typeface="+mn-ea"/>
                          <a:cs typeface="Times New Roman" panose="02020603050405020304"/>
                        </a:rPr>
                        <a:t>拨款收入</a:t>
                      </a:r>
                      <a:r>
                        <a:rPr lang="en-US" sz="2400" b="0" kern="0" dirty="0">
                          <a:latin typeface="+mn-ea"/>
                          <a:ea typeface="+mn-ea"/>
                          <a:cs typeface="Times New Roman" panose="02020603050405020304"/>
                        </a:rPr>
                        <a:t>/</a:t>
                      </a:r>
                      <a:r>
                        <a:rPr lang="zh-CN" sz="2400" b="0" kern="0" dirty="0">
                          <a:latin typeface="+mn-ea"/>
                          <a:ea typeface="+mn-ea"/>
                          <a:cs typeface="Times New Roman" panose="02020603050405020304"/>
                        </a:rPr>
                        <a:t>零余额账户用款额度</a:t>
                      </a:r>
                      <a:r>
                        <a:rPr lang="en-US" sz="2400" b="0" kern="0" dirty="0">
                          <a:latin typeface="+mn-ea"/>
                          <a:ea typeface="+mn-ea"/>
                          <a:cs typeface="Times New Roman" panose="02020603050405020304"/>
                        </a:rPr>
                        <a:t>/</a:t>
                      </a:r>
                      <a:r>
                        <a:rPr lang="zh-CN" sz="2400" b="0" kern="0" dirty="0">
                          <a:latin typeface="+mn-ea"/>
                          <a:ea typeface="+mn-ea"/>
                          <a:cs typeface="Times New Roman" panose="02020603050405020304"/>
                        </a:rPr>
                        <a:t>银行存款等</a:t>
                      </a:r>
                      <a:endParaRPr lang="zh-CN" sz="2400" b="0"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606">
                <a:tc gridSpan="2">
                  <a:txBody>
                    <a:bodyPr/>
                    <a:lstStyle/>
                    <a:p>
                      <a:pPr algn="just">
                        <a:spcAft>
                          <a:spcPts val="0"/>
                        </a:spcAft>
                      </a:pPr>
                      <a:r>
                        <a:rPr lang="zh-CN" sz="2400" b="0" kern="0" dirty="0" smtClean="0">
                          <a:latin typeface="+mn-ea"/>
                          <a:ea typeface="+mn-ea"/>
                          <a:cs typeface="Times New Roman" panose="02020603050405020304"/>
                        </a:rPr>
                        <a:t>开发</a:t>
                      </a:r>
                      <a:r>
                        <a:rPr lang="zh-CN" sz="2400" b="0" kern="0" dirty="0">
                          <a:latin typeface="+mn-ea"/>
                          <a:ea typeface="+mn-ea"/>
                          <a:cs typeface="Times New Roman" panose="02020603050405020304"/>
                        </a:rPr>
                        <a:t>项目完成，达到预定用途形成无形资产</a:t>
                      </a:r>
                      <a:endParaRPr lang="zh-CN" sz="2400" b="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l">
                        <a:lnSpc>
                          <a:spcPct val="120000"/>
                        </a:lnSpc>
                        <a:spcAft>
                          <a:spcPts val="0"/>
                        </a:spcAft>
                      </a:pPr>
                      <a:r>
                        <a:rPr lang="zh-CN" sz="2400" b="0" kern="0" dirty="0">
                          <a:latin typeface="+mn-ea"/>
                          <a:ea typeface="+mn-ea"/>
                          <a:cs typeface="Times New Roman" panose="02020603050405020304"/>
                        </a:rPr>
                        <a:t>借：无形资产</a:t>
                      </a:r>
                      <a:endParaRPr lang="zh-CN" sz="2400" b="0" kern="100" dirty="0">
                        <a:latin typeface="+mn-ea"/>
                        <a:ea typeface="+mn-ea"/>
                        <a:cs typeface="Times New Roman" panose="02020603050405020304"/>
                      </a:endParaRPr>
                    </a:p>
                    <a:p>
                      <a:pPr algn="l">
                        <a:lnSpc>
                          <a:spcPct val="120000"/>
                        </a:lnSpc>
                        <a:spcAft>
                          <a:spcPts val="0"/>
                        </a:spcAft>
                      </a:pPr>
                      <a:r>
                        <a:rPr lang="en-US" sz="2400" b="0" kern="0" dirty="0">
                          <a:latin typeface="+mn-ea"/>
                          <a:ea typeface="+mn-ea"/>
                          <a:cs typeface="Times New Roman" panose="02020603050405020304"/>
                        </a:rPr>
                        <a:t>    </a:t>
                      </a:r>
                      <a:r>
                        <a:rPr lang="zh-CN" sz="2400" b="0" kern="0" dirty="0" smtClean="0">
                          <a:latin typeface="+mn-ea"/>
                          <a:ea typeface="+mn-ea"/>
                          <a:cs typeface="Times New Roman" panose="02020603050405020304"/>
                        </a:rPr>
                        <a:t>贷</a:t>
                      </a:r>
                      <a:r>
                        <a:rPr lang="zh-CN" sz="2400" b="0" kern="0" dirty="0">
                          <a:latin typeface="+mn-ea"/>
                          <a:ea typeface="+mn-ea"/>
                          <a:cs typeface="Times New Roman" panose="02020603050405020304"/>
                        </a:rPr>
                        <a:t>：研发支出</a:t>
                      </a:r>
                      <a:r>
                        <a:rPr lang="en-US" sz="2400" b="0" kern="0" dirty="0">
                          <a:latin typeface="+mn-ea"/>
                          <a:ea typeface="+mn-ea"/>
                          <a:cs typeface="Times New Roman" panose="02020603050405020304"/>
                        </a:rPr>
                        <a:t>——</a:t>
                      </a:r>
                      <a:r>
                        <a:rPr lang="zh-CN" sz="2400" b="0" kern="0" dirty="0">
                          <a:latin typeface="+mn-ea"/>
                          <a:ea typeface="+mn-ea"/>
                          <a:cs typeface="Times New Roman" panose="02020603050405020304"/>
                        </a:rPr>
                        <a:t>开发支出</a:t>
                      </a:r>
                      <a:endParaRPr lang="zh-CN" sz="2400" b="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0606">
                <a:tc gridSpan="2">
                  <a:txBody>
                    <a:bodyPr/>
                    <a:lstStyle/>
                    <a:p>
                      <a:pPr algn="just">
                        <a:spcAft>
                          <a:spcPts val="0"/>
                        </a:spcAft>
                      </a:pPr>
                      <a:r>
                        <a:rPr lang="zh-CN" sz="2400" b="0" kern="0" dirty="0">
                          <a:latin typeface="+mn-ea"/>
                          <a:ea typeface="+mn-ea"/>
                          <a:cs typeface="Times New Roman" panose="02020603050405020304"/>
                        </a:rPr>
                        <a:t>年末经评估，研发项目预计不能达到预定用途</a:t>
                      </a:r>
                      <a:endParaRPr lang="zh-CN" sz="2400" b="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l">
                        <a:lnSpc>
                          <a:spcPct val="120000"/>
                        </a:lnSpc>
                        <a:spcAft>
                          <a:spcPts val="0"/>
                        </a:spcAft>
                      </a:pPr>
                      <a:r>
                        <a:rPr lang="zh-CN" sz="2400" b="0" kern="0" dirty="0">
                          <a:latin typeface="+mn-ea"/>
                          <a:ea typeface="+mn-ea"/>
                          <a:cs typeface="Times New Roman" panose="02020603050405020304"/>
                        </a:rPr>
                        <a:t>借：业务活动费用等</a:t>
                      </a:r>
                      <a:endParaRPr lang="zh-CN" sz="2400" b="0" kern="100" dirty="0">
                        <a:latin typeface="+mn-ea"/>
                        <a:ea typeface="+mn-ea"/>
                        <a:cs typeface="Times New Roman" panose="02020603050405020304"/>
                      </a:endParaRPr>
                    </a:p>
                    <a:p>
                      <a:pPr indent="266700" algn="l">
                        <a:lnSpc>
                          <a:spcPct val="120000"/>
                        </a:lnSpc>
                        <a:spcAft>
                          <a:spcPts val="0"/>
                        </a:spcAft>
                      </a:pPr>
                      <a:r>
                        <a:rPr lang="en-US" altLang="zh-CN" sz="2400" b="0" kern="0" dirty="0" smtClean="0">
                          <a:latin typeface="+mn-ea"/>
                          <a:ea typeface="+mn-ea"/>
                          <a:cs typeface="Times New Roman" panose="02020603050405020304"/>
                        </a:rPr>
                        <a:t>  </a:t>
                      </a:r>
                      <a:r>
                        <a:rPr lang="zh-CN" sz="2400" b="0" kern="0" dirty="0" smtClean="0">
                          <a:latin typeface="+mn-ea"/>
                          <a:ea typeface="+mn-ea"/>
                          <a:cs typeface="Times New Roman" panose="02020603050405020304"/>
                        </a:rPr>
                        <a:t>贷</a:t>
                      </a:r>
                      <a:r>
                        <a:rPr lang="zh-CN" sz="2400" b="0" kern="0" dirty="0">
                          <a:latin typeface="+mn-ea"/>
                          <a:ea typeface="+mn-ea"/>
                          <a:cs typeface="Times New Roman" panose="02020603050405020304"/>
                        </a:rPr>
                        <a:t>：研发支出</a:t>
                      </a:r>
                      <a:r>
                        <a:rPr lang="en-US" sz="2400" b="0" kern="0" dirty="0">
                          <a:latin typeface="+mn-ea"/>
                          <a:ea typeface="+mn-ea"/>
                          <a:cs typeface="Times New Roman" panose="02020603050405020304"/>
                        </a:rPr>
                        <a:t>——</a:t>
                      </a:r>
                      <a:r>
                        <a:rPr lang="zh-CN" sz="2400" b="0" kern="0" dirty="0">
                          <a:latin typeface="+mn-ea"/>
                          <a:ea typeface="+mn-ea"/>
                          <a:cs typeface="Times New Roman" panose="02020603050405020304"/>
                        </a:rPr>
                        <a:t>开发支出</a:t>
                      </a:r>
                      <a:endParaRPr lang="zh-CN" sz="2400" b="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ea"/>
                <a:ea typeface="+mj-ea"/>
                <a:cs typeface="+mj-cs"/>
              </a:rPr>
              <a:t>3.</a:t>
            </a:r>
            <a:r>
              <a:rPr kumimoji="0" lang="zh-CN" altLang="en-US"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ea"/>
                <a:ea typeface="+mj-ea"/>
                <a:cs typeface="+mj-cs"/>
              </a:rPr>
              <a:t>“经管”类资产科目</a:t>
            </a:r>
            <a:endParaRPr kumimoji="0" lang="zh-CN" altLang="en-US"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ea"/>
              <a:ea typeface="+mj-ea"/>
              <a:cs typeface="+mj-cs"/>
            </a:endParaRPr>
          </a:p>
        </p:txBody>
      </p:sp>
      <p:sp>
        <p:nvSpPr>
          <p:cNvPr id="3" name="内容占位符 2"/>
          <p:cNvSpPr>
            <a:spLocks noGrp="1"/>
          </p:cNvSpPr>
          <p:nvPr>
            <p:ph idx="1"/>
          </p:nvPr>
        </p:nvSpPr>
        <p:spPr>
          <a:xfrm>
            <a:off x="827088" y="1341438"/>
            <a:ext cx="7859713" cy="532765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公共基础设施</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政府储备物资</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文物文化资产</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保障性住房</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注意与固定资产、无形资产的区别</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8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j-ea"/>
                <a:ea typeface="+mj-ea"/>
              </a:rPr>
              <a:t>公共基础设施准则、政府储备物资准则</a:t>
            </a:r>
            <a:endParaRPr kumimoji="0" lang="en-US" altLang="zh-CN" sz="28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j-ea"/>
              <a:ea typeface="+mj-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None/>
              <a:defRPr/>
            </a:pP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ea"/>
                <a:ea typeface="+mj-ea"/>
                <a:cs typeface="+mj-cs"/>
              </a:rPr>
              <a:t>4.</a:t>
            </a:r>
            <a:r>
              <a:rPr kumimoji="0" lang="zh-CN" altLang="en-US"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ea"/>
                <a:ea typeface="+mj-ea"/>
                <a:cs typeface="+mj-cs"/>
              </a:rPr>
              <a:t>“受托代理资产”科目</a:t>
            </a:r>
            <a:endParaRPr kumimoji="0" lang="zh-CN" altLang="en-US"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ea"/>
              <a:ea typeface="+mj-ea"/>
              <a:cs typeface="+mj-cs"/>
            </a:endParaRPr>
          </a:p>
        </p:txBody>
      </p:sp>
      <p:sp>
        <p:nvSpPr>
          <p:cNvPr id="3" name="内容占位符 2"/>
          <p:cNvSpPr>
            <a:spLocks noGrp="1"/>
          </p:cNvSpPr>
          <p:nvPr>
            <p:ph idx="1"/>
          </p:nvPr>
        </p:nvSpPr>
        <p:spPr>
          <a:xfrm>
            <a:off x="457200" y="1341438"/>
            <a:ext cx="8229600" cy="4784725"/>
          </a:xfrm>
        </p:spPr>
        <p:txBody>
          <a:bodyPr vert="horz" wrap="square" lIns="91440" tIns="45720" rIns="91440" bIns="45720" numCol="1" anchor="t" anchorCtr="0" compatLnSpc="1">
            <a:normAutofit lnSpcReduction="10000"/>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核算单位接受委托方委托管理的各项资产</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受托指定转赠的物资</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受托存储保管的物资</a:t>
            </a:r>
            <a:endPar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单位管理的罚没物资</a:t>
            </a:r>
            <a:endPar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受托代理资产为现金和银行存款的，通过</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库存现金</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银行存款</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科目核算</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受托代理资产入账成本确定</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有关凭据注明的金额</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罚没物资成本无法可靠确定的，备查簿登记</a:t>
            </a: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a:graphicFrameLocks noGrp="1"/>
          </p:cNvGraphicFramePr>
          <p:nvPr/>
        </p:nvGraphicFramePr>
        <p:xfrm>
          <a:off x="684213" y="476250"/>
          <a:ext cx="7848600" cy="5851525"/>
        </p:xfrm>
        <a:graphic>
          <a:graphicData uri="http://schemas.openxmlformats.org/drawingml/2006/table">
            <a:tbl>
              <a:tblPr/>
              <a:tblGrid>
                <a:gridCol w="2736304"/>
                <a:gridCol w="5112568"/>
              </a:tblGrid>
              <a:tr h="209155">
                <a:tc>
                  <a:txBody>
                    <a:bodyPr/>
                    <a:lstStyle/>
                    <a:p>
                      <a:pPr algn="l">
                        <a:spcAft>
                          <a:spcPts val="0"/>
                        </a:spcAft>
                      </a:pPr>
                      <a:r>
                        <a:rPr lang="zh-CN" sz="2400" kern="100" dirty="0">
                          <a:latin typeface="+mn-ea"/>
                          <a:ea typeface="+mn-ea"/>
                          <a:cs typeface="Times New Roman" panose="02020603050405020304"/>
                        </a:rPr>
                        <a:t>接受委托人</a:t>
                      </a:r>
                      <a:r>
                        <a:rPr lang="zh-CN" sz="2400" kern="100" dirty="0" smtClean="0">
                          <a:latin typeface="+mn-ea"/>
                          <a:ea typeface="+mn-ea"/>
                          <a:cs typeface="Times New Roman" panose="02020603050405020304"/>
                        </a:rPr>
                        <a:t>委托</a:t>
                      </a:r>
                      <a:r>
                        <a:rPr lang="zh-CN" altLang="en-US" sz="2400" kern="100" dirty="0" smtClean="0">
                          <a:latin typeface="+mn-ea"/>
                          <a:ea typeface="+mn-ea"/>
                          <a:cs typeface="Times New Roman" panose="02020603050405020304"/>
                        </a:rPr>
                        <a:t>管理</a:t>
                      </a:r>
                      <a:r>
                        <a:rPr lang="zh-CN" sz="2400" kern="100" dirty="0" smtClean="0">
                          <a:latin typeface="+mn-ea"/>
                          <a:ea typeface="+mn-ea"/>
                          <a:cs typeface="Times New Roman" panose="02020603050405020304"/>
                        </a:rPr>
                        <a:t>的</a:t>
                      </a:r>
                      <a:r>
                        <a:rPr lang="zh-CN" sz="2400" kern="100" dirty="0">
                          <a:latin typeface="+mn-ea"/>
                          <a:ea typeface="+mn-ea"/>
                          <a:cs typeface="Times New Roman" panose="02020603050405020304"/>
                        </a:rPr>
                        <a:t>物资</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100" dirty="0">
                          <a:latin typeface="+mn-ea"/>
                          <a:ea typeface="+mn-ea"/>
                          <a:cs typeface="Times New Roman" panose="02020603050405020304"/>
                        </a:rPr>
                        <a:t>借：受托代理资产</a:t>
                      </a:r>
                      <a:endParaRPr lang="zh-CN" sz="2400" kern="100" dirty="0">
                        <a:latin typeface="+mn-ea"/>
                        <a:ea typeface="+mn-ea"/>
                        <a:cs typeface="Times New Roman" panose="02020603050405020304"/>
                      </a:endParaRPr>
                    </a:p>
                    <a:p>
                      <a:pPr indent="266700" algn="l">
                        <a:spcAft>
                          <a:spcPts val="0"/>
                        </a:spcAft>
                      </a:pPr>
                      <a:r>
                        <a:rPr lang="en-US" altLang="zh-CN" sz="2400" kern="100" dirty="0" smtClean="0">
                          <a:latin typeface="+mn-ea"/>
                          <a:ea typeface="+mn-ea"/>
                          <a:cs typeface="Times New Roman" panose="02020603050405020304"/>
                        </a:rPr>
                        <a:t>  </a:t>
                      </a:r>
                      <a:r>
                        <a:rPr lang="zh-CN" sz="2400" kern="100" dirty="0" smtClean="0">
                          <a:latin typeface="+mn-ea"/>
                          <a:ea typeface="+mn-ea"/>
                          <a:cs typeface="Times New Roman" panose="02020603050405020304"/>
                        </a:rPr>
                        <a:t>贷</a:t>
                      </a:r>
                      <a:r>
                        <a:rPr lang="zh-CN" sz="2400" kern="100" dirty="0">
                          <a:latin typeface="+mn-ea"/>
                          <a:ea typeface="+mn-ea"/>
                          <a:cs typeface="Times New Roman" panose="02020603050405020304"/>
                        </a:rPr>
                        <a:t>：受托代理负债</a:t>
                      </a:r>
                      <a:endParaRPr lang="zh-CN" sz="2400"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55">
                <a:tc>
                  <a:txBody>
                    <a:bodyPr/>
                    <a:lstStyle/>
                    <a:p>
                      <a:pPr algn="l">
                        <a:spcAft>
                          <a:spcPts val="0"/>
                        </a:spcAft>
                      </a:pPr>
                      <a:r>
                        <a:rPr lang="zh-CN" sz="2400" kern="100" dirty="0">
                          <a:latin typeface="+mn-ea"/>
                          <a:ea typeface="+mn-ea"/>
                          <a:cs typeface="Times New Roman" panose="02020603050405020304"/>
                        </a:rPr>
                        <a:t>支付由受托单位</a:t>
                      </a:r>
                      <a:r>
                        <a:rPr lang="zh-CN" sz="2400" kern="100" dirty="0" smtClean="0">
                          <a:latin typeface="+mn-ea"/>
                          <a:ea typeface="+mn-ea"/>
                          <a:cs typeface="Times New Roman" panose="02020603050405020304"/>
                        </a:rPr>
                        <a:t>承担</a:t>
                      </a:r>
                      <a:r>
                        <a:rPr lang="zh-CN" altLang="en-US" sz="2400" kern="100" dirty="0" smtClean="0">
                          <a:latin typeface="+mn-ea"/>
                          <a:ea typeface="+mn-ea"/>
                          <a:cs typeface="Times New Roman" panose="02020603050405020304"/>
                        </a:rPr>
                        <a:t>的</a:t>
                      </a:r>
                      <a:r>
                        <a:rPr lang="zh-CN" sz="2400" kern="100" dirty="0" smtClean="0">
                          <a:latin typeface="+mn-ea"/>
                          <a:ea typeface="+mn-ea"/>
                          <a:cs typeface="Times New Roman" panose="02020603050405020304"/>
                        </a:rPr>
                        <a:t>相关</a:t>
                      </a:r>
                      <a:r>
                        <a:rPr lang="zh-CN" altLang="en-US" sz="2400" kern="100" dirty="0" smtClean="0">
                          <a:latin typeface="+mn-ea"/>
                          <a:ea typeface="+mn-ea"/>
                          <a:cs typeface="Times New Roman" panose="02020603050405020304"/>
                        </a:rPr>
                        <a:t>费用</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100" dirty="0">
                          <a:latin typeface="+mn-ea"/>
                          <a:ea typeface="+mn-ea"/>
                          <a:cs typeface="Times New Roman" panose="02020603050405020304"/>
                        </a:rPr>
                        <a:t>借：其他费用等</a:t>
                      </a:r>
                      <a:endParaRPr lang="zh-CN" sz="2400" kern="100" dirty="0">
                        <a:latin typeface="+mn-ea"/>
                        <a:ea typeface="+mn-ea"/>
                        <a:cs typeface="Times New Roman" panose="02020603050405020304"/>
                      </a:endParaRPr>
                    </a:p>
                    <a:p>
                      <a:pPr indent="266700" algn="l">
                        <a:spcAft>
                          <a:spcPts val="0"/>
                        </a:spcAft>
                      </a:pPr>
                      <a:r>
                        <a:rPr lang="en-US" altLang="zh-CN" sz="2400" kern="100" dirty="0" smtClean="0">
                          <a:latin typeface="+mn-ea"/>
                          <a:ea typeface="+mn-ea"/>
                          <a:cs typeface="Times New Roman" panose="02020603050405020304"/>
                        </a:rPr>
                        <a:t>  </a:t>
                      </a:r>
                      <a:r>
                        <a:rPr lang="zh-CN" sz="2400" kern="100" dirty="0" smtClean="0">
                          <a:latin typeface="+mn-ea"/>
                          <a:ea typeface="+mn-ea"/>
                          <a:cs typeface="Times New Roman" panose="02020603050405020304"/>
                        </a:rPr>
                        <a:t>贷</a:t>
                      </a:r>
                      <a:r>
                        <a:rPr lang="zh-CN" sz="2400" kern="100" dirty="0">
                          <a:latin typeface="+mn-ea"/>
                          <a:ea typeface="+mn-ea"/>
                          <a:cs typeface="Times New Roman" panose="02020603050405020304"/>
                        </a:rPr>
                        <a:t>：财政拨款收入</a:t>
                      </a:r>
                      <a:r>
                        <a:rPr lang="en-US" sz="2400" kern="100" dirty="0">
                          <a:latin typeface="+mn-ea"/>
                          <a:ea typeface="+mn-ea"/>
                          <a:cs typeface="Times New Roman" panose="02020603050405020304"/>
                        </a:rPr>
                        <a:t>/</a:t>
                      </a:r>
                      <a:r>
                        <a:rPr lang="zh-CN" sz="2400" kern="100" dirty="0">
                          <a:latin typeface="+mn-ea"/>
                          <a:ea typeface="+mn-ea"/>
                          <a:cs typeface="Times New Roman" panose="02020603050405020304"/>
                        </a:rPr>
                        <a:t>零余额账户用款额度</a:t>
                      </a:r>
                      <a:r>
                        <a:rPr lang="en-US" sz="2400" kern="100" dirty="0">
                          <a:latin typeface="+mn-ea"/>
                          <a:ea typeface="+mn-ea"/>
                          <a:cs typeface="Times New Roman" panose="02020603050405020304"/>
                        </a:rPr>
                        <a:t>/</a:t>
                      </a:r>
                      <a:r>
                        <a:rPr lang="zh-CN" sz="2400" kern="100" dirty="0">
                          <a:latin typeface="+mn-ea"/>
                          <a:ea typeface="+mn-ea"/>
                          <a:cs typeface="Times New Roman" panose="02020603050405020304"/>
                        </a:rPr>
                        <a:t>银行存款等</a:t>
                      </a:r>
                      <a:endParaRPr lang="zh-CN" sz="2400"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55">
                <a:tc>
                  <a:txBody>
                    <a:bodyPr/>
                    <a:lstStyle/>
                    <a:p>
                      <a:pPr algn="l">
                        <a:spcAft>
                          <a:spcPts val="0"/>
                        </a:spcAft>
                      </a:pPr>
                      <a:r>
                        <a:rPr lang="zh-CN" sz="2400" kern="100" dirty="0">
                          <a:latin typeface="+mn-ea"/>
                          <a:ea typeface="+mn-ea"/>
                          <a:cs typeface="Times New Roman" panose="02020603050405020304"/>
                        </a:rPr>
                        <a:t>根据委托人要求交付</a:t>
                      </a:r>
                      <a:r>
                        <a:rPr lang="zh-CN" sz="2400" kern="100" dirty="0" smtClean="0">
                          <a:latin typeface="+mn-ea"/>
                          <a:ea typeface="+mn-ea"/>
                          <a:cs typeface="Times New Roman" panose="02020603050405020304"/>
                        </a:rPr>
                        <a:t>受托物资</a:t>
                      </a:r>
                      <a:r>
                        <a:rPr lang="zh-CN" sz="2400" kern="100" dirty="0">
                          <a:latin typeface="+mn-ea"/>
                          <a:ea typeface="+mn-ea"/>
                          <a:cs typeface="Times New Roman" panose="02020603050405020304"/>
                        </a:rPr>
                        <a:t>时</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100" dirty="0">
                          <a:latin typeface="+mn-ea"/>
                          <a:ea typeface="+mn-ea"/>
                          <a:cs typeface="Times New Roman" panose="02020603050405020304"/>
                        </a:rPr>
                        <a:t>借：受托代理负债</a:t>
                      </a:r>
                      <a:endParaRPr lang="zh-CN" sz="2400" kern="100" dirty="0">
                        <a:latin typeface="+mn-ea"/>
                        <a:ea typeface="+mn-ea"/>
                        <a:cs typeface="Times New Roman" panose="02020603050405020304"/>
                      </a:endParaRPr>
                    </a:p>
                    <a:p>
                      <a:pPr algn="l">
                        <a:spcAft>
                          <a:spcPts val="0"/>
                        </a:spcAft>
                      </a:pPr>
                      <a:r>
                        <a:rPr lang="en-US" sz="2400" kern="100" dirty="0">
                          <a:latin typeface="+mn-ea"/>
                          <a:ea typeface="+mn-ea"/>
                          <a:cs typeface="Times New Roman" panose="02020603050405020304"/>
                        </a:rPr>
                        <a:t>    </a:t>
                      </a:r>
                      <a:r>
                        <a:rPr lang="zh-CN" sz="2400" kern="100" dirty="0" smtClean="0">
                          <a:latin typeface="+mn-ea"/>
                          <a:ea typeface="+mn-ea"/>
                          <a:cs typeface="Times New Roman" panose="02020603050405020304"/>
                        </a:rPr>
                        <a:t>贷</a:t>
                      </a:r>
                      <a:r>
                        <a:rPr lang="zh-CN" sz="2400" kern="100" dirty="0">
                          <a:latin typeface="+mn-ea"/>
                          <a:ea typeface="+mn-ea"/>
                          <a:cs typeface="Times New Roman" panose="02020603050405020304"/>
                        </a:rPr>
                        <a:t>：受托代理资产</a:t>
                      </a:r>
                      <a:endParaRPr lang="zh-CN" sz="2400"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55">
                <a:tc>
                  <a:txBody>
                    <a:bodyPr/>
                    <a:lstStyle/>
                    <a:p>
                      <a:pPr algn="l">
                        <a:spcAft>
                          <a:spcPts val="0"/>
                        </a:spcAft>
                      </a:pPr>
                      <a:r>
                        <a:rPr lang="zh-CN" sz="2400" kern="100" dirty="0">
                          <a:latin typeface="+mn-ea"/>
                          <a:ea typeface="+mn-ea"/>
                          <a:cs typeface="Times New Roman" panose="02020603050405020304"/>
                        </a:rPr>
                        <a:t>转赠物资的委托人取消了对捐赠物资的转赠要求，且不再收回捐赠物资的</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100" dirty="0">
                          <a:latin typeface="+mn-ea"/>
                          <a:ea typeface="+mn-ea"/>
                          <a:cs typeface="Times New Roman" panose="02020603050405020304"/>
                        </a:rPr>
                        <a:t>借：受托代理负债</a:t>
                      </a:r>
                      <a:endParaRPr lang="zh-CN" sz="2400" kern="100" dirty="0">
                        <a:latin typeface="+mn-ea"/>
                        <a:ea typeface="+mn-ea"/>
                        <a:cs typeface="Times New Roman" panose="02020603050405020304"/>
                      </a:endParaRPr>
                    </a:p>
                    <a:p>
                      <a:pPr indent="266700" algn="l">
                        <a:spcAft>
                          <a:spcPts val="0"/>
                        </a:spcAft>
                      </a:pPr>
                      <a:r>
                        <a:rPr lang="en-US" altLang="zh-CN" sz="2400" kern="100" dirty="0" smtClean="0">
                          <a:latin typeface="+mn-ea"/>
                          <a:ea typeface="+mn-ea"/>
                          <a:cs typeface="Times New Roman" panose="02020603050405020304"/>
                        </a:rPr>
                        <a:t>  </a:t>
                      </a:r>
                      <a:r>
                        <a:rPr lang="zh-CN" sz="2400" kern="100" dirty="0" smtClean="0">
                          <a:latin typeface="+mn-ea"/>
                          <a:ea typeface="+mn-ea"/>
                          <a:cs typeface="Times New Roman" panose="02020603050405020304"/>
                        </a:rPr>
                        <a:t>贷</a:t>
                      </a:r>
                      <a:r>
                        <a:rPr lang="zh-CN" sz="2400" kern="100" dirty="0">
                          <a:latin typeface="+mn-ea"/>
                          <a:ea typeface="+mn-ea"/>
                          <a:cs typeface="Times New Roman" panose="02020603050405020304"/>
                        </a:rPr>
                        <a:t>：受托代理资产</a:t>
                      </a:r>
                      <a:endParaRPr lang="zh-CN" sz="2400" kern="100" dirty="0">
                        <a:latin typeface="+mn-ea"/>
                        <a:ea typeface="+mn-ea"/>
                        <a:cs typeface="Times New Roman" panose="02020603050405020304"/>
                      </a:endParaRPr>
                    </a:p>
                    <a:p>
                      <a:pPr algn="l">
                        <a:spcAft>
                          <a:spcPts val="0"/>
                        </a:spcAft>
                      </a:pPr>
                      <a:r>
                        <a:rPr lang="zh-CN" sz="2400" kern="100" dirty="0">
                          <a:latin typeface="+mn-ea"/>
                          <a:ea typeface="+mn-ea"/>
                          <a:cs typeface="Times New Roman" panose="02020603050405020304"/>
                        </a:rPr>
                        <a:t>借：库存物品</a:t>
                      </a:r>
                      <a:r>
                        <a:rPr lang="en-US" sz="2400" kern="100" dirty="0">
                          <a:latin typeface="+mn-ea"/>
                          <a:ea typeface="+mn-ea"/>
                          <a:cs typeface="Times New Roman" panose="02020603050405020304"/>
                        </a:rPr>
                        <a:t>/</a:t>
                      </a:r>
                      <a:r>
                        <a:rPr lang="zh-CN" sz="2400" kern="100" dirty="0">
                          <a:latin typeface="+mn-ea"/>
                          <a:ea typeface="+mn-ea"/>
                          <a:cs typeface="Times New Roman" panose="02020603050405020304"/>
                        </a:rPr>
                        <a:t>固定资产等</a:t>
                      </a:r>
                      <a:endParaRPr lang="zh-CN" sz="2400" kern="100" dirty="0">
                        <a:latin typeface="+mn-ea"/>
                        <a:ea typeface="+mn-ea"/>
                        <a:cs typeface="Times New Roman" panose="02020603050405020304"/>
                      </a:endParaRPr>
                    </a:p>
                    <a:p>
                      <a:pPr indent="266700" algn="l">
                        <a:spcAft>
                          <a:spcPts val="0"/>
                        </a:spcAft>
                      </a:pPr>
                      <a:r>
                        <a:rPr lang="en-US" altLang="zh-CN" sz="2400" kern="100" dirty="0" smtClean="0">
                          <a:latin typeface="+mn-ea"/>
                          <a:ea typeface="+mn-ea"/>
                          <a:cs typeface="Times New Roman" panose="02020603050405020304"/>
                        </a:rPr>
                        <a:t>  </a:t>
                      </a:r>
                      <a:r>
                        <a:rPr lang="zh-CN" sz="2400" kern="100" dirty="0" smtClean="0">
                          <a:latin typeface="+mn-ea"/>
                          <a:ea typeface="+mn-ea"/>
                          <a:cs typeface="Times New Roman" panose="02020603050405020304"/>
                        </a:rPr>
                        <a:t>贷</a:t>
                      </a:r>
                      <a:r>
                        <a:rPr lang="zh-CN" sz="2400" kern="100" dirty="0">
                          <a:latin typeface="+mn-ea"/>
                          <a:ea typeface="+mn-ea"/>
                          <a:cs typeface="Times New Roman" panose="02020603050405020304"/>
                        </a:rPr>
                        <a:t>：其他收入</a:t>
                      </a:r>
                      <a:endParaRPr lang="zh-CN" sz="2400"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155">
                <a:tc>
                  <a:txBody>
                    <a:bodyPr/>
                    <a:lstStyle/>
                    <a:p>
                      <a:pPr algn="l">
                        <a:spcAft>
                          <a:spcPts val="0"/>
                        </a:spcAft>
                      </a:pPr>
                      <a:r>
                        <a:rPr lang="zh-CN" sz="2400" kern="100" dirty="0">
                          <a:latin typeface="+mn-ea"/>
                          <a:ea typeface="+mn-ea"/>
                          <a:cs typeface="Times New Roman" panose="02020603050405020304"/>
                        </a:rPr>
                        <a:t>按照规定处置罚没物资时</a:t>
                      </a:r>
                      <a:endParaRPr lang="zh-CN" sz="2400"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100" dirty="0">
                          <a:latin typeface="+mn-ea"/>
                          <a:ea typeface="+mn-ea"/>
                          <a:cs typeface="Times New Roman" panose="02020603050405020304"/>
                        </a:rPr>
                        <a:t>借：受托代理负债</a:t>
                      </a:r>
                      <a:endParaRPr lang="zh-CN" sz="2400" kern="100" dirty="0">
                        <a:latin typeface="+mn-ea"/>
                        <a:ea typeface="+mn-ea"/>
                        <a:cs typeface="Times New Roman" panose="02020603050405020304"/>
                      </a:endParaRPr>
                    </a:p>
                    <a:p>
                      <a:pPr indent="266700" algn="l">
                        <a:spcAft>
                          <a:spcPts val="0"/>
                        </a:spcAft>
                      </a:pPr>
                      <a:r>
                        <a:rPr lang="en-US" altLang="zh-CN" sz="2400" kern="100" dirty="0" smtClean="0">
                          <a:latin typeface="+mn-ea"/>
                          <a:ea typeface="+mn-ea"/>
                          <a:cs typeface="Times New Roman" panose="02020603050405020304"/>
                        </a:rPr>
                        <a:t>  </a:t>
                      </a:r>
                      <a:r>
                        <a:rPr lang="zh-CN" sz="2400" kern="100" dirty="0" smtClean="0">
                          <a:latin typeface="+mn-ea"/>
                          <a:ea typeface="+mn-ea"/>
                          <a:cs typeface="Times New Roman" panose="02020603050405020304"/>
                        </a:rPr>
                        <a:t>贷</a:t>
                      </a:r>
                      <a:r>
                        <a:rPr lang="zh-CN" sz="2400" kern="100" dirty="0">
                          <a:latin typeface="+mn-ea"/>
                          <a:ea typeface="+mn-ea"/>
                          <a:cs typeface="Times New Roman" panose="02020603050405020304"/>
                        </a:rPr>
                        <a:t>：受托代理资产</a:t>
                      </a:r>
                      <a:endParaRPr lang="zh-CN" sz="2400" kern="100" dirty="0">
                        <a:latin typeface="+mn-ea"/>
                        <a:ea typeface="+mn-ea"/>
                        <a:cs typeface="Times New Roman" panose="02020603050405020304"/>
                      </a:endParaRPr>
                    </a:p>
                    <a:p>
                      <a:pPr algn="l">
                        <a:spcAft>
                          <a:spcPts val="0"/>
                        </a:spcAft>
                      </a:pPr>
                      <a:r>
                        <a:rPr lang="zh-CN" sz="2400" kern="100" dirty="0">
                          <a:latin typeface="+mn-ea"/>
                          <a:ea typeface="+mn-ea"/>
                          <a:cs typeface="Times New Roman" panose="02020603050405020304"/>
                        </a:rPr>
                        <a:t>处置时取得款项的</a:t>
                      </a:r>
                      <a:endParaRPr lang="zh-CN" sz="2400" kern="100" dirty="0">
                        <a:latin typeface="+mn-ea"/>
                        <a:ea typeface="+mn-ea"/>
                        <a:cs typeface="Times New Roman" panose="02020603050405020304"/>
                      </a:endParaRPr>
                    </a:p>
                    <a:p>
                      <a:pPr algn="l">
                        <a:spcAft>
                          <a:spcPts val="0"/>
                        </a:spcAft>
                      </a:pPr>
                      <a:r>
                        <a:rPr lang="zh-CN" sz="2400" kern="100" dirty="0" smtClean="0">
                          <a:latin typeface="+mn-ea"/>
                          <a:ea typeface="+mn-ea"/>
                          <a:cs typeface="Times New Roman" panose="02020603050405020304"/>
                        </a:rPr>
                        <a:t>借</a:t>
                      </a:r>
                      <a:r>
                        <a:rPr lang="zh-CN" sz="2400" kern="100" dirty="0">
                          <a:latin typeface="+mn-ea"/>
                          <a:ea typeface="+mn-ea"/>
                          <a:cs typeface="Times New Roman" panose="02020603050405020304"/>
                        </a:rPr>
                        <a:t>：银行存款等</a:t>
                      </a:r>
                      <a:endParaRPr lang="zh-CN" sz="2400" kern="100" dirty="0">
                        <a:latin typeface="+mn-ea"/>
                        <a:ea typeface="+mn-ea"/>
                        <a:cs typeface="Times New Roman" panose="02020603050405020304"/>
                      </a:endParaRPr>
                    </a:p>
                    <a:p>
                      <a:pPr algn="l">
                        <a:spcAft>
                          <a:spcPts val="0"/>
                        </a:spcAft>
                      </a:pPr>
                      <a:r>
                        <a:rPr lang="en-US" sz="2400" kern="100" dirty="0">
                          <a:latin typeface="+mn-ea"/>
                          <a:ea typeface="+mn-ea"/>
                          <a:cs typeface="Times New Roman" panose="02020603050405020304"/>
                        </a:rPr>
                        <a:t>    </a:t>
                      </a:r>
                      <a:r>
                        <a:rPr lang="zh-CN" sz="2400" kern="100" dirty="0" smtClean="0">
                          <a:latin typeface="+mn-ea"/>
                          <a:ea typeface="+mn-ea"/>
                          <a:cs typeface="Times New Roman" panose="02020603050405020304"/>
                        </a:rPr>
                        <a:t>贷</a:t>
                      </a:r>
                      <a:r>
                        <a:rPr lang="zh-CN" sz="2400" kern="100" dirty="0">
                          <a:latin typeface="+mn-ea"/>
                          <a:ea typeface="+mn-ea"/>
                          <a:cs typeface="Times New Roman" panose="02020603050405020304"/>
                        </a:rPr>
                        <a:t>：应缴财政款</a:t>
                      </a:r>
                      <a:endParaRPr lang="zh-CN" sz="2400"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ea"/>
                <a:ea typeface="+mj-ea"/>
                <a:cs typeface="+mj-cs"/>
              </a:rPr>
              <a:t>5.</a:t>
            </a:r>
            <a:r>
              <a:rPr kumimoji="0" lang="zh-CN" altLang="en-US"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ea"/>
                <a:ea typeface="+mj-ea"/>
                <a:cs typeface="+mj-cs"/>
              </a:rPr>
              <a:t>资产类科目几个共性业务处理</a:t>
            </a:r>
            <a:endParaRPr kumimoji="0" lang="zh-CN" altLang="en-US" sz="36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j-ea"/>
              <a:ea typeface="+mj-ea"/>
              <a:cs typeface="+mj-cs"/>
            </a:endParaRPr>
          </a:p>
        </p:txBody>
      </p:sp>
      <p:sp>
        <p:nvSpPr>
          <p:cNvPr id="3" name="内容占位符 2"/>
          <p:cNvSpPr>
            <a:spLocks noGrp="1"/>
          </p:cNvSpPr>
          <p:nvPr>
            <p:ph idx="1"/>
          </p:nvPr>
        </p:nvSpPr>
        <p:spPr>
          <a:xfrm>
            <a:off x="1403350" y="1600200"/>
            <a:ext cx="6408738"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资产取得</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计提折旧</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摊销</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资产处置</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清查盘点</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norm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p"/>
              <a:defRPr/>
            </a:pPr>
            <a:r>
              <a:rPr kumimoji="0" lang="zh-CN" altLang="en-US" sz="36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t>资产取得</a:t>
            </a:r>
            <a:endParaRPr kumimoji="0" lang="zh-CN" altLang="en-US" sz="3600" b="1"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j-ea"/>
              <a:cs typeface="+mj-cs"/>
            </a:endParaRPr>
          </a:p>
        </p:txBody>
      </p:sp>
      <p:sp>
        <p:nvSpPr>
          <p:cNvPr id="3" name="内容占位符 2"/>
          <p:cNvSpPr>
            <a:spLocks noGrp="1"/>
          </p:cNvSpPr>
          <p:nvPr>
            <p:ph idx="1"/>
          </p:nvPr>
        </p:nvSpPr>
        <p:spPr>
          <a:xfrm>
            <a:off x="1042988" y="1600200"/>
            <a:ext cx="7273925"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外购</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自建（自制、自行开发）</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无偿调入</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接受捐赠</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融资租入</a:t>
            </a:r>
            <a:endPar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资产置换</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a:graphicFrameLocks noGrp="1"/>
          </p:cNvGraphicFramePr>
          <p:nvPr/>
        </p:nvGraphicFramePr>
        <p:xfrm>
          <a:off x="238125" y="549275"/>
          <a:ext cx="8581390" cy="6068695"/>
        </p:xfrm>
        <a:graphic>
          <a:graphicData uri="http://schemas.openxmlformats.org/drawingml/2006/table">
            <a:tbl>
              <a:tblPr firstRow="1" bandRow="1">
                <a:tableStyleId>{5C22544A-7EE6-4342-B048-85BDC9FD1C3A}</a:tableStyleId>
              </a:tblPr>
              <a:tblGrid>
                <a:gridCol w="813435"/>
                <a:gridCol w="5045271"/>
                <a:gridCol w="2722844"/>
              </a:tblGrid>
              <a:tr h="422321">
                <a:tc>
                  <a:txBody>
                    <a:bodyPr/>
                    <a:lstStyle/>
                    <a:p>
                      <a:endParaRPr lang="zh-CN" altLang="en-US" sz="2000" b="1" dirty="0">
                        <a:solidFill>
                          <a:schemeClr val="bg1"/>
                        </a:solidFill>
                      </a:endParaRPr>
                    </a:p>
                  </a:txBody>
                  <a:tcPr>
                    <a:solidFill>
                      <a:schemeClr val="tx1">
                        <a:lumMod val="85000"/>
                      </a:schemeClr>
                    </a:solidFill>
                  </a:tcPr>
                </a:tc>
                <a:tc>
                  <a:txBody>
                    <a:bodyPr/>
                    <a:lstStyle/>
                    <a:p>
                      <a:pPr algn="ctr"/>
                      <a:r>
                        <a:rPr lang="zh-CN" altLang="en-US" sz="2000" b="1" dirty="0" smtClean="0">
                          <a:solidFill>
                            <a:schemeClr val="bg1"/>
                          </a:solidFill>
                        </a:rPr>
                        <a:t>账务处理</a:t>
                      </a:r>
                      <a:endParaRPr lang="zh-CN" altLang="en-US" sz="2000" b="1" dirty="0" smtClean="0">
                        <a:solidFill>
                          <a:schemeClr val="bg1"/>
                        </a:solidFill>
                      </a:endParaRPr>
                    </a:p>
                  </a:txBody>
                  <a:tcPr>
                    <a:solidFill>
                      <a:schemeClr val="tx1">
                        <a:lumMod val="85000"/>
                      </a:schemeClr>
                    </a:solidFill>
                  </a:tcPr>
                </a:tc>
                <a:tc>
                  <a:txBody>
                    <a:bodyPr/>
                    <a:lstStyle/>
                    <a:p>
                      <a:r>
                        <a:rPr lang="zh-CN" altLang="en-US" sz="2000" b="1" dirty="0" smtClean="0">
                          <a:solidFill>
                            <a:schemeClr val="bg1"/>
                          </a:solidFill>
                        </a:rPr>
                        <a:t>注意事项</a:t>
                      </a:r>
                      <a:endParaRPr lang="zh-CN" altLang="en-US" sz="2000" b="1" dirty="0" smtClean="0">
                        <a:solidFill>
                          <a:schemeClr val="bg1"/>
                        </a:solidFill>
                      </a:endParaRPr>
                    </a:p>
                  </a:txBody>
                  <a:tcPr>
                    <a:solidFill>
                      <a:schemeClr val="tx1">
                        <a:lumMod val="85000"/>
                      </a:schemeClr>
                    </a:solidFill>
                  </a:tcPr>
                </a:tc>
              </a:tr>
              <a:tr h="1072045">
                <a:tc>
                  <a:txBody>
                    <a:bodyPr/>
                    <a:lstStyle/>
                    <a:p>
                      <a:r>
                        <a:rPr lang="zh-CN" altLang="en-US" sz="2000" b="1" dirty="0" smtClean="0">
                          <a:solidFill>
                            <a:schemeClr val="bg1"/>
                          </a:solidFill>
                        </a:rPr>
                        <a:t>无偿调入</a:t>
                      </a:r>
                      <a:endParaRPr lang="zh-CN" altLang="en-US" sz="2000" b="1" dirty="0" smtClean="0">
                        <a:solidFill>
                          <a:schemeClr val="bg1"/>
                        </a:solidFill>
                      </a:endParaRPr>
                    </a:p>
                  </a:txBody>
                  <a:tcPr>
                    <a:solidFill>
                      <a:schemeClr val="tx1">
                        <a:lumMod val="85000"/>
                      </a:schemeClr>
                    </a:solidFill>
                  </a:tcPr>
                </a:tc>
                <a:tc>
                  <a:txBody>
                    <a:bodyPr/>
                    <a:lstStyle/>
                    <a:p>
                      <a:r>
                        <a:rPr lang="zh-CN" altLang="en-US" sz="2000" b="1" dirty="0" smtClean="0">
                          <a:solidFill>
                            <a:schemeClr val="bg1"/>
                          </a:solidFill>
                        </a:rPr>
                        <a:t>借：有关资产科目</a:t>
                      </a:r>
                      <a:endParaRPr lang="en-US" altLang="zh-CN" sz="2000" b="1" dirty="0" smtClean="0">
                        <a:solidFill>
                          <a:schemeClr val="bg1"/>
                        </a:solidFill>
                      </a:endParaRPr>
                    </a:p>
                    <a:p>
                      <a:r>
                        <a:rPr lang="en-US" altLang="zh-CN" sz="2000" b="1" dirty="0" smtClean="0">
                          <a:solidFill>
                            <a:schemeClr val="bg1"/>
                          </a:solidFill>
                        </a:rPr>
                        <a:t>        </a:t>
                      </a:r>
                      <a:r>
                        <a:rPr lang="zh-CN" altLang="en-US" sz="2000" b="1" dirty="0" smtClean="0">
                          <a:solidFill>
                            <a:schemeClr val="bg1"/>
                          </a:solidFill>
                        </a:rPr>
                        <a:t>贷：银行存款等</a:t>
                      </a:r>
                      <a:r>
                        <a:rPr lang="en-US" altLang="zh-CN" sz="2000" b="1" dirty="0" smtClean="0">
                          <a:solidFill>
                            <a:schemeClr val="bg1"/>
                          </a:solidFill>
                          <a:latin typeface="楷体" panose="02010609060101010101" pitchFamily="1" charset="-122"/>
                          <a:ea typeface="楷体" panose="02010609060101010101" pitchFamily="1" charset="-122"/>
                        </a:rPr>
                        <a:t>[</a:t>
                      </a:r>
                      <a:r>
                        <a:rPr lang="zh-CN" altLang="en-US" sz="2000" b="1" dirty="0" smtClean="0">
                          <a:solidFill>
                            <a:schemeClr val="bg1"/>
                          </a:solidFill>
                          <a:latin typeface="楷体" panose="02010609060101010101" pitchFamily="1" charset="-122"/>
                          <a:ea typeface="楷体" panose="02010609060101010101" pitchFamily="1" charset="-122"/>
                        </a:rPr>
                        <a:t>相关费用</a:t>
                      </a:r>
                      <a:r>
                        <a:rPr lang="en-US" altLang="zh-CN" sz="2000" b="1" dirty="0" smtClean="0">
                          <a:solidFill>
                            <a:schemeClr val="bg1"/>
                          </a:solidFill>
                          <a:latin typeface="楷体" panose="02010609060101010101" pitchFamily="1" charset="-122"/>
                          <a:ea typeface="楷体" panose="02010609060101010101" pitchFamily="1" charset="-122"/>
                        </a:rPr>
                        <a:t>]</a:t>
                      </a:r>
                      <a:endParaRPr lang="en-US" altLang="zh-CN" sz="2000" b="1" dirty="0" smtClean="0">
                        <a:solidFill>
                          <a:schemeClr val="bg1"/>
                        </a:solidFill>
                        <a:latin typeface="楷体" panose="02010609060101010101" pitchFamily="1" charset="-122"/>
                        <a:ea typeface="楷体" panose="02010609060101010101" pitchFamily="1" charset="-122"/>
                      </a:endParaRPr>
                    </a:p>
                    <a:p>
                      <a:r>
                        <a:rPr lang="en-US" altLang="zh-CN" sz="2000" b="1" dirty="0" smtClean="0">
                          <a:solidFill>
                            <a:schemeClr val="bg1"/>
                          </a:solidFill>
                        </a:rPr>
                        <a:t>               </a:t>
                      </a:r>
                      <a:r>
                        <a:rPr lang="zh-CN" altLang="en-US" sz="2000" b="1" dirty="0" smtClean="0">
                          <a:solidFill>
                            <a:srgbClr val="FF0000"/>
                          </a:solidFill>
                        </a:rPr>
                        <a:t>无偿调拨净资产</a:t>
                      </a:r>
                      <a:r>
                        <a:rPr lang="en-US" altLang="zh-CN" sz="2000" b="1" baseline="0" dirty="0" smtClean="0">
                          <a:solidFill>
                            <a:schemeClr val="bg1"/>
                          </a:solidFill>
                        </a:rPr>
                        <a:t>                </a:t>
                      </a:r>
                      <a:endParaRPr lang="zh-CN" altLang="en-US" sz="2000" b="1" dirty="0">
                        <a:solidFill>
                          <a:schemeClr val="bg1"/>
                        </a:solidFill>
                      </a:endParaRPr>
                    </a:p>
                  </a:txBody>
                  <a:tcPr>
                    <a:solidFill>
                      <a:schemeClr val="tx1">
                        <a:lumMod val="85000"/>
                      </a:schemeClr>
                    </a:solidFill>
                  </a:tcPr>
                </a:tc>
                <a:tc>
                  <a:txBody>
                    <a:bodyPr/>
                    <a:lstStyle/>
                    <a:p>
                      <a:r>
                        <a:rPr lang="zh-CN" altLang="en-US" sz="2000" b="1" dirty="0" smtClean="0">
                          <a:solidFill>
                            <a:schemeClr val="bg1"/>
                          </a:solidFill>
                        </a:rPr>
                        <a:t>资产入账价值的确定</a:t>
                      </a:r>
                      <a:endParaRPr lang="zh-CN" altLang="en-US" sz="2000" b="1" dirty="0" smtClean="0">
                        <a:solidFill>
                          <a:schemeClr val="bg1"/>
                        </a:solidFill>
                      </a:endParaRPr>
                    </a:p>
                  </a:txBody>
                  <a:tcPr>
                    <a:solidFill>
                      <a:schemeClr val="tx1">
                        <a:lumMod val="85000"/>
                      </a:schemeClr>
                    </a:solidFill>
                  </a:tcPr>
                </a:tc>
              </a:tr>
              <a:tr h="1072045">
                <a:tc>
                  <a:txBody>
                    <a:bodyPr/>
                    <a:lstStyle/>
                    <a:p>
                      <a:r>
                        <a:rPr lang="zh-CN" altLang="en-US" sz="2000" b="1" dirty="0" smtClean="0">
                          <a:solidFill>
                            <a:schemeClr val="tx1"/>
                          </a:solidFill>
                        </a:rPr>
                        <a:t>接受捐赠</a:t>
                      </a:r>
                      <a:endParaRPr lang="zh-CN" altLang="en-US" sz="2000" b="1" dirty="0" smtClean="0">
                        <a:solidFill>
                          <a:schemeClr val="tx1"/>
                        </a:solidFill>
                      </a:endParaRPr>
                    </a:p>
                  </a:txBody>
                  <a:tcPr/>
                </a:tc>
                <a:tc>
                  <a:txBody>
                    <a:bodyPr/>
                    <a:lstStyle/>
                    <a:p>
                      <a:r>
                        <a:rPr lang="zh-CN" altLang="en-US" sz="2000" b="1" dirty="0" smtClean="0">
                          <a:solidFill>
                            <a:schemeClr val="tx1"/>
                          </a:solidFill>
                        </a:rPr>
                        <a:t>借：有关资产科目</a:t>
                      </a:r>
                      <a:endParaRPr lang="zh-CN" altLang="en-US" sz="2000" b="1" dirty="0" smtClean="0">
                        <a:solidFill>
                          <a:schemeClr val="tx1"/>
                        </a:solidFill>
                      </a:endParaRPr>
                    </a:p>
                    <a:p>
                      <a:r>
                        <a:rPr lang="zh-CN" altLang="en-US" sz="2000" b="1" dirty="0" smtClean="0">
                          <a:solidFill>
                            <a:schemeClr val="tx1"/>
                          </a:solidFill>
                        </a:rPr>
                        <a:t>        贷：银行存款等</a:t>
                      </a:r>
                      <a:r>
                        <a:rPr lang="en-US" altLang="zh-CN" sz="2000" b="1" dirty="0" smtClean="0">
                          <a:solidFill>
                            <a:schemeClr val="tx1"/>
                          </a:solidFill>
                        </a:rPr>
                        <a:t>[</a:t>
                      </a:r>
                      <a:r>
                        <a:rPr lang="zh-CN" altLang="en-US" sz="2000" b="1" dirty="0" smtClean="0">
                          <a:solidFill>
                            <a:schemeClr val="tx1"/>
                          </a:solidFill>
                          <a:latin typeface="楷体" panose="02010609060101010101" pitchFamily="1" charset="-122"/>
                          <a:ea typeface="楷体" panose="02010609060101010101" pitchFamily="1" charset="-122"/>
                        </a:rPr>
                        <a:t>相关费用</a:t>
                      </a:r>
                      <a:r>
                        <a:rPr lang="en-US" altLang="zh-CN" sz="2000" b="1" dirty="0" smtClean="0">
                          <a:solidFill>
                            <a:schemeClr val="tx1"/>
                          </a:solidFill>
                          <a:latin typeface="楷体" panose="02010609060101010101" pitchFamily="1" charset="-122"/>
                          <a:ea typeface="楷体" panose="02010609060101010101" pitchFamily="1" charset="-122"/>
                        </a:rPr>
                        <a:t>]</a:t>
                      </a:r>
                      <a:endParaRPr lang="en-US" altLang="zh-CN" sz="2000" b="1" dirty="0" smtClean="0">
                        <a:solidFill>
                          <a:schemeClr val="tx1"/>
                        </a:solidFill>
                        <a:latin typeface="楷体" panose="02010609060101010101" pitchFamily="1" charset="-122"/>
                        <a:ea typeface="楷体" panose="02010609060101010101" pitchFamily="1" charset="-122"/>
                      </a:endParaRPr>
                    </a:p>
                    <a:p>
                      <a:r>
                        <a:rPr lang="en-US" altLang="zh-CN" sz="2000" b="1" dirty="0" smtClean="0">
                          <a:solidFill>
                            <a:schemeClr val="tx1"/>
                          </a:solidFill>
                        </a:rPr>
                        <a:t>               </a:t>
                      </a:r>
                      <a:r>
                        <a:rPr lang="zh-CN" altLang="en-US" sz="2000" b="1" dirty="0" smtClean="0">
                          <a:solidFill>
                            <a:schemeClr val="tx1"/>
                          </a:solidFill>
                        </a:rPr>
                        <a:t>捐赠收入</a:t>
                      </a:r>
                      <a:r>
                        <a:rPr lang="en-US" altLang="zh-CN" sz="2000" b="1" baseline="0" dirty="0" smtClean="0">
                          <a:solidFill>
                            <a:schemeClr val="tx1"/>
                          </a:solidFill>
                        </a:rPr>
                        <a:t>  </a:t>
                      </a:r>
                      <a:endParaRPr lang="en-US" altLang="zh-CN" sz="2000" b="1" baseline="0" dirty="0" smtClean="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dirty="0" smtClean="0">
                          <a:solidFill>
                            <a:schemeClr val="tx1"/>
                          </a:solidFill>
                        </a:rPr>
                        <a:t>1.</a:t>
                      </a:r>
                      <a:r>
                        <a:rPr lang="zh-CN" altLang="en-US" sz="2000" b="1" dirty="0" smtClean="0">
                          <a:solidFill>
                            <a:schemeClr val="tx1"/>
                          </a:solidFill>
                        </a:rPr>
                        <a:t>资产入账价值的确定</a:t>
                      </a:r>
                      <a:endParaRPr lang="zh-CN" altLang="en-US" sz="20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dirty="0" smtClean="0">
                          <a:solidFill>
                            <a:schemeClr val="tx1"/>
                          </a:solidFill>
                        </a:rPr>
                        <a:t>  4</a:t>
                      </a:r>
                      <a:r>
                        <a:rPr lang="zh-CN" altLang="en-US" sz="2000" b="1" dirty="0" smtClean="0">
                          <a:solidFill>
                            <a:schemeClr val="tx1"/>
                          </a:solidFill>
                        </a:rPr>
                        <a:t>个层次</a:t>
                      </a:r>
                      <a:r>
                        <a:rPr lang="en-US" altLang="zh-CN" sz="2000" b="1" dirty="0" smtClean="0">
                          <a:solidFill>
                            <a:schemeClr val="tx1"/>
                          </a:solidFill>
                        </a:rPr>
                        <a:t>/3</a:t>
                      </a:r>
                      <a:r>
                        <a:rPr lang="zh-CN" altLang="en-US" sz="2000" b="1" dirty="0" smtClean="0">
                          <a:solidFill>
                            <a:schemeClr val="tx1"/>
                          </a:solidFill>
                        </a:rPr>
                        <a:t>个层次</a:t>
                      </a:r>
                      <a:endParaRPr lang="zh-CN" altLang="en-US" sz="2000"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2000" b="1" dirty="0" smtClean="0">
                          <a:solidFill>
                            <a:schemeClr val="tx1"/>
                          </a:solidFill>
                        </a:rPr>
                        <a:t>2.</a:t>
                      </a:r>
                      <a:r>
                        <a:rPr lang="zh-CN" altLang="en-US" sz="2000" b="1" dirty="0" smtClean="0">
                          <a:solidFill>
                            <a:schemeClr val="tx1"/>
                          </a:solidFill>
                        </a:rPr>
                        <a:t>名义金额应用范围</a:t>
                      </a:r>
                      <a:endParaRPr lang="zh-CN" altLang="en-US" sz="2000" b="1" dirty="0" smtClean="0">
                        <a:solidFill>
                          <a:schemeClr val="tx1"/>
                        </a:solidFill>
                      </a:endParaRPr>
                    </a:p>
                  </a:txBody>
                  <a:tcPr/>
                </a:tc>
              </a:tr>
              <a:tr h="1072045">
                <a:tc>
                  <a:txBody>
                    <a:bodyPr/>
                    <a:lstStyle/>
                    <a:p>
                      <a:r>
                        <a:rPr lang="zh-CN" altLang="en-US" sz="2000" b="1" dirty="0">
                          <a:solidFill>
                            <a:schemeClr val="tx1"/>
                          </a:solidFill>
                        </a:rPr>
                        <a:t>调入资产</a:t>
                      </a:r>
                      <a:endParaRPr lang="zh-CN" altLang="en-US" sz="2000" b="1" dirty="0">
                        <a:solidFill>
                          <a:schemeClr val="tx1"/>
                        </a:solidFill>
                      </a:endParaRPr>
                    </a:p>
                  </a:txBody>
                  <a:tcPr/>
                </a:tc>
                <a:tc>
                  <a:txBody>
                    <a:bodyPr/>
                    <a:lstStyle/>
                    <a:p>
                      <a:r>
                        <a:rPr lang="zh-CN" altLang="en-US" sz="2000" b="1" dirty="0" smtClean="0">
                          <a:solidFill>
                            <a:schemeClr val="tx1"/>
                          </a:solidFill>
                          <a:latin typeface="楷体" panose="02010609060101010101" pitchFamily="1" charset="-122"/>
                          <a:ea typeface="楷体" panose="02010609060101010101" pitchFamily="1" charset="-122"/>
                        </a:rPr>
                        <a:t>调（捐）入的有关资产（公共基础设施、文物文化资产）成本无法可靠确定的</a:t>
                      </a:r>
                      <a:endParaRPr lang="zh-CN" altLang="en-US" sz="2000" b="1" dirty="0" smtClean="0">
                        <a:solidFill>
                          <a:schemeClr val="tx1"/>
                        </a:solidFill>
                        <a:latin typeface="楷体" panose="02010609060101010101" pitchFamily="1" charset="-122"/>
                        <a:ea typeface="楷体" panose="02010609060101010101" pitchFamily="1" charset="-122"/>
                      </a:endParaRPr>
                    </a:p>
                    <a:p>
                      <a:r>
                        <a:rPr lang="zh-CN" altLang="en-US" sz="2000" b="1" dirty="0" smtClean="0">
                          <a:solidFill>
                            <a:schemeClr val="tx1"/>
                          </a:solidFill>
                        </a:rPr>
                        <a:t>借：其他费用</a:t>
                      </a:r>
                      <a:endParaRPr lang="zh-CN" altLang="en-US" sz="2000" b="1" dirty="0" smtClean="0">
                        <a:solidFill>
                          <a:schemeClr val="tx1"/>
                        </a:solidFill>
                      </a:endParaRPr>
                    </a:p>
                    <a:p>
                      <a:r>
                        <a:rPr lang="en-US" altLang="zh-CN" sz="2000" b="1" baseline="0" dirty="0" smtClean="0">
                          <a:solidFill>
                            <a:schemeClr val="tx1"/>
                          </a:solidFill>
                        </a:rPr>
                        <a:t>        </a:t>
                      </a:r>
                      <a:r>
                        <a:rPr lang="zh-CN" altLang="en-US" sz="2000" b="1" baseline="0" dirty="0" smtClean="0">
                          <a:solidFill>
                            <a:schemeClr val="tx1"/>
                          </a:solidFill>
                        </a:rPr>
                        <a:t>贷：</a:t>
                      </a:r>
                      <a:r>
                        <a:rPr lang="zh-CN" altLang="en-US" sz="2000" b="1" dirty="0" smtClean="0">
                          <a:solidFill>
                            <a:schemeClr val="tx1"/>
                          </a:solidFill>
                        </a:rPr>
                        <a:t>银行存款等</a:t>
                      </a:r>
                      <a:r>
                        <a:rPr lang="en-US" altLang="zh-CN" sz="2000" b="1" dirty="0" smtClean="0">
                          <a:solidFill>
                            <a:schemeClr val="tx1"/>
                          </a:solidFill>
                        </a:rPr>
                        <a:t>[</a:t>
                      </a:r>
                      <a:r>
                        <a:rPr lang="zh-CN" altLang="en-US" sz="2000" b="1" dirty="0" smtClean="0">
                          <a:solidFill>
                            <a:schemeClr val="tx1"/>
                          </a:solidFill>
                          <a:latin typeface="楷体" panose="02010609060101010101" pitchFamily="1" charset="-122"/>
                          <a:ea typeface="楷体" panose="02010609060101010101" pitchFamily="1" charset="-122"/>
                        </a:rPr>
                        <a:t>相关费用</a:t>
                      </a:r>
                      <a:r>
                        <a:rPr lang="en-US" altLang="zh-CN" sz="2000" b="1" dirty="0" smtClean="0">
                          <a:solidFill>
                            <a:schemeClr val="tx1"/>
                          </a:solidFill>
                          <a:latin typeface="楷体" panose="02010609060101010101" pitchFamily="1" charset="-122"/>
                          <a:ea typeface="楷体" panose="02010609060101010101" pitchFamily="1" charset="-122"/>
                        </a:rPr>
                        <a:t>]</a:t>
                      </a:r>
                      <a:endParaRPr lang="en-US" altLang="zh-CN" sz="2000" b="1" dirty="0" smtClean="0">
                        <a:solidFill>
                          <a:schemeClr val="tx1"/>
                        </a:solidFill>
                        <a:latin typeface="楷体" panose="02010609060101010101" pitchFamily="1" charset="-122"/>
                        <a:ea typeface="楷体" panose="02010609060101010101" pitchFamily="1" charset="-122"/>
                      </a:endParaRPr>
                    </a:p>
                  </a:txBody>
                  <a:tcPr/>
                </a:tc>
                <a:tc>
                  <a:txBody>
                    <a:bodyPr/>
                    <a:lstStyle/>
                    <a:p>
                      <a:r>
                        <a:rPr lang="zh-CN" altLang="zh-CN" sz="2000" b="1" kern="1200" dirty="0" smtClean="0">
                          <a:solidFill>
                            <a:srgbClr val="FF0000"/>
                          </a:solidFill>
                          <a:latin typeface="+mn-lt"/>
                          <a:ea typeface="+mn-ea"/>
                          <a:cs typeface="+mn-cs"/>
                        </a:rPr>
                        <a:t>设置备查簿进行登记，待成本能够可靠确定后按照规定及时入账</a:t>
                      </a:r>
                      <a:endParaRPr lang="zh-CN" altLang="zh-CN" sz="2000" b="1" kern="1200" dirty="0" smtClean="0">
                        <a:solidFill>
                          <a:srgbClr val="FF0000"/>
                        </a:solidFill>
                        <a:latin typeface="+mn-lt"/>
                        <a:ea typeface="+mn-ea"/>
                        <a:cs typeface="+mn-cs"/>
                      </a:endParaRPr>
                    </a:p>
                  </a:txBody>
                  <a:tcPr/>
                </a:tc>
              </a:tr>
              <a:tr h="1095806">
                <a:tc>
                  <a:txBody>
                    <a:bodyPr/>
                    <a:lstStyle/>
                    <a:p>
                      <a:r>
                        <a:rPr lang="zh-CN" altLang="en-US" sz="2000" b="1" dirty="0" smtClean="0">
                          <a:solidFill>
                            <a:schemeClr val="tx1"/>
                          </a:solidFill>
                        </a:rPr>
                        <a:t>融资租入</a:t>
                      </a:r>
                      <a:endParaRPr lang="zh-CN" altLang="en-US" sz="2000" b="1" dirty="0" smtClean="0">
                        <a:solidFill>
                          <a:schemeClr val="tx1"/>
                        </a:solidFill>
                      </a:endParaRPr>
                    </a:p>
                  </a:txBody>
                  <a:tcPr/>
                </a:tc>
                <a:tc>
                  <a:txBody>
                    <a:bodyPr/>
                    <a:lstStyle/>
                    <a:p>
                      <a:r>
                        <a:rPr lang="zh-CN" altLang="en-US" sz="2000" b="1" kern="1200" dirty="0" smtClean="0">
                          <a:solidFill>
                            <a:schemeClr val="dk1"/>
                          </a:solidFill>
                          <a:latin typeface="+mn-lt"/>
                          <a:ea typeface="+mn-ea"/>
                          <a:cs typeface="+mn-cs"/>
                        </a:rPr>
                        <a:t>借</a:t>
                      </a:r>
                      <a:r>
                        <a:rPr lang="zh-CN" altLang="zh-CN" sz="2000" b="1" kern="1200" dirty="0" smtClean="0">
                          <a:solidFill>
                            <a:schemeClr val="dk1"/>
                          </a:solidFill>
                          <a:latin typeface="+mn-lt"/>
                          <a:ea typeface="+mn-ea"/>
                          <a:cs typeface="+mn-cs"/>
                        </a:rPr>
                        <a:t>：固定资产</a:t>
                      </a:r>
                      <a:r>
                        <a:rPr lang="en-US" altLang="zh-CN" sz="2000" b="1" kern="1200" dirty="0" smtClean="0">
                          <a:solidFill>
                            <a:schemeClr val="dk1"/>
                          </a:solidFill>
                          <a:latin typeface="+mn-lt"/>
                          <a:ea typeface="+mn-ea"/>
                          <a:cs typeface="+mn-cs"/>
                        </a:rPr>
                        <a:t>/</a:t>
                      </a:r>
                      <a:r>
                        <a:rPr lang="zh-CN" altLang="zh-CN" sz="2000" b="1" kern="1200" dirty="0" smtClean="0">
                          <a:solidFill>
                            <a:schemeClr val="dk1"/>
                          </a:solidFill>
                          <a:latin typeface="+mn-lt"/>
                          <a:ea typeface="+mn-ea"/>
                          <a:cs typeface="+mn-cs"/>
                        </a:rPr>
                        <a:t>在建工程</a:t>
                      </a:r>
                      <a:endParaRPr lang="zh-CN" altLang="zh-CN" sz="2000" b="1" kern="1200" dirty="0" smtClean="0">
                        <a:solidFill>
                          <a:schemeClr val="dk1"/>
                        </a:solidFill>
                        <a:latin typeface="+mn-lt"/>
                        <a:ea typeface="+mn-ea"/>
                        <a:cs typeface="+mn-cs"/>
                      </a:endParaRPr>
                    </a:p>
                    <a:p>
                      <a:r>
                        <a:rPr lang="en-US" altLang="zh-CN" sz="2000" b="1" kern="1200" dirty="0" smtClean="0">
                          <a:solidFill>
                            <a:schemeClr val="dk1"/>
                          </a:solidFill>
                          <a:latin typeface="+mn-lt"/>
                          <a:ea typeface="+mn-ea"/>
                          <a:cs typeface="+mn-cs"/>
                        </a:rPr>
                        <a:t>        </a:t>
                      </a:r>
                      <a:r>
                        <a:rPr lang="zh-CN" altLang="zh-CN" sz="2000" b="1" kern="1200" dirty="0" smtClean="0">
                          <a:solidFill>
                            <a:schemeClr val="dk1"/>
                          </a:solidFill>
                          <a:latin typeface="+mn-lt"/>
                          <a:ea typeface="+mn-ea"/>
                          <a:cs typeface="+mn-cs"/>
                        </a:rPr>
                        <a:t>贷：长期应付款</a:t>
                      </a:r>
                      <a:r>
                        <a:rPr lang="en-US" altLang="zh-CN" sz="2000" b="1" kern="1200" dirty="0" smtClean="0">
                          <a:solidFill>
                            <a:schemeClr val="dk1"/>
                          </a:solidFill>
                          <a:latin typeface="+mn-lt"/>
                          <a:ea typeface="+mn-ea"/>
                          <a:cs typeface="+mn-cs"/>
                        </a:rPr>
                        <a:t>[</a:t>
                      </a:r>
                      <a:r>
                        <a:rPr lang="zh-CN" altLang="zh-CN" sz="2000" b="1" kern="1200" dirty="0" smtClean="0">
                          <a:solidFill>
                            <a:schemeClr val="dk1"/>
                          </a:solidFill>
                          <a:latin typeface="楷体" panose="02010609060101010101" pitchFamily="1" charset="-122"/>
                          <a:ea typeface="楷体" panose="02010609060101010101" pitchFamily="1" charset="-122"/>
                          <a:cs typeface="+mn-cs"/>
                        </a:rPr>
                        <a:t>合同确定的租赁价款</a:t>
                      </a:r>
                      <a:r>
                        <a:rPr lang="en-US" altLang="zh-CN" sz="2000" b="1" kern="1200" dirty="0" smtClean="0">
                          <a:solidFill>
                            <a:schemeClr val="dk1"/>
                          </a:solidFill>
                          <a:latin typeface="楷体" panose="02010609060101010101" pitchFamily="1" charset="-122"/>
                          <a:ea typeface="楷体" panose="02010609060101010101" pitchFamily="1" charset="-122"/>
                          <a:cs typeface="+mn-cs"/>
                        </a:rPr>
                        <a:t>]</a:t>
                      </a:r>
                      <a:endParaRPr lang="zh-CN" altLang="zh-CN" sz="2000" b="1" kern="1200" dirty="0" smtClean="0">
                        <a:solidFill>
                          <a:schemeClr val="dk1"/>
                        </a:solidFill>
                        <a:latin typeface="楷体" panose="02010609060101010101" pitchFamily="1" charset="-122"/>
                        <a:ea typeface="楷体" panose="02010609060101010101" pitchFamily="1" charset="-122"/>
                        <a:cs typeface="+mn-cs"/>
                      </a:endParaRPr>
                    </a:p>
                    <a:p>
                      <a:r>
                        <a:rPr lang="en-US" altLang="zh-CN" sz="2000" b="1" kern="1200" dirty="0" smtClean="0">
                          <a:solidFill>
                            <a:schemeClr val="dk1"/>
                          </a:solidFill>
                          <a:latin typeface="+mn-lt"/>
                          <a:ea typeface="+mn-ea"/>
                          <a:cs typeface="+mn-cs"/>
                        </a:rPr>
                        <a:t>                </a:t>
                      </a:r>
                      <a:r>
                        <a:rPr lang="zh-CN" altLang="zh-CN" sz="2000" b="1" kern="1200" dirty="0" smtClean="0">
                          <a:solidFill>
                            <a:schemeClr val="dk1"/>
                          </a:solidFill>
                          <a:latin typeface="+mn-lt"/>
                          <a:ea typeface="+mn-ea"/>
                          <a:cs typeface="+mn-cs"/>
                        </a:rPr>
                        <a:t>银行存款等</a:t>
                      </a:r>
                      <a:r>
                        <a:rPr lang="en-US" altLang="zh-CN" sz="2000" b="1" kern="1200" dirty="0" smtClean="0">
                          <a:solidFill>
                            <a:schemeClr val="dk1"/>
                          </a:solidFill>
                          <a:latin typeface="+mn-lt"/>
                          <a:ea typeface="+mn-ea"/>
                          <a:cs typeface="+mn-cs"/>
                        </a:rPr>
                        <a:t>[</a:t>
                      </a:r>
                      <a:r>
                        <a:rPr lang="zh-CN" altLang="zh-CN" sz="2000" b="1" kern="1200" dirty="0" smtClean="0">
                          <a:solidFill>
                            <a:schemeClr val="dk1"/>
                          </a:solidFill>
                          <a:latin typeface="楷体" panose="02010609060101010101" pitchFamily="1" charset="-122"/>
                          <a:ea typeface="楷体" panose="02010609060101010101" pitchFamily="1" charset="-122"/>
                          <a:cs typeface="+mn-cs"/>
                        </a:rPr>
                        <a:t>实际支付的税费等</a:t>
                      </a:r>
                      <a:r>
                        <a:rPr lang="en-US" altLang="zh-CN" sz="2000" b="1" kern="1200" dirty="0" smtClean="0">
                          <a:solidFill>
                            <a:schemeClr val="dk1"/>
                          </a:solidFill>
                          <a:latin typeface="楷体" panose="02010609060101010101" pitchFamily="1" charset="-122"/>
                          <a:ea typeface="楷体" panose="02010609060101010101" pitchFamily="1" charset="-122"/>
                          <a:cs typeface="+mn-cs"/>
                        </a:rPr>
                        <a:t>]</a:t>
                      </a:r>
                      <a:endParaRPr lang="zh-CN" altLang="en-US" sz="2000" b="1" dirty="0">
                        <a:solidFill>
                          <a:schemeClr val="bg1"/>
                        </a:solidFill>
                        <a:latin typeface="楷体" panose="02010609060101010101" pitchFamily="1" charset="-122"/>
                        <a:ea typeface="楷体" panose="02010609060101010101" pitchFamily="1" charset="-122"/>
                      </a:endParaRPr>
                    </a:p>
                  </a:txBody>
                  <a:tcPr/>
                </a:tc>
                <a:tc>
                  <a:txBody>
                    <a:bodyPr/>
                    <a:lstStyle/>
                    <a:p>
                      <a:endParaRPr lang="zh-CN" altLang="en-US" sz="2000" b="1" dirty="0">
                        <a:solidFill>
                          <a:schemeClr val="bg1"/>
                        </a:solidFill>
                      </a:endParaRPr>
                    </a:p>
                  </a:txBody>
                  <a:tcPr/>
                </a:tc>
              </a:tr>
              <a:tr h="1095806">
                <a:tc>
                  <a:txBody>
                    <a:bodyPr/>
                    <a:lstStyle/>
                    <a:p>
                      <a:r>
                        <a:rPr lang="zh-CN" altLang="en-US" sz="2000" b="1" dirty="0" smtClean="0">
                          <a:solidFill>
                            <a:schemeClr val="tx1"/>
                          </a:solidFill>
                        </a:rPr>
                        <a:t>置换取得</a:t>
                      </a:r>
                      <a:endParaRPr lang="zh-CN" altLang="en-US" sz="2000" b="1" dirty="0" smtClean="0">
                        <a:solidFill>
                          <a:schemeClr val="tx1"/>
                        </a:solidFill>
                      </a:endParaRPr>
                    </a:p>
                  </a:txBody>
                  <a:tcPr/>
                </a:tc>
                <a:tc>
                  <a:txBody>
                    <a:bodyPr/>
                    <a:lstStyle/>
                    <a:p>
                      <a:r>
                        <a:rPr lang="zh-CN" altLang="en-US" sz="2000" b="1" dirty="0" smtClean="0">
                          <a:solidFill>
                            <a:schemeClr val="tx1"/>
                          </a:solidFill>
                        </a:rPr>
                        <a:t>以“库存物品”为例</a:t>
                      </a:r>
                      <a:endParaRPr lang="zh-CN" altLang="en-US" sz="2000" b="1" dirty="0" smtClean="0">
                        <a:solidFill>
                          <a:schemeClr val="tx1"/>
                        </a:solidFill>
                      </a:endParaRPr>
                    </a:p>
                  </a:txBody>
                  <a:tcPr/>
                </a:tc>
                <a:tc>
                  <a:txBody>
                    <a:bodyPr/>
                    <a:lstStyle/>
                    <a:p>
                      <a:r>
                        <a:rPr lang="zh-CN" altLang="en-US" sz="2000" b="1" dirty="0" smtClean="0">
                          <a:solidFill>
                            <a:schemeClr val="tx1"/>
                          </a:solidFill>
                        </a:rPr>
                        <a:t>不同于以非现金资产取得股权投资</a:t>
                      </a:r>
                      <a:endParaRPr lang="zh-CN" altLang="en-US" sz="2000" b="1" dirty="0" smtClean="0">
                        <a:solidFill>
                          <a:schemeClr val="tx1"/>
                        </a:solidFill>
                      </a:endParaRPr>
                    </a:p>
                  </a:txBody>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539750" y="404813"/>
          <a:ext cx="8137525" cy="6096000"/>
        </p:xfrm>
        <a:graphic>
          <a:graphicData uri="http://schemas.openxmlformats.org/drawingml/2006/table">
            <a:tbl>
              <a:tblPr/>
              <a:tblGrid>
                <a:gridCol w="586721"/>
                <a:gridCol w="743481"/>
                <a:gridCol w="6806702"/>
              </a:tblGrid>
              <a:tr h="439226">
                <a:tc gridSpan="2">
                  <a:txBody>
                    <a:bodyPr/>
                    <a:lstStyle/>
                    <a:p>
                      <a:pPr algn="l">
                        <a:spcAft>
                          <a:spcPts val="0"/>
                        </a:spcAft>
                      </a:pPr>
                      <a:r>
                        <a:rPr lang="zh-CN" sz="2000" b="1" kern="0" dirty="0">
                          <a:latin typeface="+mn-ea"/>
                          <a:ea typeface="+mn-ea"/>
                          <a:cs typeface="Times New Roman" panose="02020603050405020304"/>
                        </a:rPr>
                        <a:t>置换换入的库存</a:t>
                      </a:r>
                      <a:r>
                        <a:rPr lang="zh-CN" sz="2000" b="1" kern="0" dirty="0" smtClean="0">
                          <a:latin typeface="+mn-ea"/>
                          <a:ea typeface="+mn-ea"/>
                          <a:cs typeface="Times New Roman" panose="02020603050405020304"/>
                        </a:rPr>
                        <a:t>物品</a:t>
                      </a:r>
                      <a:endParaRPr lang="en-US" altLang="zh-CN" sz="2000" b="1" kern="0" dirty="0" smtClean="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a:txBody>
                    <a:bodyPr/>
                    <a:lstStyle/>
                    <a:p>
                      <a:pPr algn="l">
                        <a:spcAft>
                          <a:spcPts val="0"/>
                        </a:spcAft>
                      </a:pPr>
                      <a:r>
                        <a:rPr lang="zh-CN" sz="2000" b="1" kern="0" dirty="0">
                          <a:latin typeface="+mn-ea"/>
                          <a:ea typeface="+mn-ea"/>
                          <a:cs typeface="Times New Roman" panose="02020603050405020304"/>
                        </a:rPr>
                        <a:t>借：库存物品</a:t>
                      </a:r>
                      <a:r>
                        <a:rPr lang="en-US" sz="2000" b="1" kern="0" dirty="0">
                          <a:latin typeface="+mn-ea"/>
                          <a:ea typeface="+mn-ea"/>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换出资产评估价值</a:t>
                      </a:r>
                      <a:r>
                        <a:rPr lang="en-US" sz="2000" b="1" kern="0" dirty="0">
                          <a:latin typeface="楷体" panose="02010609060101010101" pitchFamily="1" charset="-122"/>
                          <a:ea typeface="楷体" panose="02010609060101010101" pitchFamily="1" charset="-122"/>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其他相关支出</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p>
                      <a:pPr algn="l">
                        <a:spcAft>
                          <a:spcPts val="0"/>
                        </a:spcAft>
                      </a:pPr>
                      <a:r>
                        <a:rPr lang="en-US" sz="2000" b="1" kern="0" dirty="0">
                          <a:latin typeface="+mn-ea"/>
                          <a:ea typeface="+mn-ea"/>
                          <a:cs typeface="Times New Roman" panose="02020603050405020304"/>
                        </a:rPr>
                        <a:t>    </a:t>
                      </a:r>
                      <a:r>
                        <a:rPr lang="zh-CN" sz="2000" b="1" kern="0" dirty="0" smtClean="0">
                          <a:latin typeface="+mn-ea"/>
                          <a:ea typeface="+mn-ea"/>
                          <a:cs typeface="Times New Roman" panose="02020603050405020304"/>
                        </a:rPr>
                        <a:t>固定资产</a:t>
                      </a:r>
                      <a:r>
                        <a:rPr lang="zh-CN" sz="2000" b="1" kern="0" dirty="0">
                          <a:latin typeface="+mn-ea"/>
                          <a:ea typeface="+mn-ea"/>
                          <a:cs typeface="Times New Roman" panose="02020603050405020304"/>
                        </a:rPr>
                        <a:t>累计折旧</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无形资产累计摊销</a:t>
                      </a:r>
                      <a:endParaRPr lang="zh-CN" sz="2000" b="1" kern="100" dirty="0">
                        <a:latin typeface="+mn-ea"/>
                        <a:ea typeface="+mn-ea"/>
                        <a:cs typeface="Times New Roman" panose="02020603050405020304"/>
                      </a:endParaRPr>
                    </a:p>
                    <a:p>
                      <a:pPr indent="266700" algn="l">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资产</a:t>
                      </a:r>
                      <a:r>
                        <a:rPr lang="zh-CN" sz="2000" b="1" kern="0" dirty="0">
                          <a:latin typeface="+mn-ea"/>
                          <a:ea typeface="+mn-ea"/>
                          <a:cs typeface="Times New Roman" panose="02020603050405020304"/>
                        </a:rPr>
                        <a:t>处置费用</a:t>
                      </a:r>
                      <a:r>
                        <a:rPr lang="en-US" sz="2000" b="1" kern="0" dirty="0">
                          <a:latin typeface="+mn-ea"/>
                          <a:ea typeface="+mn-ea"/>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借差</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p>
                      <a:pPr indent="266700" algn="l">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：库存物品</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固定资产</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无形资产等</a:t>
                      </a:r>
                      <a:r>
                        <a:rPr lang="en-US" sz="2000" b="1" kern="0" dirty="0" smtClean="0">
                          <a:latin typeface="+mn-ea"/>
                          <a:ea typeface="+mn-ea"/>
                          <a:cs typeface="Times New Roman" panose="02020603050405020304"/>
                        </a:rPr>
                        <a:t>[</a:t>
                      </a:r>
                      <a:r>
                        <a:rPr lang="zh-CN" sz="2000" b="1" kern="0" dirty="0" smtClean="0">
                          <a:latin typeface="楷体" panose="02010609060101010101" pitchFamily="1" charset="-122"/>
                          <a:ea typeface="楷体" panose="02010609060101010101" pitchFamily="1" charset="-122"/>
                          <a:cs typeface="Times New Roman" panose="02020603050405020304"/>
                        </a:rPr>
                        <a:t>账面余额</a:t>
                      </a:r>
                      <a:r>
                        <a:rPr lang="en-US" sz="2000" b="1" kern="0" dirty="0" smtClean="0">
                          <a:latin typeface="+mn-ea"/>
                          <a:ea typeface="+mn-ea"/>
                          <a:cs typeface="Times New Roman" panose="02020603050405020304"/>
                        </a:rPr>
                        <a:t>]</a:t>
                      </a:r>
                      <a:endParaRPr lang="zh-CN" sz="2000" b="1" kern="100" dirty="0">
                        <a:latin typeface="+mn-ea"/>
                        <a:ea typeface="+mn-ea"/>
                        <a:cs typeface="Times New Roman" panose="02020603050405020304"/>
                      </a:endParaRPr>
                    </a:p>
                    <a:p>
                      <a:pPr indent="266700" algn="l">
                        <a:spcAft>
                          <a:spcPts val="0"/>
                        </a:spcAft>
                      </a:pPr>
                      <a:r>
                        <a:rPr lang="en-US" sz="2000" b="1" kern="0" dirty="0">
                          <a:latin typeface="+mn-ea"/>
                          <a:ea typeface="+mn-ea"/>
                          <a:cs typeface="Times New Roman" panose="02020603050405020304"/>
                        </a:rPr>
                        <a:t>    </a:t>
                      </a:r>
                      <a:r>
                        <a:rPr lang="en-US"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银行</a:t>
                      </a:r>
                      <a:r>
                        <a:rPr lang="zh-CN" sz="2000" b="1" kern="0" dirty="0">
                          <a:latin typeface="+mn-ea"/>
                          <a:ea typeface="+mn-ea"/>
                          <a:cs typeface="Times New Roman" panose="02020603050405020304"/>
                        </a:rPr>
                        <a:t>存款等</a:t>
                      </a:r>
                      <a:r>
                        <a:rPr lang="en-US" sz="2000" b="1" kern="0" dirty="0">
                          <a:latin typeface="+mn-ea"/>
                          <a:ea typeface="+mn-ea"/>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其他相关支出</a:t>
                      </a:r>
                      <a:r>
                        <a:rPr lang="en-US" sz="2000" b="1" kern="0" dirty="0" smtClean="0">
                          <a:latin typeface="楷体" panose="02010609060101010101" pitchFamily="1" charset="-122"/>
                          <a:ea typeface="楷体" panose="02010609060101010101" pitchFamily="1" charset="-122"/>
                          <a:cs typeface="Times New Roman" panose="02020603050405020304"/>
                        </a:rPr>
                        <a:t>]</a:t>
                      </a:r>
                      <a:endParaRPr lang="zh-CN" sz="2000" b="1" kern="100" dirty="0">
                        <a:latin typeface="楷体" panose="02010609060101010101" pitchFamily="1" charset="-122"/>
                        <a:ea typeface="楷体" panose="02010609060101010101" pitchFamily="1" charset="-122"/>
                        <a:cs typeface="Times New Roman" panose="02020603050405020304"/>
                      </a:endParaRPr>
                    </a:p>
                    <a:p>
                      <a:pPr marL="133350" indent="133350" algn="l">
                        <a:spcAft>
                          <a:spcPts val="0"/>
                        </a:spcAft>
                      </a:pPr>
                      <a:r>
                        <a:rPr lang="en-US" sz="2000" b="1" kern="0" dirty="0">
                          <a:latin typeface="+mn-ea"/>
                          <a:ea typeface="+mn-ea"/>
                          <a:cs typeface="Times New Roman" panose="02020603050405020304"/>
                        </a:rPr>
                        <a:t>    </a:t>
                      </a:r>
                      <a:r>
                        <a:rPr lang="en-US"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其他</a:t>
                      </a:r>
                      <a:r>
                        <a:rPr lang="zh-CN" sz="2000" b="1" kern="0" dirty="0">
                          <a:latin typeface="+mn-ea"/>
                          <a:ea typeface="+mn-ea"/>
                          <a:cs typeface="Times New Roman" panose="02020603050405020304"/>
                        </a:rPr>
                        <a:t>收入</a:t>
                      </a:r>
                      <a:r>
                        <a:rPr lang="en-US" sz="2000" b="1" kern="0" dirty="0">
                          <a:latin typeface="+mn-ea"/>
                          <a:ea typeface="+mn-ea"/>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贷差</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txBody>
                  <a:tcPr marL="31373" marR="3137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4428">
                <a:tc rowSpan="2">
                  <a:txBody>
                    <a:bodyPr/>
                    <a:lstStyle/>
                    <a:p>
                      <a:pPr algn="l">
                        <a:spcAft>
                          <a:spcPts val="0"/>
                        </a:spcAft>
                      </a:pPr>
                      <a:endParaRPr lang="en-US" altLang="zh-CN" sz="2000" b="1" kern="0" dirty="0" smtClean="0">
                        <a:latin typeface="+mn-ea"/>
                        <a:ea typeface="+mn-ea"/>
                        <a:cs typeface="Times New Roman" panose="02020603050405020304"/>
                      </a:endParaRPr>
                    </a:p>
                    <a:p>
                      <a:pPr algn="l">
                        <a:spcAft>
                          <a:spcPts val="0"/>
                        </a:spcAft>
                      </a:pPr>
                      <a:endParaRPr lang="en-US" altLang="zh-CN" sz="2000" b="1" kern="0" dirty="0" smtClean="0">
                        <a:latin typeface="+mn-ea"/>
                        <a:ea typeface="+mn-ea"/>
                        <a:cs typeface="Times New Roman" panose="02020603050405020304"/>
                      </a:endParaRPr>
                    </a:p>
                    <a:p>
                      <a:pPr algn="l">
                        <a:spcAft>
                          <a:spcPts val="0"/>
                        </a:spcAft>
                      </a:pPr>
                      <a:endParaRPr lang="en-US" altLang="zh-CN" sz="2000" b="1" kern="0" dirty="0" smtClean="0">
                        <a:latin typeface="+mn-ea"/>
                        <a:ea typeface="+mn-ea"/>
                        <a:cs typeface="Times New Roman" panose="02020603050405020304"/>
                      </a:endParaRPr>
                    </a:p>
                    <a:p>
                      <a:pPr algn="l">
                        <a:spcAft>
                          <a:spcPts val="0"/>
                        </a:spcAft>
                      </a:pPr>
                      <a:endParaRPr lang="en-US" altLang="zh-CN" sz="2000" b="1" kern="0" dirty="0" smtClean="0">
                        <a:latin typeface="+mn-ea"/>
                        <a:ea typeface="+mn-ea"/>
                        <a:cs typeface="Times New Roman" panose="02020603050405020304"/>
                      </a:endParaRPr>
                    </a:p>
                    <a:p>
                      <a:pPr algn="l">
                        <a:spcAft>
                          <a:spcPts val="0"/>
                        </a:spcAft>
                      </a:pPr>
                      <a:endParaRPr lang="en-US" altLang="zh-CN" sz="2000" b="1" kern="0" dirty="0" smtClean="0">
                        <a:latin typeface="+mn-ea"/>
                        <a:ea typeface="+mn-ea"/>
                        <a:cs typeface="Times New Roman" panose="02020603050405020304"/>
                      </a:endParaRPr>
                    </a:p>
                    <a:p>
                      <a:pPr algn="l">
                        <a:spcAft>
                          <a:spcPts val="0"/>
                        </a:spcAft>
                      </a:pPr>
                      <a:r>
                        <a:rPr lang="zh-CN" altLang="zh-CN" sz="2000" b="1" kern="0" dirty="0" smtClean="0">
                          <a:latin typeface="+mn-ea"/>
                          <a:ea typeface="+mn-ea"/>
                          <a:cs typeface="Times New Roman" panose="02020603050405020304"/>
                        </a:rPr>
                        <a:t>涉及补价的</a:t>
                      </a:r>
                      <a:endParaRPr lang="en-US" altLang="zh-CN" sz="2000" b="1" kern="0" dirty="0" smtClean="0">
                        <a:latin typeface="+mn-ea"/>
                        <a:ea typeface="+mn-ea"/>
                        <a:cs typeface="Times New Roman" panose="02020603050405020304"/>
                      </a:endParaRPr>
                    </a:p>
                    <a:p>
                      <a:pPr algn="l">
                        <a:spcAft>
                          <a:spcPts val="0"/>
                        </a:spcAft>
                      </a:pPr>
                      <a:endParaRPr lang="en-US" altLang="zh-CN" sz="2000" b="1" kern="0" dirty="0" smtClean="0">
                        <a:latin typeface="+mn-ea"/>
                        <a:ea typeface="+mn-ea"/>
                        <a:cs typeface="Times New Roman" panose="02020603050405020304"/>
                      </a:endParaRPr>
                    </a:p>
                    <a:p>
                      <a:pPr algn="l">
                        <a:spcAft>
                          <a:spcPts val="0"/>
                        </a:spcAft>
                      </a:pPr>
                      <a:endParaRPr lang="zh-CN" altLang="zh-CN" sz="2000" b="1" kern="100" dirty="0" smtClean="0">
                        <a:latin typeface="+mn-ea"/>
                        <a:ea typeface="+mn-ea"/>
                        <a:cs typeface="Times New Roman" panose="02020603050405020304"/>
                      </a:endParaRPr>
                    </a:p>
                    <a:p>
                      <a:pPr algn="l">
                        <a:spcAft>
                          <a:spcPts val="0"/>
                        </a:spcAft>
                      </a:pPr>
                      <a:r>
                        <a:rPr lang="en-US" altLang="zh-CN" sz="2000" b="1" kern="0" dirty="0" smtClean="0">
                          <a:latin typeface="+mn-ea"/>
                          <a:ea typeface="+mn-ea"/>
                          <a:cs typeface="Times New Roman" panose="02020603050405020304"/>
                        </a:rPr>
                        <a:t>      </a:t>
                      </a:r>
                      <a:endParaRPr lang="zh-CN" altLang="zh-CN" sz="2000" b="1" kern="100" dirty="0" smtClean="0">
                        <a:latin typeface="+mn-ea"/>
                        <a:ea typeface="+mn-ea"/>
                        <a:cs typeface="Times New Roman" panose="02020603050405020304"/>
                      </a:endParaRPr>
                    </a:p>
                    <a:p>
                      <a:pPr algn="l">
                        <a:spcAft>
                          <a:spcPts val="0"/>
                        </a:spcAft>
                      </a:pPr>
                      <a:endParaRPr lang="zh-CN" sz="20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altLang="zh-CN" sz="2000" b="1" kern="0" dirty="0" smtClean="0">
                        <a:latin typeface="+mn-ea"/>
                        <a:ea typeface="+mn-ea"/>
                        <a:cs typeface="Times New Roman" panose="02020603050405020304"/>
                      </a:endParaRPr>
                    </a:p>
                    <a:p>
                      <a:pPr algn="l">
                        <a:spcAft>
                          <a:spcPts val="0"/>
                        </a:spcAft>
                      </a:pPr>
                      <a:r>
                        <a:rPr lang="zh-CN" altLang="zh-CN" sz="2000" b="1" kern="0" dirty="0" smtClean="0">
                          <a:latin typeface="+mn-ea"/>
                          <a:ea typeface="+mn-ea"/>
                          <a:cs typeface="Times New Roman" panose="02020603050405020304"/>
                        </a:rPr>
                        <a:t>支付补价的</a:t>
                      </a:r>
                      <a:endParaRPr lang="zh-CN" sz="2000" b="1" kern="100" dirty="0">
                        <a:latin typeface="+mn-ea"/>
                        <a:ea typeface="+mn-ea"/>
                        <a:cs typeface="Times New Roman" panose="02020603050405020304"/>
                      </a:endParaRPr>
                    </a:p>
                  </a:txBody>
                  <a:tcPr marL="31373" marR="313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0" indent="-133350" algn="l">
                        <a:spcAft>
                          <a:spcPts val="0"/>
                        </a:spcAft>
                      </a:pPr>
                      <a:r>
                        <a:rPr lang="zh-CN" sz="2000" b="1" kern="0" dirty="0">
                          <a:latin typeface="+mn-ea"/>
                          <a:ea typeface="+mn-ea"/>
                          <a:cs typeface="Times New Roman" panose="02020603050405020304"/>
                        </a:rPr>
                        <a:t>借：库存物品</a:t>
                      </a:r>
                      <a:r>
                        <a:rPr lang="en-US" sz="2000" b="1" kern="0" dirty="0">
                          <a:latin typeface="+mn-ea"/>
                          <a:ea typeface="+mn-ea"/>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换出资产评估价值</a:t>
                      </a:r>
                      <a:r>
                        <a:rPr lang="en-US" sz="2000" b="1" kern="0" dirty="0">
                          <a:latin typeface="楷体" panose="02010609060101010101" pitchFamily="1" charset="-122"/>
                          <a:ea typeface="楷体" panose="02010609060101010101" pitchFamily="1" charset="-122"/>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其他相关支出</a:t>
                      </a:r>
                      <a:r>
                        <a:rPr lang="en-US" sz="2000" b="1" kern="0" dirty="0">
                          <a:latin typeface="楷体" panose="02010609060101010101" pitchFamily="1" charset="-122"/>
                          <a:ea typeface="楷体" panose="02010609060101010101" pitchFamily="1" charset="-122"/>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补价</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p>
                      <a:pPr algn="l">
                        <a:spcAft>
                          <a:spcPts val="0"/>
                        </a:spcAft>
                      </a:pPr>
                      <a:r>
                        <a:rPr lang="en-US" sz="2000" b="1" kern="0" dirty="0">
                          <a:latin typeface="+mn-ea"/>
                          <a:ea typeface="+mn-ea"/>
                          <a:cs typeface="Times New Roman" panose="02020603050405020304"/>
                        </a:rPr>
                        <a:t>    </a:t>
                      </a:r>
                      <a:r>
                        <a:rPr lang="zh-CN" sz="2000" b="1" kern="0" dirty="0" smtClean="0">
                          <a:latin typeface="+mn-ea"/>
                          <a:ea typeface="+mn-ea"/>
                          <a:cs typeface="Times New Roman" panose="02020603050405020304"/>
                        </a:rPr>
                        <a:t>固定资产</a:t>
                      </a:r>
                      <a:r>
                        <a:rPr lang="zh-CN" sz="2000" b="1" kern="0" dirty="0">
                          <a:latin typeface="+mn-ea"/>
                          <a:ea typeface="+mn-ea"/>
                          <a:cs typeface="Times New Roman" panose="02020603050405020304"/>
                        </a:rPr>
                        <a:t>累计折旧</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无形资产累计摊销</a:t>
                      </a:r>
                      <a:endParaRPr lang="zh-CN" sz="2000" b="1" kern="100" dirty="0">
                        <a:latin typeface="+mn-ea"/>
                        <a:ea typeface="+mn-ea"/>
                        <a:cs typeface="Times New Roman" panose="02020603050405020304"/>
                      </a:endParaRPr>
                    </a:p>
                    <a:p>
                      <a:pPr indent="266700" algn="l">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资产</a:t>
                      </a:r>
                      <a:r>
                        <a:rPr lang="zh-CN" sz="2000" b="1" kern="0" dirty="0">
                          <a:latin typeface="+mn-ea"/>
                          <a:ea typeface="+mn-ea"/>
                          <a:cs typeface="Times New Roman" panose="02020603050405020304"/>
                        </a:rPr>
                        <a:t>处置费用</a:t>
                      </a:r>
                      <a:r>
                        <a:rPr lang="en-US" sz="2000" b="1" kern="0" dirty="0">
                          <a:latin typeface="+mn-ea"/>
                          <a:ea typeface="+mn-ea"/>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借差</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p>
                      <a:pPr indent="266700" algn="l">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：库存物品</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固定资产</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无形资产等</a:t>
                      </a:r>
                      <a:r>
                        <a:rPr lang="en-US" sz="2000" b="1" kern="0" dirty="0">
                          <a:latin typeface="+mn-ea"/>
                          <a:ea typeface="+mn-ea"/>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账面余额</a:t>
                      </a:r>
                      <a:r>
                        <a:rPr lang="en-US" sz="2000" b="1" kern="0" dirty="0">
                          <a:solidFill>
                            <a:schemeClr val="tx1"/>
                          </a:solidFill>
                          <a:latin typeface="楷体" panose="02010609060101010101" pitchFamily="1" charset="-122"/>
                          <a:ea typeface="楷体" panose="02010609060101010101" pitchFamily="1" charset="-122"/>
                          <a:cs typeface="Times New Roman" panose="02020603050405020304"/>
                        </a:rPr>
                        <a:t>]</a:t>
                      </a:r>
                      <a:endParaRPr lang="zh-CN" sz="2000" b="1" kern="0" dirty="0">
                        <a:solidFill>
                          <a:schemeClr val="tx1"/>
                        </a:solidFill>
                        <a:latin typeface="楷体" panose="02010609060101010101" pitchFamily="1" charset="-122"/>
                        <a:ea typeface="楷体" panose="02010609060101010101" pitchFamily="1" charset="-122"/>
                        <a:cs typeface="Times New Roman" panose="02020603050405020304"/>
                      </a:endParaRPr>
                    </a:p>
                    <a:p>
                      <a:pPr indent="266700" algn="l">
                        <a:spcAft>
                          <a:spcPts val="0"/>
                        </a:spcAft>
                      </a:pPr>
                      <a:r>
                        <a:rPr lang="en-US" sz="2000" b="1" kern="0" dirty="0">
                          <a:latin typeface="+mn-ea"/>
                          <a:ea typeface="+mn-ea"/>
                          <a:cs typeface="Times New Roman" panose="02020603050405020304"/>
                        </a:rPr>
                        <a:t>    </a:t>
                      </a:r>
                      <a:r>
                        <a:rPr lang="en-US"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银行</a:t>
                      </a:r>
                      <a:r>
                        <a:rPr lang="zh-CN" sz="2000" b="1" kern="0" dirty="0">
                          <a:latin typeface="+mn-ea"/>
                          <a:ea typeface="+mn-ea"/>
                          <a:cs typeface="Times New Roman" panose="02020603050405020304"/>
                        </a:rPr>
                        <a:t>存款等</a:t>
                      </a:r>
                      <a:r>
                        <a:rPr lang="en-US" sz="2000" b="1" kern="0" dirty="0">
                          <a:latin typeface="+mn-ea"/>
                          <a:ea typeface="+mn-ea"/>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其他相关支出</a:t>
                      </a:r>
                      <a:r>
                        <a:rPr lang="en-US" sz="2000" b="1" kern="0" dirty="0">
                          <a:solidFill>
                            <a:schemeClr val="tx1"/>
                          </a:solidFill>
                          <a:latin typeface="楷体" panose="02010609060101010101" pitchFamily="1" charset="-122"/>
                          <a:ea typeface="楷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补价</a:t>
                      </a:r>
                      <a:r>
                        <a:rPr lang="en-US" sz="2000" b="1" kern="0" dirty="0">
                          <a:solidFill>
                            <a:schemeClr val="tx1"/>
                          </a:solidFill>
                          <a:latin typeface="楷体" panose="02010609060101010101" pitchFamily="1" charset="-122"/>
                          <a:ea typeface="楷体" panose="02010609060101010101" pitchFamily="1" charset="-122"/>
                          <a:cs typeface="Times New Roman" panose="02020603050405020304"/>
                        </a:rPr>
                        <a:t>]</a:t>
                      </a:r>
                      <a:endParaRPr lang="zh-CN" sz="2000" b="1" kern="0" dirty="0">
                        <a:solidFill>
                          <a:schemeClr val="tx1"/>
                        </a:solidFill>
                        <a:latin typeface="楷体" panose="02010609060101010101" pitchFamily="1" charset="-122"/>
                        <a:ea typeface="楷体" panose="02010609060101010101" pitchFamily="1" charset="-122"/>
                        <a:cs typeface="Times New Roman" panose="02020603050405020304"/>
                      </a:endParaRPr>
                    </a:p>
                    <a:p>
                      <a:pPr marL="133350" indent="-133350" algn="l">
                        <a:spcAft>
                          <a:spcPts val="0"/>
                        </a:spcAft>
                      </a:pPr>
                      <a:r>
                        <a:rPr lang="en-US" sz="2000" b="1" kern="0" dirty="0">
                          <a:latin typeface="+mn-ea"/>
                          <a:ea typeface="+mn-ea"/>
                          <a:cs typeface="Times New Roman" panose="02020603050405020304"/>
                        </a:rPr>
                        <a:t>       </a:t>
                      </a:r>
                      <a:r>
                        <a:rPr lang="en-US"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其他</a:t>
                      </a:r>
                      <a:r>
                        <a:rPr lang="zh-CN" sz="2000" b="1" kern="0" dirty="0">
                          <a:latin typeface="+mn-ea"/>
                          <a:ea typeface="+mn-ea"/>
                          <a:cs typeface="Times New Roman" panose="02020603050405020304"/>
                        </a:rPr>
                        <a:t>收入</a:t>
                      </a:r>
                      <a:r>
                        <a:rPr lang="en-US" sz="2000" b="1" kern="0" dirty="0">
                          <a:latin typeface="+mn-ea"/>
                          <a:ea typeface="+mn-ea"/>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贷差</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txBody>
                  <a:tcPr marL="31373" marR="3137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5634">
                <a:tc vMerge="1">
                  <a:tcPr marL="31373" marR="3137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2000" b="1" kern="0" dirty="0" smtClean="0">
                        <a:latin typeface="+mn-ea"/>
                        <a:ea typeface="+mn-ea"/>
                        <a:cs typeface="Times New Roman" panose="02020603050405020304"/>
                      </a:endParaRPr>
                    </a:p>
                    <a:p>
                      <a:pPr marL="0" marR="0" indent="0" algn="l" defTabSz="914400" rtl="0" eaLnBrk="1" fontAlgn="auto" latinLnBrk="0" hangingPunct="1">
                        <a:lnSpc>
                          <a:spcPct val="100000"/>
                        </a:lnSpc>
                        <a:spcBef>
                          <a:spcPts val="0"/>
                        </a:spcBef>
                        <a:spcAft>
                          <a:spcPts val="0"/>
                        </a:spcAft>
                        <a:buClrTx/>
                        <a:buSzTx/>
                        <a:buFontTx/>
                        <a:buNone/>
                        <a:defRPr/>
                      </a:pPr>
                      <a:r>
                        <a:rPr lang="zh-CN" altLang="zh-CN" sz="2000" b="1" kern="0" dirty="0" smtClean="0">
                          <a:latin typeface="+mn-ea"/>
                          <a:ea typeface="+mn-ea"/>
                          <a:cs typeface="Times New Roman" panose="02020603050405020304"/>
                        </a:rPr>
                        <a:t>收到补价的</a:t>
                      </a:r>
                      <a:endParaRPr lang="zh-CN" altLang="zh-CN" sz="2000" b="1" kern="100" dirty="0" smtClean="0">
                        <a:latin typeface="+mn-ea"/>
                        <a:ea typeface="+mn-ea"/>
                        <a:cs typeface="Times New Roman" panose="02020603050405020304"/>
                      </a:endParaRPr>
                    </a:p>
                    <a:p>
                      <a:pPr algn="l">
                        <a:spcAft>
                          <a:spcPts val="0"/>
                        </a:spcAft>
                      </a:pPr>
                      <a:endParaRPr lang="zh-CN" sz="2000" b="1" kern="100" dirty="0">
                        <a:latin typeface="+mn-ea"/>
                        <a:ea typeface="+mn-ea"/>
                        <a:cs typeface="Times New Roman" panose="02020603050405020304"/>
                      </a:endParaRPr>
                    </a:p>
                  </a:txBody>
                  <a:tcPr marL="31373" marR="3137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000" b="1" kern="0" dirty="0">
                          <a:latin typeface="+mn-ea"/>
                          <a:ea typeface="+mn-ea"/>
                          <a:cs typeface="Times New Roman" panose="02020603050405020304"/>
                        </a:rPr>
                        <a:t>借：库存物品</a:t>
                      </a:r>
                      <a:r>
                        <a:rPr lang="en-US" sz="2000" b="1" kern="0" dirty="0">
                          <a:latin typeface="+mn-ea"/>
                          <a:ea typeface="+mn-ea"/>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换出资产评估价值</a:t>
                      </a:r>
                      <a:r>
                        <a:rPr lang="en-US" sz="2000" b="1" kern="0" dirty="0">
                          <a:solidFill>
                            <a:schemeClr val="tx1"/>
                          </a:solidFill>
                          <a:latin typeface="楷体" panose="02010609060101010101" pitchFamily="1" charset="-122"/>
                          <a:ea typeface="楷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其他相关支出</a:t>
                      </a:r>
                      <a:r>
                        <a:rPr lang="en-US" sz="2000" b="1" kern="0" dirty="0">
                          <a:solidFill>
                            <a:schemeClr val="tx1"/>
                          </a:solidFill>
                          <a:latin typeface="楷体" panose="02010609060101010101" pitchFamily="1" charset="-122"/>
                          <a:ea typeface="楷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补价</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p>
                      <a:pPr algn="l">
                        <a:spcAft>
                          <a:spcPts val="0"/>
                        </a:spcAft>
                      </a:pPr>
                      <a:r>
                        <a:rPr lang="en-US" sz="2000" b="1" kern="0" dirty="0">
                          <a:latin typeface="+mn-ea"/>
                          <a:ea typeface="+mn-ea"/>
                          <a:cs typeface="Times New Roman" panose="02020603050405020304"/>
                        </a:rPr>
                        <a:t>    </a:t>
                      </a:r>
                      <a:r>
                        <a:rPr lang="zh-CN" sz="2000" b="1" kern="0" dirty="0" smtClean="0">
                          <a:latin typeface="+mn-ea"/>
                          <a:ea typeface="+mn-ea"/>
                          <a:cs typeface="Times New Roman" panose="02020603050405020304"/>
                        </a:rPr>
                        <a:t>银行</a:t>
                      </a:r>
                      <a:r>
                        <a:rPr lang="zh-CN" sz="2000" b="1" kern="0" dirty="0">
                          <a:latin typeface="+mn-ea"/>
                          <a:ea typeface="+mn-ea"/>
                          <a:cs typeface="Times New Roman" panose="02020603050405020304"/>
                        </a:rPr>
                        <a:t>存款等</a:t>
                      </a:r>
                      <a:r>
                        <a:rPr lang="en-US" sz="2000" b="1" kern="0" dirty="0">
                          <a:latin typeface="+mn-ea"/>
                          <a:ea typeface="+mn-ea"/>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补价</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p>
                      <a:pPr indent="266700" algn="l">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固定资产</a:t>
                      </a:r>
                      <a:r>
                        <a:rPr lang="zh-CN" sz="2000" b="1" kern="0" dirty="0">
                          <a:latin typeface="+mn-ea"/>
                          <a:ea typeface="+mn-ea"/>
                          <a:cs typeface="Times New Roman" panose="02020603050405020304"/>
                        </a:rPr>
                        <a:t>累计折旧</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无形资产累计摊销</a:t>
                      </a:r>
                      <a:endParaRPr lang="zh-CN" sz="2000" b="1" kern="100" dirty="0">
                        <a:latin typeface="+mn-ea"/>
                        <a:ea typeface="+mn-ea"/>
                        <a:cs typeface="Times New Roman" panose="02020603050405020304"/>
                      </a:endParaRPr>
                    </a:p>
                    <a:p>
                      <a:pPr indent="266700" algn="l">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资产</a:t>
                      </a:r>
                      <a:r>
                        <a:rPr lang="zh-CN" sz="2000" b="1" kern="0" dirty="0">
                          <a:latin typeface="+mn-ea"/>
                          <a:ea typeface="+mn-ea"/>
                          <a:cs typeface="Times New Roman" panose="02020603050405020304"/>
                        </a:rPr>
                        <a:t>处置费用</a:t>
                      </a:r>
                      <a:r>
                        <a:rPr lang="en-US" sz="2000" b="1" kern="0" dirty="0">
                          <a:latin typeface="+mn-ea"/>
                          <a:ea typeface="+mn-ea"/>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借差</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p>
                      <a:pPr indent="266700" algn="l">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：库存物品</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固定资产</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无形资产等</a:t>
                      </a:r>
                      <a:r>
                        <a:rPr lang="en-US" sz="2000" b="1" kern="0" dirty="0">
                          <a:latin typeface="+mn-ea"/>
                          <a:ea typeface="+mn-ea"/>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账面余额</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p>
                      <a:pPr indent="266700" algn="l">
                        <a:spcAft>
                          <a:spcPts val="0"/>
                        </a:spcAft>
                      </a:pPr>
                      <a:r>
                        <a:rPr lang="en-US" sz="2000" b="1" kern="0" dirty="0">
                          <a:latin typeface="+mn-ea"/>
                          <a:ea typeface="+mn-ea"/>
                          <a:cs typeface="Times New Roman" panose="02020603050405020304"/>
                        </a:rPr>
                        <a:t>    </a:t>
                      </a:r>
                      <a:r>
                        <a:rPr lang="en-US"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银行</a:t>
                      </a:r>
                      <a:r>
                        <a:rPr lang="zh-CN" sz="2000" b="1" kern="0" dirty="0">
                          <a:latin typeface="+mn-ea"/>
                          <a:ea typeface="+mn-ea"/>
                          <a:cs typeface="Times New Roman" panose="02020603050405020304"/>
                        </a:rPr>
                        <a:t>存款等</a:t>
                      </a:r>
                      <a:r>
                        <a:rPr lang="en-US" sz="2000" b="1" kern="0" dirty="0">
                          <a:latin typeface="+mn-ea"/>
                          <a:ea typeface="+mn-ea"/>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其他相关支出</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p>
                      <a:pPr indent="266700" algn="l">
                        <a:spcAft>
                          <a:spcPts val="0"/>
                        </a:spcAft>
                      </a:pPr>
                      <a:r>
                        <a:rPr lang="en-US" sz="2000" b="1" kern="0" dirty="0">
                          <a:latin typeface="+mn-ea"/>
                          <a:ea typeface="+mn-ea"/>
                          <a:cs typeface="Times New Roman" panose="02020603050405020304"/>
                        </a:rPr>
                        <a:t>    </a:t>
                      </a:r>
                      <a:r>
                        <a:rPr lang="en-US"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应</a:t>
                      </a:r>
                      <a:r>
                        <a:rPr lang="zh-CN" sz="2000" b="1" kern="0" dirty="0">
                          <a:latin typeface="+mn-ea"/>
                          <a:ea typeface="+mn-ea"/>
                          <a:cs typeface="Times New Roman" panose="02020603050405020304"/>
                        </a:rPr>
                        <a:t>缴财政款</a:t>
                      </a:r>
                      <a:r>
                        <a:rPr lang="en-US" sz="2000" b="1" kern="0" dirty="0">
                          <a:latin typeface="+mn-ea"/>
                          <a:ea typeface="+mn-ea"/>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补价</a:t>
                      </a:r>
                      <a:r>
                        <a:rPr lang="en-US" sz="2000" b="1" kern="0" dirty="0">
                          <a:solidFill>
                            <a:schemeClr val="tx1"/>
                          </a:solidFill>
                          <a:latin typeface="楷体" panose="02010609060101010101" pitchFamily="1" charset="-122"/>
                          <a:ea typeface="楷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其他相关支出</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p>
                      <a:pPr marL="133350" indent="-133350" algn="l">
                        <a:spcAft>
                          <a:spcPts val="0"/>
                        </a:spcAft>
                      </a:pPr>
                      <a:r>
                        <a:rPr lang="en-US" sz="2000" b="1" kern="0" dirty="0">
                          <a:latin typeface="+mn-ea"/>
                          <a:ea typeface="+mn-ea"/>
                          <a:cs typeface="Times New Roman" panose="02020603050405020304"/>
                        </a:rPr>
                        <a:t>        </a:t>
                      </a:r>
                      <a:r>
                        <a:rPr lang="zh-CN" sz="2000" b="1" kern="0" dirty="0" smtClean="0">
                          <a:latin typeface="+mn-ea"/>
                          <a:ea typeface="+mn-ea"/>
                          <a:cs typeface="Times New Roman" panose="02020603050405020304"/>
                        </a:rPr>
                        <a:t>其他</a:t>
                      </a:r>
                      <a:r>
                        <a:rPr lang="zh-CN" sz="2000" b="1" kern="0" dirty="0">
                          <a:latin typeface="+mn-ea"/>
                          <a:ea typeface="+mn-ea"/>
                          <a:cs typeface="Times New Roman" panose="02020603050405020304"/>
                        </a:rPr>
                        <a:t>收入</a:t>
                      </a:r>
                      <a:r>
                        <a:rPr lang="en-US" sz="2000" b="1" kern="0" dirty="0">
                          <a:latin typeface="+mn-ea"/>
                          <a:ea typeface="+mn-ea"/>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贷差</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txBody>
                  <a:tcPr marL="31373" marR="3137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ln>
            <a:miter/>
          </a:ln>
        </p:spPr>
        <p:txBody>
          <a:bodyPr anchor="ctr"/>
          <a:p>
            <a:pPr fontAlgn="base"/>
            <a:r>
              <a:rPr lang="zh-CN" altLang="en-US" sz="4000" b="1" strike="noStrike" noProof="1">
                <a:ln w="22225">
                  <a:solidFill>
                    <a:schemeClr val="accent2"/>
                  </a:solidFill>
                  <a:prstDash val="solid"/>
                </a:ln>
                <a:solidFill>
                  <a:schemeClr val="accent2">
                    <a:lumMod val="40000"/>
                    <a:lumOff val="60000"/>
                  </a:schemeClr>
                </a:solidFill>
              </a:rPr>
              <a:t>（三）政府会计标准体系的内容</a:t>
            </a:r>
            <a:endParaRPr lang="zh-CN" altLang="en-US" sz="4000" b="1" strike="noStrike" noProof="1">
              <a:ln w="22225">
                <a:solidFill>
                  <a:schemeClr val="accent2"/>
                </a:solidFill>
                <a:prstDash val="solid"/>
              </a:ln>
              <a:solidFill>
                <a:schemeClr val="accent2">
                  <a:lumMod val="40000"/>
                  <a:lumOff val="60000"/>
                </a:schemeClr>
              </a:solidFill>
            </a:endParaRPr>
          </a:p>
        </p:txBody>
      </p:sp>
      <p:sp>
        <p:nvSpPr>
          <p:cNvPr id="15362" name="内容占位符 2"/>
          <p:cNvSpPr>
            <a:spLocks noGrp="1"/>
          </p:cNvSpPr>
          <p:nvPr>
            <p:ph idx="1"/>
          </p:nvPr>
        </p:nvSpPr>
        <p:spPr/>
        <p:txBody>
          <a:bodyPr anchor="t"/>
          <a:p>
            <a:pPr marL="0" marR="0" lvl="0" indent="0" algn="l" defTabSz="914400" rtl="0" eaLnBrk="1" fontAlgn="base" latinLnBrk="0" hangingPunct="1">
              <a:lnSpc>
                <a:spcPts val="4000"/>
              </a:lnSpc>
              <a:spcBef>
                <a:spcPct val="20000"/>
              </a:spcBef>
              <a:spcAft>
                <a:spcPct val="0"/>
              </a:spcAft>
              <a:buClr>
                <a:schemeClr val="hlink"/>
              </a:buClr>
              <a:buSzPct val="70000"/>
              <a:buFont typeface="Wingdings" panose="05000000000000000000" pitchFamily="2" charset="2"/>
              <a:buNone/>
              <a:defRPr/>
            </a:pPr>
            <a:r>
              <a:rPr lang="en-US" altLang="zh-CN" sz="2800" b="1"/>
              <a:t>    </a:t>
            </a:r>
            <a:r>
              <a:rPr lang="en-US" altLang="zh-CN" sz="2800" b="1" kern="0" noProof="0" dirty="0" smtClean="0">
                <a:ln/>
                <a:solidFill>
                  <a:schemeClr val="tx1"/>
                </a:solidFill>
                <a:effectLst>
                  <a:outerShdw blurRad="38100" dist="19050" dir="2700000" algn="tl" rotWithShape="0">
                    <a:schemeClr val="dk1">
                      <a:alpha val="40000"/>
                    </a:schemeClr>
                  </a:outerShdw>
                </a:effectLst>
                <a:uLnTx/>
                <a:uFillTx/>
                <a:latin typeface="楷体_GB2312" pitchFamily="49" charset="-122"/>
                <a:ea typeface="楷体_GB2312" pitchFamily="49" charset="-122"/>
                <a:sym typeface="+mn-ea"/>
              </a:rPr>
              <a:t>——</a:t>
            </a:r>
            <a:r>
              <a:rPr lang="zh-CN" altLang="en-US" sz="2800" b="1" kern="0" noProof="0" dirty="0" smtClean="0">
                <a:ln/>
                <a:solidFill>
                  <a:schemeClr val="tx1"/>
                </a:solidFill>
                <a:effectLst>
                  <a:outerShdw blurRad="38100" dist="19050" dir="2700000" algn="tl" rotWithShape="0">
                    <a:schemeClr val="dk1">
                      <a:alpha val="40000"/>
                    </a:schemeClr>
                  </a:outerShdw>
                </a:effectLst>
                <a:uLnTx/>
                <a:uFillTx/>
                <a:latin typeface="楷体_GB2312" pitchFamily="49" charset="-122"/>
                <a:ea typeface="楷体_GB2312" pitchFamily="49" charset="-122"/>
                <a:sym typeface="+mn-ea"/>
              </a:rPr>
              <a:t>基本准则</a:t>
            </a:r>
            <a:r>
              <a:rPr lang="en-US" altLang="zh-CN" sz="2800" b="1" kern="0" noProof="0" dirty="0" smtClean="0">
                <a:ln/>
                <a:solidFill>
                  <a:schemeClr val="tx1"/>
                </a:solidFill>
                <a:effectLst>
                  <a:outerShdw blurRad="38100" dist="19050" dir="2700000" algn="tl" rotWithShape="0">
                    <a:schemeClr val="dk1">
                      <a:alpha val="40000"/>
                    </a:schemeClr>
                  </a:outerShdw>
                </a:effectLst>
                <a:uLnTx/>
                <a:uFillTx/>
                <a:latin typeface="楷体_GB2312" pitchFamily="49" charset="-122"/>
                <a:ea typeface="楷体_GB2312" pitchFamily="49" charset="-122"/>
                <a:sym typeface="+mn-ea"/>
              </a:rPr>
              <a:t>+</a:t>
            </a:r>
            <a:r>
              <a:rPr lang="zh-CN" altLang="en-US" sz="2800" b="1" kern="0" noProof="0" dirty="0" smtClean="0">
                <a:ln/>
                <a:solidFill>
                  <a:schemeClr val="tx1"/>
                </a:solidFill>
                <a:effectLst>
                  <a:outerShdw blurRad="38100" dist="19050" dir="2700000" algn="tl" rotWithShape="0">
                    <a:schemeClr val="dk1">
                      <a:alpha val="40000"/>
                    </a:schemeClr>
                  </a:outerShdw>
                </a:effectLst>
                <a:uLnTx/>
                <a:uFillTx/>
                <a:latin typeface="楷体_GB2312" pitchFamily="49" charset="-122"/>
                <a:ea typeface="楷体_GB2312" pitchFamily="49" charset="-122"/>
                <a:sym typeface="+mn-ea"/>
              </a:rPr>
              <a:t>具体准则及应用指南</a:t>
            </a:r>
            <a:r>
              <a:rPr lang="en-US" altLang="zh-CN" sz="2800" b="1" kern="0" noProof="0" dirty="0" smtClean="0">
                <a:ln/>
                <a:solidFill>
                  <a:schemeClr val="tx1"/>
                </a:solidFill>
                <a:effectLst>
                  <a:outerShdw blurRad="38100" dist="19050" dir="2700000" algn="tl" rotWithShape="0">
                    <a:schemeClr val="dk1">
                      <a:alpha val="40000"/>
                    </a:schemeClr>
                  </a:outerShdw>
                </a:effectLst>
                <a:uLnTx/>
                <a:uFillTx/>
                <a:latin typeface="楷体_GB2312" pitchFamily="49" charset="-122"/>
                <a:ea typeface="楷体_GB2312" pitchFamily="49" charset="-122"/>
                <a:sym typeface="+mn-ea"/>
              </a:rPr>
              <a:t>+</a:t>
            </a:r>
            <a:r>
              <a:rPr lang="zh-CN" altLang="en-US" sz="2800" b="1" kern="0" noProof="0" dirty="0" smtClean="0">
                <a:ln/>
                <a:solidFill>
                  <a:schemeClr val="tx1"/>
                </a:solidFill>
                <a:effectLst>
                  <a:outerShdw blurRad="38100" dist="19050" dir="2700000" algn="tl" rotWithShape="0">
                    <a:schemeClr val="dk1">
                      <a:alpha val="40000"/>
                    </a:schemeClr>
                  </a:outerShdw>
                </a:effectLst>
                <a:uLnTx/>
                <a:uFillTx/>
                <a:latin typeface="楷体_GB2312" pitchFamily="49" charset="-122"/>
                <a:ea typeface="楷体_GB2312" pitchFamily="49" charset="-122"/>
                <a:sym typeface="+mn-ea"/>
              </a:rPr>
              <a:t>会计制度（财政总预算会计</a:t>
            </a:r>
            <a:r>
              <a:rPr lang="en-US" altLang="zh-CN" sz="2800" b="1" kern="0" noProof="0" dirty="0" smtClean="0">
                <a:ln/>
                <a:solidFill>
                  <a:schemeClr val="tx1"/>
                </a:solidFill>
                <a:effectLst>
                  <a:outerShdw blurRad="38100" dist="19050" dir="2700000" algn="tl" rotWithShape="0">
                    <a:schemeClr val="dk1">
                      <a:alpha val="40000"/>
                    </a:schemeClr>
                  </a:outerShdw>
                </a:effectLst>
                <a:uLnTx/>
                <a:uFillTx/>
                <a:latin typeface="楷体_GB2312" pitchFamily="49" charset="-122"/>
                <a:ea typeface="楷体_GB2312" pitchFamily="49" charset="-122"/>
                <a:sym typeface="+mn-ea"/>
              </a:rPr>
              <a:t>+</a:t>
            </a:r>
            <a:r>
              <a:rPr lang="zh-CN" altLang="en-US" sz="2800" b="1" kern="0" noProof="0" dirty="0" smtClean="0">
                <a:ln/>
                <a:solidFill>
                  <a:schemeClr val="tx1"/>
                </a:solidFill>
                <a:effectLst>
                  <a:outerShdw blurRad="38100" dist="19050" dir="2700000" algn="tl" rotWithShape="0">
                    <a:schemeClr val="dk1">
                      <a:alpha val="40000"/>
                    </a:schemeClr>
                  </a:outerShdw>
                </a:effectLst>
                <a:uLnTx/>
                <a:uFillTx/>
                <a:latin typeface="楷体_GB2312" pitchFamily="49" charset="-122"/>
                <a:ea typeface="楷体_GB2312" pitchFamily="49" charset="-122"/>
                <a:sym typeface="+mn-ea"/>
              </a:rPr>
              <a:t>行政事业单位会计）</a:t>
            </a:r>
            <a:endParaRPr kumimoji="0" lang="zh-CN" altLang="en-US" sz="2800" b="1" i="0" u="none" strike="noStrike" kern="0" cap="none" spc="0" normalizeH="0" baseline="0" noProof="0" dirty="0" smtClean="0">
              <a:ln/>
              <a:solidFill>
                <a:schemeClr val="tx1"/>
              </a:solidFill>
              <a:effectLst>
                <a:outerShdw blurRad="38100" dist="19050" dir="2700000" algn="tl" rotWithShape="0">
                  <a:schemeClr val="dk1">
                    <a:alpha val="40000"/>
                  </a:schemeClr>
                </a:outerShdw>
              </a:effectLst>
              <a:uLnTx/>
              <a:uFillTx/>
              <a:latin typeface="楷体_GB2312" pitchFamily="49" charset="-122"/>
              <a:ea typeface="楷体_GB2312" pitchFamily="49" charset="-122"/>
              <a:cs typeface="+mn-cs"/>
              <a:sym typeface="+mn-ea"/>
            </a:endParaRPr>
          </a:p>
          <a:p>
            <a:pPr marL="457200" marR="0" lvl="1" indent="0" algn="l" defTabSz="914400" rtl="0" eaLnBrk="1" fontAlgn="base" latinLnBrk="0" hangingPunct="1">
              <a:lnSpc>
                <a:spcPts val="4000"/>
              </a:lnSpc>
              <a:spcBef>
                <a:spcPct val="20000"/>
              </a:spcBef>
              <a:spcAft>
                <a:spcPct val="0"/>
              </a:spcAft>
              <a:buClr>
                <a:schemeClr val="accent2"/>
              </a:buClr>
              <a:buSzPct val="70000"/>
              <a:buFont typeface="Wingdings" panose="05000000000000000000" pitchFamily="2" charset="2"/>
              <a:buNone/>
              <a:defRPr/>
            </a:pPr>
            <a:r>
              <a:rPr lang="en-US" altLang="zh-CN" sz="2800" b="1" kern="0" noProof="0" dirty="0" smtClean="0">
                <a:ln>
                  <a:noFill/>
                </a:ln>
                <a:effectLst>
                  <a:outerShdw blurRad="38100" dist="38100" dir="2700000" algn="tl">
                    <a:srgbClr val="000000">
                      <a:alpha val="43137"/>
                    </a:srgbClr>
                  </a:outerShdw>
                </a:effectLst>
                <a:uLnTx/>
                <a:uFillTx/>
                <a:latin typeface="楷体_GB2312" pitchFamily="49" charset="-122"/>
                <a:ea typeface="楷体_GB2312" pitchFamily="49" charset="-122"/>
                <a:sym typeface="+mn-ea"/>
              </a:rPr>
              <a:t>——</a:t>
            </a:r>
            <a:r>
              <a:rPr lang="zh-CN" altLang="en-US" sz="2800" b="1" kern="0" noProof="0" dirty="0">
                <a:ln>
                  <a:noFill/>
                </a:ln>
                <a:effectLst>
                  <a:outerShdw blurRad="38100" dist="38100" dir="2700000" algn="tl">
                    <a:srgbClr val="000000">
                      <a:alpha val="43137"/>
                    </a:srgbClr>
                  </a:outerShdw>
                </a:effectLst>
                <a:uLnTx/>
                <a:uFillTx/>
                <a:latin typeface="楷体_GB2312" pitchFamily="49" charset="-122"/>
                <a:ea typeface="楷体_GB2312" pitchFamily="49" charset="-122"/>
                <a:sym typeface="+mn-ea"/>
              </a:rPr>
              <a:t>条件成熟时，推行</a:t>
            </a:r>
            <a:r>
              <a:rPr lang="zh-CN" altLang="en-US" sz="2800" b="1" kern="0" noProof="0" dirty="0">
                <a:ln/>
                <a:solidFill>
                  <a:srgbClr val="FF0000"/>
                </a:solidFill>
                <a:effectLst>
                  <a:outerShdw blurRad="38100" dist="19050" dir="2700000" algn="tl" rotWithShape="0">
                    <a:schemeClr val="dk1">
                      <a:alpha val="40000"/>
                    </a:schemeClr>
                  </a:outerShdw>
                </a:effectLst>
                <a:uLnTx/>
                <a:uFillTx/>
                <a:latin typeface="楷体_GB2312" pitchFamily="49" charset="-122"/>
                <a:ea typeface="楷体_GB2312" pitchFamily="49" charset="-122"/>
                <a:sym typeface="+mn-ea"/>
              </a:rPr>
              <a:t>政府成本会计</a:t>
            </a:r>
            <a:r>
              <a:rPr lang="zh-CN" altLang="en-US" sz="2800" b="1" kern="0" noProof="0" dirty="0">
                <a:ln>
                  <a:noFill/>
                </a:ln>
                <a:effectLst>
                  <a:outerShdw blurRad="38100" dist="38100" dir="2700000" algn="tl">
                    <a:srgbClr val="000000">
                      <a:alpha val="43137"/>
                    </a:srgbClr>
                  </a:outerShdw>
                </a:effectLst>
                <a:uLnTx/>
                <a:uFillTx/>
                <a:latin typeface="楷体_GB2312" pitchFamily="49" charset="-122"/>
                <a:ea typeface="楷体_GB2312" pitchFamily="49" charset="-122"/>
                <a:sym typeface="+mn-ea"/>
              </a:rPr>
              <a:t>，规定政府运行成本归集和分摊方法等</a:t>
            </a:r>
            <a:endParaRPr kumimoji="0" lang="en-US" altLang="zh-CN" sz="2800" b="1"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楷体_GB2312" pitchFamily="49" charset="-122"/>
              <a:ea typeface="楷体_GB2312" pitchFamily="49" charset="-122"/>
            </a:endParaRPr>
          </a:p>
          <a:p>
            <a:r>
              <a:rPr lang="zh-CN" altLang="en-US" sz="2800" b="1">
                <a:ea typeface="宋体" panose="02010600030101010101" pitchFamily="2" charset="-122"/>
              </a:rPr>
              <a:t>政府会计标准体系由政府会计</a:t>
            </a:r>
            <a:r>
              <a:rPr lang="zh-CN" altLang="en-US" sz="2800" b="1">
                <a:solidFill>
                  <a:srgbClr val="FF0000"/>
                </a:solidFill>
                <a:ea typeface="宋体" panose="02010600030101010101" pitchFamily="2" charset="-122"/>
              </a:rPr>
              <a:t>基本准则</a:t>
            </a:r>
            <a:r>
              <a:rPr lang="zh-CN" altLang="en-US" sz="2800" b="1">
                <a:ea typeface="宋体" panose="02010600030101010101" pitchFamily="2" charset="-122"/>
              </a:rPr>
              <a:t>、</a:t>
            </a:r>
            <a:r>
              <a:rPr lang="zh-CN" altLang="en-US" sz="2800" b="1">
                <a:solidFill>
                  <a:srgbClr val="FF0000"/>
                </a:solidFill>
                <a:ea typeface="宋体" panose="02010600030101010101" pitchFamily="2" charset="-122"/>
              </a:rPr>
              <a:t>具体准则及其应用指南</a:t>
            </a:r>
            <a:r>
              <a:rPr lang="zh-CN" altLang="en-US" sz="2800" b="1">
                <a:ea typeface="宋体" panose="02010600030101010101" pitchFamily="2" charset="-122"/>
              </a:rPr>
              <a:t>和</a:t>
            </a:r>
            <a:r>
              <a:rPr lang="zh-CN" altLang="en-US" sz="2800" b="1">
                <a:solidFill>
                  <a:srgbClr val="FF0000"/>
                </a:solidFill>
                <a:ea typeface="宋体" panose="02010600030101010101" pitchFamily="2" charset="-122"/>
              </a:rPr>
              <a:t>政府会计制度</a:t>
            </a:r>
            <a:r>
              <a:rPr lang="zh-CN" altLang="en-US" sz="2800" b="1">
                <a:ea typeface="宋体" panose="02010600030101010101" pitchFamily="2" charset="-122"/>
              </a:rPr>
              <a:t>组成。</a:t>
            </a:r>
            <a:endParaRPr lang="zh-CN" altLang="en-US" sz="2800" b="1">
              <a:ea typeface="宋体" panose="02010600030101010101" pitchFamily="2" charset="-122"/>
            </a:endParaRPr>
          </a:p>
          <a:p>
            <a:r>
              <a:rPr lang="en-US" altLang="zh-CN" sz="2800" b="1"/>
              <a:t>   </a:t>
            </a:r>
            <a:r>
              <a:rPr lang="zh-CN" altLang="en-US" sz="2400">
                <a:ea typeface="宋体" panose="02010600030101010101" pitchFamily="2" charset="-122"/>
              </a:rPr>
              <a:t>　　</a:t>
            </a:r>
            <a:endParaRPr lang="zh-CN" altLang="en-US" sz="2400">
              <a:ea typeface="宋体" panose="02010600030101010101" pitchFamily="2" charset="-122"/>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755650" y="274638"/>
            <a:ext cx="7931150" cy="1143000"/>
          </a:xfrm>
        </p:spPr>
        <p:txBody>
          <a:bodyPr vert="horz" wrap="square" lIns="91440" tIns="45720" rIns="91440" bIns="45720" numCol="1" anchor="ctr" anchorCtr="0" compatLnSpc="1">
            <a:norm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p"/>
              <a:defRPr/>
            </a:pPr>
            <a:r>
              <a:rPr kumimoji="0" lang="zh-CN" altLang="en-US" sz="36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ea"/>
                <a:ea typeface="+mj-ea"/>
                <a:cs typeface="+mj-cs"/>
              </a:rPr>
              <a:t>计提折旧和摊销</a:t>
            </a:r>
            <a:endParaRPr kumimoji="0" lang="zh-CN" altLang="en-US" sz="3600" b="1" i="0" u="none" strike="noStrike" kern="0" cap="none" spc="0" normalizeH="0" baseline="0" noProof="0" dirty="0">
              <a:ln>
                <a:noFill/>
              </a:ln>
              <a:solidFill>
                <a:srgbClr val="FFFF00"/>
              </a:solidFill>
              <a:effectLst>
                <a:outerShdw blurRad="38100" dist="38100" dir="2700000" algn="tl">
                  <a:srgbClr val="000000"/>
                </a:outerShdw>
              </a:effectLst>
              <a:uLnTx/>
              <a:uFillTx/>
              <a:latin typeface="+mj-ea"/>
              <a:ea typeface="+mj-ea"/>
              <a:cs typeface="+mj-cs"/>
            </a:endParaRPr>
          </a:p>
        </p:txBody>
      </p:sp>
      <p:sp>
        <p:nvSpPr>
          <p:cNvPr id="3" name="内容占位符 2"/>
          <p:cNvSpPr>
            <a:spLocks noGrp="1"/>
          </p:cNvSpPr>
          <p:nvPr>
            <p:ph idx="1"/>
          </p:nvPr>
        </p:nvSpPr>
        <p:spPr>
          <a:xfrm>
            <a:off x="684213" y="1600200"/>
            <a:ext cx="8002588" cy="45259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“固定资产累计折旧”</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“公共基础设施累计折旧（摊销）”</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“保障性住房累计折旧”</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“无形资产累计摊销”</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保障性住房参照固定资产计提折旧</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折旧、摊销相关处理原则遵循相关准则</a:t>
            </a: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836613"/>
            <a:ext cx="8229600" cy="5761038"/>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固定资产</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准则</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应用指南</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（财会</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[2017]4</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号）</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hlinkClick r:id="" action="ppaction://noaction"/>
              </a:rPr>
              <a:t>出台背景</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主要规范内容</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固定资产折旧年限</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通常情况</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2057400" marR="0" lvl="4" indent="-2286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房屋及构筑物</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通用设备</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家具、用具及装具    底线</a:t>
            </a:r>
            <a:endPar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2057400" marR="0" lvl="4" indent="-2286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专用设备            区间</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部门细化的规定</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单位细化的要求</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盘盈</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无偿调入</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接受捐赠</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置换资产的折旧年限</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改建、扩建资产的折旧年限</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固定资产折旧计提时点</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None/>
              <a:defRPr/>
            </a:pPr>
            <a:r>
              <a:rPr kumimoji="0" lang="en-US" altLang="zh-CN" sz="2000" b="0" i="1"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n-lt"/>
                <a:ea typeface="+mn-ea"/>
              </a:rPr>
              <a:t>    ——</a:t>
            </a:r>
            <a:r>
              <a:rPr kumimoji="0" lang="zh-CN" altLang="en-US" sz="2000" b="0" i="1"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n-lt"/>
                <a:ea typeface="+mn-ea"/>
              </a:rPr>
              <a:t>当月增加当月开始提、当月减少不再计提</a:t>
            </a:r>
            <a:endParaRPr kumimoji="0" lang="en-US" altLang="zh-CN" sz="2000" b="0" i="1"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313" y="260350"/>
            <a:ext cx="8229600" cy="576263"/>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账务处理</a:t>
            </a:r>
            <a:endParaRPr kumimoji="0" lang="zh-CN" alt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graphicFrame>
        <p:nvGraphicFramePr>
          <p:cNvPr id="6" name="表格 5"/>
          <p:cNvGraphicFramePr>
            <a:graphicFrameLocks noGrp="1"/>
          </p:cNvGraphicFramePr>
          <p:nvPr/>
        </p:nvGraphicFramePr>
        <p:xfrm>
          <a:off x="684213" y="908050"/>
          <a:ext cx="8137525" cy="3419475"/>
        </p:xfrm>
        <a:graphic>
          <a:graphicData uri="http://schemas.openxmlformats.org/drawingml/2006/table">
            <a:tbl>
              <a:tblPr/>
              <a:tblGrid>
                <a:gridCol w="1383275"/>
                <a:gridCol w="6753629"/>
              </a:tblGrid>
              <a:tr h="1224136">
                <a:tc>
                  <a:txBody>
                    <a:bodyPr/>
                    <a:lstStyle/>
                    <a:p>
                      <a:pPr algn="l">
                        <a:spcAft>
                          <a:spcPts val="0"/>
                        </a:spcAft>
                      </a:pPr>
                      <a:r>
                        <a:rPr lang="zh-CN" sz="2400" b="1" kern="0" dirty="0" smtClean="0">
                          <a:latin typeface="+mn-ea"/>
                          <a:ea typeface="+mn-ea"/>
                          <a:cs typeface="Times New Roman" panose="02020603050405020304"/>
                        </a:rPr>
                        <a:t>按</a:t>
                      </a:r>
                      <a:r>
                        <a:rPr lang="zh-CN" sz="2400" b="1" kern="0" dirty="0">
                          <a:latin typeface="+mn-ea"/>
                          <a:ea typeface="+mn-ea"/>
                          <a:cs typeface="Times New Roman" panose="02020603050405020304"/>
                        </a:rPr>
                        <a:t>月计</a:t>
                      </a:r>
                      <a:r>
                        <a:rPr lang="zh-CN" sz="2400" b="1" kern="0" dirty="0" smtClean="0">
                          <a:latin typeface="+mn-ea"/>
                          <a:ea typeface="+mn-ea"/>
                          <a:cs typeface="Times New Roman" panose="02020603050405020304"/>
                        </a:rPr>
                        <a:t>提资产</a:t>
                      </a:r>
                      <a:r>
                        <a:rPr lang="zh-CN" sz="2400" b="1" kern="0" dirty="0">
                          <a:latin typeface="+mn-ea"/>
                          <a:ea typeface="+mn-ea"/>
                          <a:cs typeface="Times New Roman" panose="02020603050405020304"/>
                        </a:rPr>
                        <a:t>折旧时</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1" kern="100" dirty="0">
                          <a:latin typeface="+mn-ea"/>
                          <a:ea typeface="+mn-ea"/>
                          <a:cs typeface="Times New Roman" panose="02020603050405020304"/>
                        </a:rPr>
                        <a:t>借：</a:t>
                      </a:r>
                      <a:r>
                        <a:rPr lang="zh-CN" sz="2400" b="1" kern="100" dirty="0">
                          <a:solidFill>
                            <a:srgbClr val="FF0000"/>
                          </a:solidFill>
                          <a:latin typeface="+mn-ea"/>
                          <a:ea typeface="+mn-ea"/>
                          <a:cs typeface="Times New Roman" panose="02020603050405020304"/>
                        </a:rPr>
                        <a:t>业务活动费用</a:t>
                      </a:r>
                      <a:r>
                        <a:rPr lang="en-US" sz="2400" b="1" kern="100" dirty="0">
                          <a:solidFill>
                            <a:srgbClr val="FF0000"/>
                          </a:solidFill>
                          <a:latin typeface="+mn-ea"/>
                          <a:ea typeface="+mn-ea"/>
                          <a:cs typeface="Times New Roman" panose="02020603050405020304"/>
                        </a:rPr>
                        <a:t>/</a:t>
                      </a:r>
                      <a:r>
                        <a:rPr lang="zh-CN" sz="2400" b="1" kern="100" dirty="0">
                          <a:solidFill>
                            <a:srgbClr val="FF0000"/>
                          </a:solidFill>
                          <a:latin typeface="+mn-ea"/>
                          <a:ea typeface="+mn-ea"/>
                          <a:cs typeface="Times New Roman" panose="02020603050405020304"/>
                        </a:rPr>
                        <a:t>单位管理费用</a:t>
                      </a:r>
                      <a:r>
                        <a:rPr lang="en-US" sz="2400" b="1" kern="100" dirty="0">
                          <a:solidFill>
                            <a:srgbClr val="FF0000"/>
                          </a:solidFill>
                          <a:latin typeface="+mn-ea"/>
                          <a:ea typeface="+mn-ea"/>
                          <a:cs typeface="Times New Roman" panose="02020603050405020304"/>
                        </a:rPr>
                        <a:t>/</a:t>
                      </a:r>
                      <a:r>
                        <a:rPr lang="zh-CN" sz="2400" b="1" kern="100" dirty="0">
                          <a:solidFill>
                            <a:srgbClr val="FF0000"/>
                          </a:solidFill>
                          <a:latin typeface="+mn-ea"/>
                          <a:ea typeface="+mn-ea"/>
                          <a:cs typeface="Times New Roman" panose="02020603050405020304"/>
                        </a:rPr>
                        <a:t>经营费用</a:t>
                      </a:r>
                      <a:r>
                        <a:rPr lang="zh-CN" sz="2400" b="1" kern="100" dirty="0">
                          <a:latin typeface="+mn-ea"/>
                          <a:ea typeface="+mn-ea"/>
                          <a:cs typeface="Times New Roman" panose="02020603050405020304"/>
                        </a:rPr>
                        <a:t>等</a:t>
                      </a:r>
                      <a:endParaRPr lang="zh-CN" sz="2400" b="1" kern="100" dirty="0">
                        <a:latin typeface="+mn-ea"/>
                        <a:ea typeface="+mn-ea"/>
                        <a:cs typeface="Times New Roman" panose="02020603050405020304"/>
                      </a:endParaRPr>
                    </a:p>
                    <a:p>
                      <a:pPr indent="266700" algn="l">
                        <a:spcAft>
                          <a:spcPts val="0"/>
                        </a:spcAft>
                      </a:pPr>
                      <a:r>
                        <a:rPr lang="en-US" altLang="zh-CN" sz="2400" b="1" kern="100" dirty="0" smtClean="0">
                          <a:latin typeface="+mn-ea"/>
                          <a:ea typeface="+mn-ea"/>
                          <a:cs typeface="Times New Roman" panose="02020603050405020304"/>
                        </a:rPr>
                        <a:t>  </a:t>
                      </a:r>
                      <a:r>
                        <a:rPr lang="zh-CN" sz="2400" b="1" kern="100" dirty="0" smtClean="0">
                          <a:latin typeface="+mn-ea"/>
                          <a:ea typeface="+mn-ea"/>
                          <a:cs typeface="Times New Roman" panose="02020603050405020304"/>
                        </a:rPr>
                        <a:t>贷</a:t>
                      </a:r>
                      <a:r>
                        <a:rPr lang="zh-CN" sz="2400" b="1" kern="100" dirty="0">
                          <a:latin typeface="+mn-ea"/>
                          <a:ea typeface="+mn-ea"/>
                          <a:cs typeface="Times New Roman" panose="02020603050405020304"/>
                        </a:rPr>
                        <a:t>：固定资产累计</a:t>
                      </a:r>
                      <a:r>
                        <a:rPr lang="zh-CN" sz="2400" b="1" kern="100" dirty="0" smtClean="0">
                          <a:latin typeface="+mn-ea"/>
                          <a:ea typeface="+mn-ea"/>
                          <a:cs typeface="Times New Roman" panose="02020603050405020304"/>
                        </a:rPr>
                        <a:t>折旧</a:t>
                      </a:r>
                      <a:r>
                        <a:rPr lang="en-US" altLang="zh-CN" sz="2400" b="1" kern="100" dirty="0" smtClean="0">
                          <a:latin typeface="+mn-ea"/>
                          <a:ea typeface="+mn-ea"/>
                          <a:cs typeface="Times New Roman" panose="02020603050405020304"/>
                        </a:rPr>
                        <a:t>/</a:t>
                      </a:r>
                      <a:r>
                        <a:rPr lang="zh-CN" altLang="en-US" sz="2400" b="1" kern="100" dirty="0" smtClean="0">
                          <a:latin typeface="+mn-ea"/>
                          <a:ea typeface="+mn-ea"/>
                          <a:cs typeface="Times New Roman" panose="02020603050405020304"/>
                        </a:rPr>
                        <a:t>公共基础设施累计折旧（摊销）</a:t>
                      </a:r>
                      <a:r>
                        <a:rPr lang="en-US" altLang="zh-CN" sz="2400" b="1" kern="100" dirty="0" smtClean="0">
                          <a:latin typeface="+mn-ea"/>
                          <a:ea typeface="+mn-ea"/>
                          <a:cs typeface="Times New Roman" panose="02020603050405020304"/>
                        </a:rPr>
                        <a:t>/</a:t>
                      </a:r>
                      <a:r>
                        <a:rPr lang="zh-CN" altLang="en-US" sz="2400" b="1" kern="100" dirty="0" smtClean="0">
                          <a:latin typeface="+mn-ea"/>
                          <a:ea typeface="+mn-ea"/>
                          <a:cs typeface="Times New Roman" panose="02020603050405020304"/>
                        </a:rPr>
                        <a:t>保障性住房累计折旧</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82263">
                <a:tc>
                  <a:txBody>
                    <a:bodyPr/>
                    <a:lstStyle/>
                    <a:p>
                      <a:pPr algn="l">
                        <a:spcAft>
                          <a:spcPts val="0"/>
                        </a:spcAft>
                      </a:pPr>
                      <a:r>
                        <a:rPr lang="zh-CN" sz="2400" b="1" kern="100" dirty="0" smtClean="0">
                          <a:latin typeface="+mn-ea"/>
                          <a:ea typeface="+mn-ea"/>
                          <a:cs typeface="Times New Roman" panose="02020603050405020304"/>
                        </a:rPr>
                        <a:t>处置资产</a:t>
                      </a:r>
                      <a:r>
                        <a:rPr lang="zh-CN" sz="2400" b="1" kern="0" dirty="0">
                          <a:latin typeface="+mn-ea"/>
                          <a:ea typeface="+mn-ea"/>
                          <a:cs typeface="Times New Roman" panose="02020603050405020304"/>
                        </a:rPr>
                        <a:t>时</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1" kern="0" dirty="0">
                          <a:latin typeface="+mn-ea"/>
                          <a:ea typeface="+mn-ea"/>
                          <a:cs typeface="Times New Roman" panose="02020603050405020304"/>
                        </a:rPr>
                        <a:t>借：</a:t>
                      </a:r>
                      <a:r>
                        <a:rPr lang="zh-CN" sz="2400" b="1" kern="0" dirty="0">
                          <a:solidFill>
                            <a:srgbClr val="FF0000"/>
                          </a:solidFill>
                          <a:latin typeface="+mn-ea"/>
                          <a:ea typeface="+mn-ea"/>
                          <a:cs typeface="Times New Roman" panose="02020603050405020304"/>
                        </a:rPr>
                        <a:t>待处理财产损溢</a:t>
                      </a:r>
                      <a:r>
                        <a:rPr lang="en-US" sz="2400" b="1" kern="0" dirty="0">
                          <a:solidFill>
                            <a:srgbClr val="FF0000"/>
                          </a:solidFill>
                          <a:latin typeface="+mn-ea"/>
                          <a:ea typeface="+mn-ea"/>
                          <a:cs typeface="Times New Roman" panose="02020603050405020304"/>
                        </a:rPr>
                        <a:t>/</a:t>
                      </a:r>
                      <a:r>
                        <a:rPr lang="zh-CN" sz="2400" b="1" kern="0" dirty="0">
                          <a:solidFill>
                            <a:srgbClr val="FF0000"/>
                          </a:solidFill>
                          <a:latin typeface="+mn-ea"/>
                          <a:ea typeface="+mn-ea"/>
                          <a:cs typeface="Times New Roman" panose="02020603050405020304"/>
                        </a:rPr>
                        <a:t>无偿调拨净资产</a:t>
                      </a:r>
                      <a:r>
                        <a:rPr lang="en-US" sz="2400" b="1" kern="0" dirty="0">
                          <a:solidFill>
                            <a:srgbClr val="FF0000"/>
                          </a:solidFill>
                          <a:latin typeface="+mn-ea"/>
                          <a:ea typeface="+mn-ea"/>
                          <a:cs typeface="Times New Roman" panose="02020603050405020304"/>
                        </a:rPr>
                        <a:t>/</a:t>
                      </a:r>
                      <a:r>
                        <a:rPr lang="zh-CN" sz="2400" b="1" kern="0" dirty="0">
                          <a:solidFill>
                            <a:srgbClr val="FF0000"/>
                          </a:solidFill>
                          <a:latin typeface="+mn-ea"/>
                          <a:ea typeface="+mn-ea"/>
                          <a:cs typeface="Times New Roman" panose="02020603050405020304"/>
                        </a:rPr>
                        <a:t>资产处置费用等</a:t>
                      </a:r>
                      <a:endParaRPr lang="zh-CN" sz="2400" b="1" kern="100" dirty="0">
                        <a:solidFill>
                          <a:srgbClr val="FF0000"/>
                        </a:solidFill>
                        <a:latin typeface="+mn-ea"/>
                        <a:ea typeface="+mn-ea"/>
                        <a:cs typeface="Times New Roman" panose="02020603050405020304"/>
                      </a:endParaRPr>
                    </a:p>
                    <a:p>
                      <a:pPr marL="200025" indent="66675" algn="l">
                        <a:spcAft>
                          <a:spcPts val="0"/>
                        </a:spcAft>
                      </a:pPr>
                      <a:r>
                        <a:rPr lang="en-US" altLang="zh-CN" sz="2400" b="1" kern="100" dirty="0" smtClean="0">
                          <a:latin typeface="+mn-ea"/>
                          <a:ea typeface="+mn-ea"/>
                          <a:cs typeface="Times New Roman" panose="02020603050405020304"/>
                        </a:rPr>
                        <a:t>  </a:t>
                      </a:r>
                      <a:r>
                        <a:rPr lang="zh-CN" sz="2400" b="1" kern="100" dirty="0" smtClean="0">
                          <a:latin typeface="+mn-ea"/>
                          <a:ea typeface="+mn-ea"/>
                          <a:cs typeface="Times New Roman" panose="02020603050405020304"/>
                        </a:rPr>
                        <a:t>固定资产</a:t>
                      </a:r>
                      <a:r>
                        <a:rPr lang="zh-CN" sz="2400" b="1" kern="100" dirty="0">
                          <a:latin typeface="+mn-ea"/>
                          <a:ea typeface="+mn-ea"/>
                          <a:cs typeface="Times New Roman" panose="02020603050405020304"/>
                        </a:rPr>
                        <a:t>累计</a:t>
                      </a:r>
                      <a:r>
                        <a:rPr lang="zh-CN" sz="2400" b="1" kern="100" dirty="0" smtClean="0">
                          <a:latin typeface="+mn-ea"/>
                          <a:ea typeface="+mn-ea"/>
                          <a:cs typeface="Times New Roman" panose="02020603050405020304"/>
                        </a:rPr>
                        <a:t>折旧</a:t>
                      </a:r>
                      <a:r>
                        <a:rPr lang="en-US" altLang="zh-CN" sz="2400" b="1" kern="100" dirty="0" smtClean="0">
                          <a:latin typeface="+mn-ea"/>
                          <a:ea typeface="+mn-ea"/>
                          <a:cs typeface="Times New Roman" panose="02020603050405020304"/>
                        </a:rPr>
                        <a:t>/</a:t>
                      </a:r>
                      <a:r>
                        <a:rPr lang="zh-CN" altLang="en-US" sz="2400" b="1" kern="100" dirty="0" smtClean="0">
                          <a:latin typeface="+mn-ea"/>
                          <a:ea typeface="+mn-ea"/>
                          <a:cs typeface="Times New Roman" panose="02020603050405020304"/>
                        </a:rPr>
                        <a:t>公共基础设施累计折旧（摊销）</a:t>
                      </a:r>
                      <a:r>
                        <a:rPr lang="en-US" altLang="zh-CN" sz="2400" b="1" kern="100" dirty="0" smtClean="0">
                          <a:latin typeface="+mn-ea"/>
                          <a:ea typeface="+mn-ea"/>
                          <a:cs typeface="Times New Roman" panose="02020603050405020304"/>
                        </a:rPr>
                        <a:t>/</a:t>
                      </a:r>
                      <a:r>
                        <a:rPr lang="zh-CN" altLang="en-US" sz="2400" b="1" kern="100" dirty="0" smtClean="0">
                          <a:latin typeface="+mn-ea"/>
                          <a:ea typeface="+mn-ea"/>
                          <a:cs typeface="Times New Roman" panose="02020603050405020304"/>
                        </a:rPr>
                        <a:t>保障性住房累计折旧</a:t>
                      </a:r>
                      <a:endParaRPr lang="zh-CN" sz="2400" b="1" kern="100" dirty="0">
                        <a:latin typeface="+mn-ea"/>
                        <a:ea typeface="+mn-ea"/>
                        <a:cs typeface="Times New Roman" panose="02020603050405020304"/>
                      </a:endParaRPr>
                    </a:p>
                    <a:p>
                      <a:pPr indent="266700" algn="l">
                        <a:spcAft>
                          <a:spcPts val="0"/>
                        </a:spcAft>
                      </a:pPr>
                      <a:r>
                        <a:rPr lang="en-US" altLang="zh-CN" sz="2400" b="1" kern="100" dirty="0" smtClean="0">
                          <a:latin typeface="+mn-ea"/>
                          <a:ea typeface="+mn-ea"/>
                          <a:cs typeface="Times New Roman" panose="02020603050405020304"/>
                        </a:rPr>
                        <a:t>  </a:t>
                      </a:r>
                      <a:r>
                        <a:rPr lang="zh-CN" sz="2400" b="1" kern="100" dirty="0" smtClean="0">
                          <a:latin typeface="+mn-ea"/>
                          <a:ea typeface="+mn-ea"/>
                          <a:cs typeface="Times New Roman" panose="02020603050405020304"/>
                        </a:rPr>
                        <a:t>贷：</a:t>
                      </a:r>
                      <a:r>
                        <a:rPr lang="zh-CN" altLang="en-US" sz="2400" b="1" kern="100" dirty="0" smtClean="0">
                          <a:latin typeface="+mn-ea"/>
                          <a:ea typeface="+mn-ea"/>
                          <a:cs typeface="Times New Roman" panose="02020603050405020304"/>
                        </a:rPr>
                        <a:t>固定</a:t>
                      </a:r>
                      <a:r>
                        <a:rPr lang="zh-CN" sz="2400" b="1" kern="100" dirty="0" smtClean="0">
                          <a:latin typeface="+mn-ea"/>
                          <a:ea typeface="+mn-ea"/>
                          <a:cs typeface="Times New Roman" panose="02020603050405020304"/>
                        </a:rPr>
                        <a:t>资产</a:t>
                      </a:r>
                      <a:r>
                        <a:rPr lang="en-US" altLang="zh-CN" sz="2400" b="1" kern="100" dirty="0" smtClean="0">
                          <a:latin typeface="+mn-ea"/>
                          <a:ea typeface="+mn-ea"/>
                          <a:cs typeface="Times New Roman" panose="02020603050405020304"/>
                        </a:rPr>
                        <a:t>/</a:t>
                      </a:r>
                      <a:r>
                        <a:rPr lang="zh-CN" altLang="en-US" sz="2400" b="1" kern="100" dirty="0" smtClean="0">
                          <a:latin typeface="+mn-ea"/>
                          <a:ea typeface="+mn-ea"/>
                          <a:cs typeface="Times New Roman" panose="02020603050405020304"/>
                        </a:rPr>
                        <a:t>公共基础设施</a:t>
                      </a:r>
                      <a:r>
                        <a:rPr lang="en-US" altLang="zh-CN" sz="2400" b="1" kern="100" dirty="0" smtClean="0">
                          <a:latin typeface="+mn-ea"/>
                          <a:ea typeface="+mn-ea"/>
                          <a:cs typeface="Times New Roman" panose="02020603050405020304"/>
                        </a:rPr>
                        <a:t>/</a:t>
                      </a:r>
                      <a:r>
                        <a:rPr lang="zh-CN" altLang="en-US" sz="2400" b="1" kern="100" dirty="0" smtClean="0">
                          <a:latin typeface="+mn-ea"/>
                          <a:ea typeface="+mn-ea"/>
                          <a:cs typeface="Times New Roman" panose="02020603050405020304"/>
                        </a:rPr>
                        <a:t>保障性住房</a:t>
                      </a:r>
                      <a:r>
                        <a:rPr lang="en-US" sz="2400" b="1" kern="100" dirty="0" smtClean="0">
                          <a:latin typeface="楷体" panose="02010609060101010101" pitchFamily="1" charset="-122"/>
                          <a:ea typeface="楷体" panose="02010609060101010101" pitchFamily="1" charset="-122"/>
                          <a:cs typeface="Times New Roman" panose="02020603050405020304"/>
                        </a:rPr>
                        <a:t>[</a:t>
                      </a:r>
                      <a:r>
                        <a:rPr lang="zh-CN" sz="2400" b="1" kern="100" dirty="0">
                          <a:latin typeface="楷体" panose="02010609060101010101" pitchFamily="1" charset="-122"/>
                          <a:ea typeface="楷体" panose="02010609060101010101" pitchFamily="1" charset="-122"/>
                          <a:cs typeface="Times New Roman" panose="02020603050405020304"/>
                        </a:rPr>
                        <a:t>账面余额</a:t>
                      </a:r>
                      <a:r>
                        <a:rPr lang="en-US" sz="2400" b="1" kern="100" dirty="0">
                          <a:latin typeface="楷体" panose="02010609060101010101" pitchFamily="1" charset="-122"/>
                          <a:ea typeface="楷体" panose="02010609060101010101" pitchFamily="1" charset="-122"/>
                          <a:cs typeface="Times New Roman" panose="02020603050405020304"/>
                        </a:rPr>
                        <a:t>]</a:t>
                      </a:r>
                      <a:endParaRPr lang="zh-CN" sz="2400" b="1" kern="100" dirty="0">
                        <a:latin typeface="楷体" panose="02010609060101010101" pitchFamily="1" charset="-122"/>
                        <a:ea typeface="楷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684213" y="4292600"/>
          <a:ext cx="8137525" cy="1828800"/>
        </p:xfrm>
        <a:graphic>
          <a:graphicData uri="http://schemas.openxmlformats.org/drawingml/2006/table">
            <a:tbl>
              <a:tblPr/>
              <a:tblGrid>
                <a:gridCol w="1383274"/>
                <a:gridCol w="6753630"/>
              </a:tblGrid>
              <a:tr h="146409">
                <a:tc>
                  <a:txBody>
                    <a:bodyPr/>
                    <a:lstStyle/>
                    <a:p>
                      <a:pPr algn="l">
                        <a:spcAft>
                          <a:spcPts val="0"/>
                        </a:spcAft>
                      </a:pPr>
                      <a:r>
                        <a:rPr lang="zh-CN" sz="2400" b="1" kern="0" dirty="0" smtClean="0">
                          <a:latin typeface="+mn-ea"/>
                          <a:ea typeface="+mn-ea"/>
                          <a:cs typeface="Times New Roman" panose="02020603050405020304"/>
                        </a:rPr>
                        <a:t>按月摊</a:t>
                      </a:r>
                      <a:r>
                        <a:rPr lang="zh-CN" sz="2400" b="1" kern="0" dirty="0">
                          <a:latin typeface="+mn-ea"/>
                          <a:ea typeface="+mn-ea"/>
                          <a:cs typeface="Times New Roman" panose="02020603050405020304"/>
                        </a:rPr>
                        <a:t>销时</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1" kern="100" dirty="0">
                          <a:latin typeface="+mn-ea"/>
                          <a:ea typeface="+mn-ea"/>
                          <a:cs typeface="Times New Roman" panose="02020603050405020304"/>
                        </a:rPr>
                        <a:t>借：业务活动费用</a:t>
                      </a:r>
                      <a:r>
                        <a:rPr lang="en-US" sz="2400" b="1" kern="100" dirty="0">
                          <a:latin typeface="+mn-ea"/>
                          <a:ea typeface="+mn-ea"/>
                          <a:cs typeface="Times New Roman" panose="02020603050405020304"/>
                        </a:rPr>
                        <a:t>/</a:t>
                      </a:r>
                      <a:r>
                        <a:rPr lang="zh-CN" sz="2400" b="1" kern="100" dirty="0">
                          <a:latin typeface="+mn-ea"/>
                          <a:ea typeface="+mn-ea"/>
                          <a:cs typeface="Times New Roman" panose="02020603050405020304"/>
                        </a:rPr>
                        <a:t>单位管理费用</a:t>
                      </a:r>
                      <a:r>
                        <a:rPr lang="en-US" sz="2400" b="1" kern="100" dirty="0">
                          <a:latin typeface="+mn-ea"/>
                          <a:ea typeface="+mn-ea"/>
                          <a:cs typeface="Times New Roman" panose="02020603050405020304"/>
                        </a:rPr>
                        <a:t>/</a:t>
                      </a:r>
                      <a:r>
                        <a:rPr lang="zh-CN" sz="2400" b="1" kern="100" dirty="0">
                          <a:latin typeface="+mn-ea"/>
                          <a:ea typeface="+mn-ea"/>
                          <a:cs typeface="Times New Roman" panose="02020603050405020304"/>
                        </a:rPr>
                        <a:t>加工物品等</a:t>
                      </a:r>
                      <a:endParaRPr lang="zh-CN" sz="2400" b="1" kern="100" dirty="0">
                        <a:latin typeface="+mn-ea"/>
                        <a:ea typeface="+mn-ea"/>
                        <a:cs typeface="Times New Roman" panose="02020603050405020304"/>
                      </a:endParaRPr>
                    </a:p>
                    <a:p>
                      <a:pPr indent="266700" algn="l">
                        <a:spcAft>
                          <a:spcPts val="0"/>
                        </a:spcAft>
                      </a:pPr>
                      <a:r>
                        <a:rPr lang="en-US" altLang="zh-CN" sz="2400" b="1" kern="100" dirty="0" smtClean="0">
                          <a:latin typeface="+mn-ea"/>
                          <a:ea typeface="+mn-ea"/>
                          <a:cs typeface="Times New Roman" panose="02020603050405020304"/>
                        </a:rPr>
                        <a:t>  </a:t>
                      </a:r>
                      <a:r>
                        <a:rPr lang="zh-CN" sz="2400" b="1" kern="100" dirty="0" smtClean="0">
                          <a:latin typeface="+mn-ea"/>
                          <a:ea typeface="+mn-ea"/>
                          <a:cs typeface="Times New Roman" panose="02020603050405020304"/>
                        </a:rPr>
                        <a:t>贷</a:t>
                      </a:r>
                      <a:r>
                        <a:rPr lang="zh-CN" sz="2400" b="1" kern="100" dirty="0">
                          <a:latin typeface="+mn-ea"/>
                          <a:ea typeface="+mn-ea"/>
                          <a:cs typeface="Times New Roman" panose="02020603050405020304"/>
                        </a:rPr>
                        <a:t>：无形资产累计摊销</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13">
                <a:tc>
                  <a:txBody>
                    <a:bodyPr/>
                    <a:lstStyle/>
                    <a:p>
                      <a:pPr algn="l">
                        <a:spcAft>
                          <a:spcPts val="0"/>
                        </a:spcAft>
                      </a:pPr>
                      <a:r>
                        <a:rPr lang="zh-CN" sz="2400" b="1" kern="100" dirty="0">
                          <a:latin typeface="+mn-ea"/>
                          <a:ea typeface="+mn-ea"/>
                          <a:cs typeface="Times New Roman" panose="02020603050405020304"/>
                        </a:rPr>
                        <a:t>处置无形资产</a:t>
                      </a:r>
                      <a:r>
                        <a:rPr lang="zh-CN" sz="2400" b="1" kern="0" dirty="0">
                          <a:latin typeface="+mn-ea"/>
                          <a:ea typeface="+mn-ea"/>
                          <a:cs typeface="Times New Roman" panose="02020603050405020304"/>
                        </a:rPr>
                        <a:t>时</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1" kern="0" dirty="0">
                          <a:latin typeface="+mn-ea"/>
                          <a:ea typeface="+mn-ea"/>
                          <a:cs typeface="Times New Roman" panose="02020603050405020304"/>
                        </a:rPr>
                        <a:t>借：资产处置费用</a:t>
                      </a:r>
                      <a:r>
                        <a:rPr lang="en-US" sz="2400" b="1" kern="0" dirty="0">
                          <a:latin typeface="+mn-ea"/>
                          <a:ea typeface="+mn-ea"/>
                          <a:cs typeface="Times New Roman" panose="02020603050405020304"/>
                        </a:rPr>
                        <a:t>/</a:t>
                      </a:r>
                      <a:r>
                        <a:rPr lang="zh-CN" sz="2400" b="1" kern="0" dirty="0">
                          <a:latin typeface="+mn-ea"/>
                          <a:ea typeface="+mn-ea"/>
                          <a:cs typeface="Times New Roman" panose="02020603050405020304"/>
                        </a:rPr>
                        <a:t>无偿调拨净资产等</a:t>
                      </a:r>
                      <a:endParaRPr lang="zh-CN" sz="2400" b="1" kern="100" dirty="0">
                        <a:latin typeface="+mn-ea"/>
                        <a:ea typeface="+mn-ea"/>
                        <a:cs typeface="Times New Roman" panose="02020603050405020304"/>
                      </a:endParaRPr>
                    </a:p>
                    <a:p>
                      <a:pPr marL="200025" indent="66675" algn="l">
                        <a:spcAft>
                          <a:spcPts val="0"/>
                        </a:spcAft>
                      </a:pPr>
                      <a:r>
                        <a:rPr lang="en-US" altLang="zh-CN" sz="2400" b="1" kern="100" dirty="0" smtClean="0">
                          <a:latin typeface="+mn-ea"/>
                          <a:ea typeface="+mn-ea"/>
                          <a:cs typeface="Times New Roman" panose="02020603050405020304"/>
                        </a:rPr>
                        <a:t>  </a:t>
                      </a:r>
                      <a:r>
                        <a:rPr lang="zh-CN" sz="2400" b="1" kern="100" dirty="0" smtClean="0">
                          <a:latin typeface="+mn-ea"/>
                          <a:ea typeface="+mn-ea"/>
                          <a:cs typeface="Times New Roman" panose="02020603050405020304"/>
                        </a:rPr>
                        <a:t>无形</a:t>
                      </a:r>
                      <a:r>
                        <a:rPr lang="zh-CN" sz="2400" b="1" kern="100" dirty="0">
                          <a:latin typeface="+mn-ea"/>
                          <a:ea typeface="+mn-ea"/>
                          <a:cs typeface="Times New Roman" panose="02020603050405020304"/>
                        </a:rPr>
                        <a:t>资产累计摊销</a:t>
                      </a:r>
                      <a:endParaRPr lang="zh-CN" sz="2400" b="1" kern="100" dirty="0">
                        <a:latin typeface="+mn-ea"/>
                        <a:ea typeface="+mn-ea"/>
                        <a:cs typeface="Times New Roman" panose="02020603050405020304"/>
                      </a:endParaRPr>
                    </a:p>
                    <a:p>
                      <a:pPr indent="266700" algn="l">
                        <a:spcAft>
                          <a:spcPts val="0"/>
                        </a:spcAft>
                      </a:pPr>
                      <a:r>
                        <a:rPr lang="en-US" altLang="zh-CN" sz="2400" b="1" kern="100" dirty="0" smtClean="0">
                          <a:latin typeface="+mn-ea"/>
                          <a:ea typeface="+mn-ea"/>
                          <a:cs typeface="Times New Roman" panose="02020603050405020304"/>
                        </a:rPr>
                        <a:t>  </a:t>
                      </a:r>
                      <a:r>
                        <a:rPr lang="zh-CN" sz="2400" b="1" kern="100" dirty="0" smtClean="0">
                          <a:latin typeface="+mn-ea"/>
                          <a:ea typeface="+mn-ea"/>
                          <a:cs typeface="Times New Roman" panose="02020603050405020304"/>
                        </a:rPr>
                        <a:t>贷</a:t>
                      </a:r>
                      <a:r>
                        <a:rPr lang="zh-CN" sz="2400" b="1" kern="100" dirty="0">
                          <a:latin typeface="+mn-ea"/>
                          <a:ea typeface="+mn-ea"/>
                          <a:cs typeface="Times New Roman" panose="02020603050405020304"/>
                        </a:rPr>
                        <a:t>：无形资产</a:t>
                      </a:r>
                      <a:r>
                        <a:rPr lang="en-US" sz="2400" b="1" kern="100" dirty="0">
                          <a:latin typeface="+mn-ea"/>
                          <a:ea typeface="+mn-ea"/>
                          <a:cs typeface="Times New Roman" panose="02020603050405020304"/>
                        </a:rPr>
                        <a:t>[</a:t>
                      </a:r>
                      <a:r>
                        <a:rPr lang="zh-CN" sz="2400" b="1" kern="100" dirty="0">
                          <a:latin typeface="楷体" panose="02010609060101010101" pitchFamily="1" charset="-122"/>
                          <a:ea typeface="楷体" panose="02010609060101010101" pitchFamily="1" charset="-122"/>
                          <a:cs typeface="Times New Roman" panose="02020603050405020304"/>
                        </a:rPr>
                        <a:t>账面余额</a:t>
                      </a:r>
                      <a:r>
                        <a:rPr lang="en-US" sz="2400" b="1" kern="100" dirty="0">
                          <a:latin typeface="+mn-ea"/>
                          <a:ea typeface="+mn-ea"/>
                          <a:cs typeface="Times New Roman" panose="02020603050405020304"/>
                        </a:rPr>
                        <a:t>]</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灯片编号占位符 4"/>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norm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p"/>
              <a:defRPr/>
            </a:pPr>
            <a:r>
              <a:rPr kumimoji="0" lang="zh-CN" altLang="en-US" sz="36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t>资产处置</a:t>
            </a:r>
            <a:endParaRPr kumimoji="0" lang="zh-CN" altLang="en-US" sz="3600" b="1"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出售（转让、出让）</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对外捐赠</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无偿调出</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资产置换</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报废、毁损</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“待处理财产损溢”科目</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货币性资产核销</a:t>
            </a:r>
            <a:endParaRPr kumimoji="0" lang="zh-CN" alt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765175"/>
            <a:ext cx="8229600" cy="5360988"/>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账务处理</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一般规定：</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将资产账面价值核销，转入当期费用</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rPr>
              <a:t>资产处置净收入</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上缴财政      </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特殊规定</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库存物品出售</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无形资产转让</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政府储备物资</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长期股权投资的处置</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endParaRPr kumimoji="0" lang="zh-CN" altLang="en-US"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250825" y="476250"/>
            <a:ext cx="8229600" cy="7493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一般情况（以固定资产为例）</a:t>
            </a:r>
            <a:endParaRPr kumimoji="0" lang="zh-CN" alt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graphicFrame>
        <p:nvGraphicFramePr>
          <p:cNvPr id="6" name="表格 5"/>
          <p:cNvGraphicFramePr>
            <a:graphicFrameLocks noGrp="1"/>
          </p:cNvGraphicFramePr>
          <p:nvPr/>
        </p:nvGraphicFramePr>
        <p:xfrm>
          <a:off x="468313" y="1125538"/>
          <a:ext cx="8064500" cy="5181600"/>
        </p:xfrm>
        <a:graphic>
          <a:graphicData uri="http://schemas.openxmlformats.org/drawingml/2006/table">
            <a:tbl>
              <a:tblPr/>
              <a:tblGrid>
                <a:gridCol w="1655415"/>
                <a:gridCol w="6409481"/>
              </a:tblGrid>
              <a:tr h="251567">
                <a:tc rowSpan="2">
                  <a:txBody>
                    <a:bodyPr/>
                    <a:lstStyle/>
                    <a:p>
                      <a:pPr algn="just">
                        <a:spcAft>
                          <a:spcPts val="0"/>
                        </a:spcAft>
                      </a:pPr>
                      <a:r>
                        <a:rPr lang="zh-CN" sz="2000" b="1" kern="0" dirty="0" smtClean="0">
                          <a:latin typeface="+mn-ea"/>
                          <a:ea typeface="+mn-ea"/>
                          <a:cs typeface="Times New Roman" panose="02020603050405020304"/>
                        </a:rPr>
                        <a:t>出售</a:t>
                      </a:r>
                      <a:r>
                        <a:rPr lang="zh-CN" altLang="en-US" sz="2000" b="1" kern="0" dirty="0" smtClean="0">
                          <a:latin typeface="+mn-ea"/>
                          <a:ea typeface="+mn-ea"/>
                          <a:cs typeface="Times New Roman" panose="02020603050405020304"/>
                        </a:rPr>
                        <a:t>（</a:t>
                      </a:r>
                      <a:r>
                        <a:rPr lang="zh-CN" sz="2000" b="1" kern="0" dirty="0" smtClean="0">
                          <a:latin typeface="+mn-ea"/>
                          <a:ea typeface="+mn-ea"/>
                          <a:cs typeface="Times New Roman" panose="02020603050405020304"/>
                        </a:rPr>
                        <a:t>转让</a:t>
                      </a:r>
                      <a:r>
                        <a:rPr lang="zh-CN" altLang="en-US" sz="2000" b="1" kern="0" dirty="0" smtClean="0">
                          <a:latin typeface="+mn-ea"/>
                          <a:ea typeface="+mn-ea"/>
                          <a:cs typeface="Times New Roman" panose="02020603050405020304"/>
                        </a:rPr>
                        <a:t>）固定</a:t>
                      </a:r>
                      <a:r>
                        <a:rPr lang="zh-CN" sz="2000" b="1" kern="0" dirty="0" smtClean="0">
                          <a:latin typeface="+mn-ea"/>
                          <a:ea typeface="+mn-ea"/>
                          <a:cs typeface="Times New Roman" panose="02020603050405020304"/>
                        </a:rPr>
                        <a:t>资产</a:t>
                      </a:r>
                      <a:endParaRPr lang="zh-CN" sz="20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b="1" kern="0" dirty="0">
                          <a:latin typeface="+mn-ea"/>
                          <a:ea typeface="+mn-ea"/>
                          <a:cs typeface="Times New Roman" panose="02020603050405020304"/>
                        </a:rPr>
                        <a:t>借：</a:t>
                      </a:r>
                      <a:r>
                        <a:rPr lang="zh-CN" sz="2000" b="1" kern="0" dirty="0">
                          <a:solidFill>
                            <a:srgbClr val="FF0000"/>
                          </a:solidFill>
                          <a:latin typeface="+mn-ea"/>
                          <a:ea typeface="+mn-ea"/>
                          <a:cs typeface="Times New Roman" panose="02020603050405020304"/>
                        </a:rPr>
                        <a:t>资产处置费用</a:t>
                      </a:r>
                      <a:endParaRPr lang="zh-CN" sz="2000" b="1" kern="100" dirty="0">
                        <a:solidFill>
                          <a:srgbClr val="FF0000"/>
                        </a:solidFill>
                        <a:latin typeface="+mn-ea"/>
                        <a:ea typeface="+mn-ea"/>
                        <a:cs typeface="Times New Roman" panose="02020603050405020304"/>
                      </a:endParaRPr>
                    </a:p>
                    <a:p>
                      <a:pPr indent="266700" algn="just">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固定资产</a:t>
                      </a:r>
                      <a:r>
                        <a:rPr lang="zh-CN" sz="2000" b="1" kern="0" dirty="0">
                          <a:latin typeface="+mn-ea"/>
                          <a:ea typeface="+mn-ea"/>
                          <a:cs typeface="Times New Roman" panose="02020603050405020304"/>
                        </a:rPr>
                        <a:t>累计折旧</a:t>
                      </a:r>
                      <a:endParaRPr lang="zh-CN" sz="2000" b="1" kern="100" dirty="0">
                        <a:latin typeface="+mn-ea"/>
                        <a:ea typeface="+mn-ea"/>
                        <a:cs typeface="Times New Roman" panose="02020603050405020304"/>
                      </a:endParaRPr>
                    </a:p>
                    <a:p>
                      <a:pPr indent="266700" algn="just">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：固定资产</a:t>
                      </a:r>
                      <a:r>
                        <a:rPr lang="en-US" sz="2000" b="1" kern="0" dirty="0">
                          <a:latin typeface="楷体" panose="02010609060101010101" pitchFamily="1" charset="-122"/>
                          <a:ea typeface="楷体" panose="02010609060101010101" pitchFamily="1" charset="-122"/>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账面余额</a:t>
                      </a:r>
                      <a:r>
                        <a:rPr lang="en-US" sz="2000" b="1" kern="0" dirty="0">
                          <a:latin typeface="楷体" panose="02010609060101010101" pitchFamily="1" charset="-122"/>
                          <a:ea typeface="楷体" panose="02010609060101010101" pitchFamily="1" charset="-122"/>
                          <a:cs typeface="Times New Roman" panose="02020603050405020304"/>
                        </a:rPr>
                        <a:t>]</a:t>
                      </a:r>
                      <a:endParaRPr lang="zh-CN" sz="2000" b="1" kern="100" dirty="0">
                        <a:latin typeface="楷体" panose="02010609060101010101" pitchFamily="1" charset="-122"/>
                        <a:ea typeface="楷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298">
                <a:tc vMerge="1">
                  <a:tcPr/>
                </a:tc>
                <a:tc>
                  <a:txBody>
                    <a:bodyPr/>
                    <a:lstStyle/>
                    <a:p>
                      <a:pPr algn="just">
                        <a:spcAft>
                          <a:spcPts val="0"/>
                        </a:spcAft>
                      </a:pPr>
                      <a:r>
                        <a:rPr lang="zh-CN" sz="2000" b="1" kern="0" dirty="0">
                          <a:latin typeface="+mn-ea"/>
                          <a:ea typeface="+mn-ea"/>
                          <a:cs typeface="Times New Roman" panose="02020603050405020304"/>
                        </a:rPr>
                        <a:t>借：银行存款</a:t>
                      </a:r>
                      <a:r>
                        <a:rPr lang="en-US" sz="2000" b="1" kern="0" dirty="0">
                          <a:latin typeface="+mn-ea"/>
                          <a:ea typeface="+mn-ea"/>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处置固定资产收到的价款</a:t>
                      </a:r>
                      <a:r>
                        <a:rPr lang="en-US" sz="2000" b="1" kern="0" dirty="0">
                          <a:latin typeface="楷体" panose="02010609060101010101" pitchFamily="1" charset="-122"/>
                          <a:ea typeface="楷体" panose="02010609060101010101" pitchFamily="1" charset="-122"/>
                          <a:cs typeface="Times New Roman" panose="02020603050405020304"/>
                        </a:rPr>
                        <a:t>]</a:t>
                      </a:r>
                      <a:endParaRPr lang="zh-CN" sz="2000" b="1" kern="100" dirty="0">
                        <a:latin typeface="楷体" panose="02010609060101010101" pitchFamily="1" charset="-122"/>
                        <a:ea typeface="楷体" panose="02010609060101010101" pitchFamily="1" charset="-122"/>
                        <a:cs typeface="Times New Roman" panose="02020603050405020304"/>
                      </a:endParaRPr>
                    </a:p>
                    <a:p>
                      <a:pPr indent="266700" algn="just">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：应缴财政款</a:t>
                      </a:r>
                      <a:endParaRPr lang="zh-CN" sz="2000" b="1" kern="100" dirty="0">
                        <a:latin typeface="+mn-ea"/>
                        <a:ea typeface="+mn-ea"/>
                        <a:cs typeface="Times New Roman" panose="02020603050405020304"/>
                      </a:endParaRPr>
                    </a:p>
                    <a:p>
                      <a:pPr indent="533400" algn="just">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银行</a:t>
                      </a:r>
                      <a:r>
                        <a:rPr lang="zh-CN" sz="2000" b="1" kern="0" dirty="0">
                          <a:latin typeface="+mn-ea"/>
                          <a:ea typeface="+mn-ea"/>
                          <a:cs typeface="Times New Roman" panose="02020603050405020304"/>
                        </a:rPr>
                        <a:t>存款等</a:t>
                      </a:r>
                      <a:r>
                        <a:rPr lang="en-US" sz="2000" b="1" kern="0" dirty="0">
                          <a:latin typeface="+mn-ea"/>
                          <a:ea typeface="+mn-ea"/>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发生的相关费用</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817">
                <a:tc>
                  <a:txBody>
                    <a:bodyPr/>
                    <a:lstStyle/>
                    <a:p>
                      <a:pPr algn="just">
                        <a:spcAft>
                          <a:spcPts val="0"/>
                        </a:spcAft>
                      </a:pPr>
                      <a:r>
                        <a:rPr lang="zh-CN" sz="2000" b="1" kern="0" dirty="0">
                          <a:latin typeface="+mn-ea"/>
                          <a:ea typeface="+mn-ea"/>
                          <a:cs typeface="Times New Roman" panose="02020603050405020304"/>
                        </a:rPr>
                        <a:t>对外捐赠固定资产</a:t>
                      </a:r>
                      <a:endParaRPr lang="zh-CN" sz="2000" b="1" kern="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b="1" kern="0" dirty="0">
                          <a:latin typeface="+mn-ea"/>
                          <a:ea typeface="+mn-ea"/>
                          <a:cs typeface="Times New Roman" panose="02020603050405020304"/>
                        </a:rPr>
                        <a:t>借：</a:t>
                      </a:r>
                      <a:r>
                        <a:rPr lang="zh-CN" sz="2000" b="1" kern="0" dirty="0">
                          <a:solidFill>
                            <a:srgbClr val="FF0000"/>
                          </a:solidFill>
                          <a:latin typeface="+mn-ea"/>
                          <a:ea typeface="+mn-ea"/>
                          <a:cs typeface="Times New Roman" panose="02020603050405020304"/>
                        </a:rPr>
                        <a:t>资产处置费用</a:t>
                      </a:r>
                      <a:r>
                        <a:rPr lang="en-US" sz="2000" b="1" kern="0" dirty="0">
                          <a:solidFill>
                            <a:srgbClr val="FF0000"/>
                          </a:solidFill>
                          <a:latin typeface="+mn-ea"/>
                          <a:ea typeface="+mn-ea"/>
                          <a:cs typeface="Times New Roman" panose="02020603050405020304"/>
                        </a:rPr>
                        <a:t>  </a:t>
                      </a:r>
                      <a:endParaRPr lang="zh-CN" sz="2000" b="1" kern="100" dirty="0">
                        <a:solidFill>
                          <a:srgbClr val="FF0000"/>
                        </a:solidFill>
                        <a:latin typeface="+mn-ea"/>
                        <a:ea typeface="+mn-ea"/>
                        <a:cs typeface="Times New Roman" panose="02020603050405020304"/>
                      </a:endParaRPr>
                    </a:p>
                    <a:p>
                      <a:pPr indent="266700" algn="just">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固定资产</a:t>
                      </a:r>
                      <a:r>
                        <a:rPr lang="zh-CN" sz="2000" b="1" kern="0" dirty="0">
                          <a:latin typeface="+mn-ea"/>
                          <a:ea typeface="+mn-ea"/>
                          <a:cs typeface="Times New Roman" panose="02020603050405020304"/>
                        </a:rPr>
                        <a:t>累计</a:t>
                      </a:r>
                      <a:r>
                        <a:rPr lang="zh-CN" sz="2000" b="1" kern="0" dirty="0" smtClean="0">
                          <a:latin typeface="+mn-ea"/>
                          <a:ea typeface="+mn-ea"/>
                          <a:cs typeface="Times New Roman" panose="02020603050405020304"/>
                        </a:rPr>
                        <a:t>折旧</a:t>
                      </a:r>
                      <a:r>
                        <a:rPr lang="en-US" sz="2000" b="1" kern="0" dirty="0" smtClean="0">
                          <a:latin typeface="+mn-ea"/>
                          <a:ea typeface="+mn-ea"/>
                          <a:cs typeface="Times New Roman" panose="02020603050405020304"/>
                        </a:rPr>
                        <a:t>  </a:t>
                      </a:r>
                      <a:endParaRPr lang="zh-CN" sz="2000" b="1" kern="100" dirty="0">
                        <a:latin typeface="+mn-ea"/>
                        <a:ea typeface="+mn-ea"/>
                        <a:cs typeface="Times New Roman" panose="02020603050405020304"/>
                      </a:endParaRPr>
                    </a:p>
                    <a:p>
                      <a:pPr indent="266700" algn="just">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a:t>
                      </a:r>
                      <a:r>
                        <a:rPr lang="zh-CN" sz="2000" b="1" kern="0" dirty="0" smtClean="0">
                          <a:latin typeface="+mn-ea"/>
                          <a:ea typeface="+mn-ea"/>
                          <a:cs typeface="Times New Roman" panose="02020603050405020304"/>
                        </a:rPr>
                        <a:t>固定资产</a:t>
                      </a:r>
                      <a:r>
                        <a:rPr lang="en-US" sz="2000" b="1" kern="0" dirty="0" smtClean="0">
                          <a:latin typeface="楷体" panose="02010609060101010101" pitchFamily="1" charset="-122"/>
                          <a:ea typeface="楷体" panose="02010609060101010101" pitchFamily="1" charset="-122"/>
                          <a:cs typeface="Times New Roman" panose="02020603050405020304"/>
                        </a:rPr>
                        <a:t>[</a:t>
                      </a:r>
                      <a:r>
                        <a:rPr lang="zh-CN" sz="2000" b="1" kern="0" dirty="0" smtClean="0">
                          <a:latin typeface="楷体" panose="02010609060101010101" pitchFamily="1" charset="-122"/>
                          <a:ea typeface="楷体" panose="02010609060101010101" pitchFamily="1" charset="-122"/>
                          <a:cs typeface="Times New Roman" panose="02020603050405020304"/>
                        </a:rPr>
                        <a:t>账面余额</a:t>
                      </a:r>
                      <a:r>
                        <a:rPr lang="en-US" sz="2000" b="1" kern="0" dirty="0" smtClean="0">
                          <a:latin typeface="楷体" panose="02010609060101010101" pitchFamily="1" charset="-122"/>
                          <a:ea typeface="楷体" panose="02010609060101010101" pitchFamily="1" charset="-122"/>
                          <a:cs typeface="Times New Roman" panose="02020603050405020304"/>
                        </a:rPr>
                        <a:t>]</a:t>
                      </a:r>
                      <a:endParaRPr lang="zh-CN" sz="2000" b="1" kern="100" dirty="0">
                        <a:latin typeface="楷体" panose="02010609060101010101" pitchFamily="1" charset="-122"/>
                        <a:ea typeface="楷体" panose="02010609060101010101" pitchFamily="1" charset="-122"/>
                        <a:cs typeface="Times New Roman" panose="02020603050405020304"/>
                      </a:endParaRPr>
                    </a:p>
                    <a:p>
                      <a:pPr indent="266700" algn="just">
                        <a:spcAft>
                          <a:spcPts val="0"/>
                        </a:spcAft>
                      </a:pPr>
                      <a:r>
                        <a:rPr lang="en-US" sz="2000" b="1" kern="0" dirty="0">
                          <a:latin typeface="+mn-ea"/>
                          <a:ea typeface="+mn-ea"/>
                          <a:cs typeface="Times New Roman" panose="02020603050405020304"/>
                        </a:rPr>
                        <a:t>   </a:t>
                      </a:r>
                      <a:r>
                        <a:rPr lang="en-US"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银行</a:t>
                      </a:r>
                      <a:r>
                        <a:rPr lang="zh-CN" sz="2000" b="1" kern="0" dirty="0">
                          <a:latin typeface="+mn-ea"/>
                          <a:ea typeface="+mn-ea"/>
                          <a:cs typeface="Times New Roman" panose="02020603050405020304"/>
                        </a:rPr>
                        <a:t>存款等</a:t>
                      </a:r>
                      <a:r>
                        <a:rPr lang="en-US" sz="2000" b="1" kern="0" dirty="0">
                          <a:latin typeface="+mn-ea"/>
                          <a:ea typeface="+mn-ea"/>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归属于捐出方的相关费用</a:t>
                      </a:r>
                      <a:r>
                        <a:rPr lang="en-US" sz="2000" b="1" kern="0" dirty="0">
                          <a:latin typeface="+mn-ea"/>
                          <a:ea typeface="+mn-ea"/>
                          <a:cs typeface="Times New Roman" panose="02020603050405020304"/>
                        </a:rPr>
                        <a:t>]</a:t>
                      </a:r>
                      <a:endParaRPr lang="zh-CN" sz="20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349">
                <a:tc rowSpan="2">
                  <a:txBody>
                    <a:bodyPr/>
                    <a:lstStyle/>
                    <a:p>
                      <a:pPr algn="just">
                        <a:spcAft>
                          <a:spcPts val="0"/>
                        </a:spcAft>
                      </a:pPr>
                      <a:r>
                        <a:rPr lang="zh-CN" sz="2000" b="1" kern="0" dirty="0">
                          <a:latin typeface="+mn-ea"/>
                          <a:ea typeface="+mn-ea"/>
                          <a:cs typeface="Times New Roman" panose="02020603050405020304"/>
                        </a:rPr>
                        <a:t>无偿调出固定资产</a:t>
                      </a:r>
                      <a:endParaRPr lang="zh-CN" sz="2000" b="1" kern="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b="1" kern="0" dirty="0">
                          <a:latin typeface="+mn-ea"/>
                          <a:ea typeface="+mn-ea"/>
                          <a:cs typeface="Times New Roman" panose="02020603050405020304"/>
                        </a:rPr>
                        <a:t>借：</a:t>
                      </a:r>
                      <a:r>
                        <a:rPr lang="zh-CN" sz="2000" b="1" kern="0" dirty="0">
                          <a:solidFill>
                            <a:srgbClr val="FF0000"/>
                          </a:solidFill>
                          <a:latin typeface="+mn-ea"/>
                          <a:ea typeface="+mn-ea"/>
                          <a:cs typeface="Times New Roman" panose="02020603050405020304"/>
                        </a:rPr>
                        <a:t>无偿调拨净资产</a:t>
                      </a:r>
                      <a:endParaRPr lang="zh-CN" sz="2000" b="1" kern="100" dirty="0">
                        <a:solidFill>
                          <a:srgbClr val="FF0000"/>
                        </a:solidFill>
                        <a:latin typeface="+mn-ea"/>
                        <a:ea typeface="+mn-ea"/>
                        <a:cs typeface="Times New Roman" panose="02020603050405020304"/>
                      </a:endParaRPr>
                    </a:p>
                    <a:p>
                      <a:pPr indent="266700" algn="just">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固定资产</a:t>
                      </a:r>
                      <a:r>
                        <a:rPr lang="zh-CN" sz="2000" b="1" kern="0" dirty="0">
                          <a:latin typeface="+mn-ea"/>
                          <a:ea typeface="+mn-ea"/>
                          <a:cs typeface="Times New Roman" panose="02020603050405020304"/>
                        </a:rPr>
                        <a:t>累计折旧</a:t>
                      </a:r>
                      <a:endParaRPr lang="zh-CN" sz="2000" b="1" kern="100" dirty="0">
                        <a:latin typeface="+mn-ea"/>
                        <a:ea typeface="+mn-ea"/>
                        <a:cs typeface="Times New Roman" panose="02020603050405020304"/>
                      </a:endParaRPr>
                    </a:p>
                    <a:p>
                      <a:pPr indent="266700" algn="just">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：固定资产</a:t>
                      </a:r>
                      <a:r>
                        <a:rPr lang="en-US" sz="2000" b="1" kern="0" dirty="0">
                          <a:latin typeface="楷体" panose="02010609060101010101" pitchFamily="1" charset="-122"/>
                          <a:ea typeface="楷体" panose="02010609060101010101" pitchFamily="1" charset="-122"/>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账面余额</a:t>
                      </a:r>
                      <a:r>
                        <a:rPr lang="en-US" sz="2000" b="1" kern="0" dirty="0">
                          <a:latin typeface="楷体" panose="02010609060101010101" pitchFamily="1" charset="-122"/>
                          <a:ea typeface="楷体" panose="02010609060101010101" pitchFamily="1" charset="-122"/>
                          <a:cs typeface="Times New Roman" panose="02020603050405020304"/>
                        </a:rPr>
                        <a:t>]</a:t>
                      </a:r>
                      <a:endParaRPr lang="zh-CN" sz="2000" b="1" kern="100" dirty="0">
                        <a:latin typeface="楷体" panose="02010609060101010101" pitchFamily="1" charset="-122"/>
                        <a:ea typeface="楷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54">
                <a:tc vMerge="1">
                  <a:tcPr/>
                </a:tc>
                <a:tc>
                  <a:txBody>
                    <a:bodyPr/>
                    <a:lstStyle/>
                    <a:p>
                      <a:pPr algn="just">
                        <a:spcAft>
                          <a:spcPts val="0"/>
                        </a:spcAft>
                      </a:pPr>
                      <a:r>
                        <a:rPr lang="zh-CN" sz="2000" b="1" kern="0" dirty="0">
                          <a:latin typeface="+mn-ea"/>
                          <a:ea typeface="+mn-ea"/>
                          <a:cs typeface="Times New Roman" panose="02020603050405020304"/>
                        </a:rPr>
                        <a:t>借：</a:t>
                      </a:r>
                      <a:r>
                        <a:rPr lang="zh-CN" sz="2000" b="1" kern="0" dirty="0">
                          <a:solidFill>
                            <a:srgbClr val="FF0000"/>
                          </a:solidFill>
                          <a:latin typeface="+mn-ea"/>
                          <a:ea typeface="+mn-ea"/>
                          <a:cs typeface="Times New Roman" panose="02020603050405020304"/>
                        </a:rPr>
                        <a:t>资产处置费用</a:t>
                      </a:r>
                      <a:endParaRPr lang="zh-CN" sz="2000" b="1" kern="100" dirty="0">
                        <a:solidFill>
                          <a:srgbClr val="FF0000"/>
                        </a:solidFill>
                        <a:latin typeface="+mn-ea"/>
                        <a:ea typeface="+mn-ea"/>
                        <a:cs typeface="Times New Roman" panose="02020603050405020304"/>
                      </a:endParaRPr>
                    </a:p>
                    <a:p>
                      <a:pPr algn="just">
                        <a:spcAft>
                          <a:spcPts val="0"/>
                        </a:spcAft>
                      </a:pPr>
                      <a:r>
                        <a:rPr lang="en-US" sz="2000" b="1" kern="0" dirty="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：银行存款等</a:t>
                      </a:r>
                      <a:r>
                        <a:rPr lang="en-US" sz="2000" b="1" kern="0" dirty="0">
                          <a:latin typeface="楷体" panose="02010609060101010101" pitchFamily="1" charset="-122"/>
                          <a:ea typeface="楷体" panose="02010609060101010101" pitchFamily="1" charset="-122"/>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归属于调出方的相关费用</a:t>
                      </a:r>
                      <a:r>
                        <a:rPr lang="en-US" sz="2000" b="1" kern="0" dirty="0">
                          <a:latin typeface="楷体" panose="02010609060101010101" pitchFamily="1" charset="-122"/>
                          <a:ea typeface="楷体" panose="02010609060101010101" pitchFamily="1" charset="-122"/>
                          <a:cs typeface="Times New Roman" panose="02020603050405020304"/>
                        </a:rPr>
                        <a:t>]</a:t>
                      </a:r>
                      <a:endParaRPr lang="zh-CN" sz="2000" b="1" kern="100" dirty="0">
                        <a:latin typeface="楷体" panose="02010609060101010101" pitchFamily="1" charset="-122"/>
                        <a:ea typeface="楷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4754">
                <a:tc>
                  <a:txBody>
                    <a:bodyPr/>
                    <a:lstStyle/>
                    <a:p>
                      <a:pPr algn="just">
                        <a:spcAft>
                          <a:spcPts val="0"/>
                        </a:spcAft>
                      </a:pPr>
                      <a:r>
                        <a:rPr lang="zh-CN" altLang="en-US" sz="2000" b="1" kern="100" dirty="0" smtClean="0">
                          <a:latin typeface="+mn-ea"/>
                          <a:ea typeface="+mn-ea"/>
                          <a:cs typeface="Times New Roman" panose="02020603050405020304"/>
                        </a:rPr>
                        <a:t>置换换出固定资产</a:t>
                      </a:r>
                      <a:endParaRPr lang="zh-CN" altLang="en-US" sz="2000" b="1" kern="100" dirty="0" smtClean="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altLang="en-US" sz="2000" b="1" kern="100" dirty="0" smtClean="0">
                          <a:latin typeface="楷体" panose="02010609060101010101" pitchFamily="1" charset="-122"/>
                          <a:ea typeface="楷体" panose="02010609060101010101" pitchFamily="1" charset="-122"/>
                          <a:cs typeface="Times New Roman" panose="02020603050405020304"/>
                        </a:rPr>
                        <a:t>参照“库存物品”科目的账务处理</a:t>
                      </a:r>
                      <a:endParaRPr lang="zh-CN" altLang="en-US" sz="2000" b="1" kern="100" dirty="0" smtClean="0">
                        <a:latin typeface="楷体" panose="02010609060101010101" pitchFamily="1" charset="-122"/>
                        <a:ea typeface="楷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765175"/>
            <a:ext cx="8362950" cy="5360988"/>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特殊规定：</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库存物品出售</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可自主出售的，确认收入并结转成本</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经批准对外出售的，同一般情况</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无形资产转让</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转让净收入纳入单位预算，计入其他收入</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转让净收入上缴财政，同一般情况</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出售政府储备物资</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销售收入纳入单位预算，确认事业收入并结转成本</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销售净收入上缴财政，同一般情况</a:t>
            </a:r>
            <a:endParaRPr kumimoji="0" lang="zh-CN" alt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normAutofit/>
          </a:body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Char char="p"/>
              <a:defRPr/>
            </a:pPr>
            <a:r>
              <a:rPr kumimoji="0" lang="zh-CN" altLang="en-US" sz="36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t>资产清查盘点</a:t>
            </a:r>
            <a:endParaRPr kumimoji="0" lang="zh-CN" altLang="en-US" sz="3600" b="1" i="0" u="none" strike="noStrike" kern="0" cap="none" spc="0" normalizeH="0" baseline="0" noProof="0" dirty="0">
              <a:ln>
                <a:noFill/>
              </a:ln>
              <a:solidFill>
                <a:srgbClr val="FFFF00"/>
              </a:solidFill>
              <a:effectLst>
                <a:outerShdw blurRad="38100" dist="38100" dir="2700000" algn="tl">
                  <a:srgbClr val="000000"/>
                </a:outerShdw>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主要业务事项</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盘盈</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盘亏（毁损、报废）</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账务处理</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通过“待处理财产损溢”科目</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设“待处理财产价值”、“处理净收入”明细科目</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一般先记入本科目，按规定报经批准后及时进行账务处理</a:t>
            </a: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313" y="620713"/>
            <a:ext cx="8229600" cy="6762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现金溢余或短缺</a:t>
            </a:r>
            <a:endParaRPr kumimoji="0" lang="zh-CN" alt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graphicFrame>
        <p:nvGraphicFramePr>
          <p:cNvPr id="6" name="表格 5"/>
          <p:cNvGraphicFramePr>
            <a:graphicFrameLocks noGrp="1"/>
          </p:cNvGraphicFramePr>
          <p:nvPr/>
        </p:nvGraphicFramePr>
        <p:xfrm>
          <a:off x="468313" y="1341438"/>
          <a:ext cx="7993063" cy="3816350"/>
        </p:xfrm>
        <a:graphic>
          <a:graphicData uri="http://schemas.openxmlformats.org/drawingml/2006/table">
            <a:tbl>
              <a:tblPr/>
              <a:tblGrid>
                <a:gridCol w="720081"/>
                <a:gridCol w="3096343"/>
                <a:gridCol w="4176465"/>
              </a:tblGrid>
              <a:tr h="954106">
                <a:tc rowSpan="3">
                  <a:txBody>
                    <a:bodyPr/>
                    <a:lstStyle/>
                    <a:p>
                      <a:pPr algn="l">
                        <a:spcAft>
                          <a:spcPts val="0"/>
                        </a:spcAft>
                      </a:pPr>
                      <a:r>
                        <a:rPr lang="zh-CN" sz="2400" b="1" kern="0" dirty="0">
                          <a:latin typeface="黑体" panose="02010609060101010101" pitchFamily="1" charset="-122"/>
                          <a:ea typeface="黑体" panose="02010609060101010101" pitchFamily="1" charset="-122"/>
                          <a:cs typeface="Times New Roman" panose="02020603050405020304"/>
                        </a:rPr>
                        <a:t>现金溢余</a:t>
                      </a:r>
                      <a:endParaRPr lang="zh-CN" sz="2400" b="1" kern="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1" kern="0">
                          <a:latin typeface="黑体" panose="02010609060101010101" pitchFamily="1" charset="-122"/>
                          <a:ea typeface="黑体" panose="02010609060101010101" pitchFamily="1" charset="-122"/>
                          <a:cs typeface="Times New Roman" panose="02020603050405020304"/>
                        </a:rPr>
                        <a:t>按照溢余金额转入待处理财产损溢</a:t>
                      </a:r>
                      <a:endParaRPr lang="zh-CN" sz="2400" b="1" kern="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400" b="1" kern="0">
                          <a:latin typeface="黑体" panose="02010609060101010101" pitchFamily="1" charset="-122"/>
                          <a:ea typeface="黑体" panose="02010609060101010101" pitchFamily="1" charset="-122"/>
                          <a:cs typeface="Times New Roman" panose="02020603050405020304"/>
                        </a:rPr>
                        <a:t>借：库存现金</a:t>
                      </a:r>
                      <a:endParaRPr lang="zh-CN" sz="2400" b="1" kern="100">
                        <a:latin typeface="黑体" panose="02010609060101010101" pitchFamily="1" charset="-122"/>
                        <a:ea typeface="黑体" panose="02010609060101010101" pitchFamily="1" charset="-122"/>
                        <a:cs typeface="Times New Roman" panose="02020603050405020304"/>
                      </a:endParaRPr>
                    </a:p>
                    <a:p>
                      <a:pPr marL="133350" indent="-133350" algn="l">
                        <a:spcAft>
                          <a:spcPts val="0"/>
                        </a:spcAft>
                      </a:pPr>
                      <a:r>
                        <a:rPr lang="en-US" sz="2400" b="1" kern="0">
                          <a:latin typeface="黑体" panose="02010609060101010101" pitchFamily="1" charset="-122"/>
                          <a:ea typeface="黑体" panose="02010609060101010101" pitchFamily="1" charset="-122"/>
                          <a:cs typeface="Times New Roman" panose="02020603050405020304"/>
                        </a:rPr>
                        <a:t>    </a:t>
                      </a:r>
                      <a:r>
                        <a:rPr lang="zh-CN" sz="2400" b="1" kern="0">
                          <a:latin typeface="黑体" panose="02010609060101010101" pitchFamily="1" charset="-122"/>
                          <a:ea typeface="黑体" panose="02010609060101010101" pitchFamily="1" charset="-122"/>
                          <a:cs typeface="Times New Roman" panose="02020603050405020304"/>
                        </a:rPr>
                        <a:t>贷：待处理财产损溢</a:t>
                      </a:r>
                      <a:endParaRPr lang="zh-CN" sz="2400" b="1" kern="10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8212">
                <a:tc vMerge="1">
                  <a:tcPr/>
                </a:tc>
                <a:tc>
                  <a:txBody>
                    <a:bodyPr/>
                    <a:lstStyle/>
                    <a:p>
                      <a:pPr algn="l">
                        <a:spcAft>
                          <a:spcPts val="0"/>
                        </a:spcAft>
                      </a:pPr>
                      <a:r>
                        <a:rPr lang="zh-CN" sz="2400" b="1" kern="0">
                          <a:latin typeface="黑体" panose="02010609060101010101" pitchFamily="1" charset="-122"/>
                          <a:ea typeface="黑体" panose="02010609060101010101" pitchFamily="1" charset="-122"/>
                          <a:cs typeface="Times New Roman" panose="02020603050405020304"/>
                        </a:rPr>
                        <a:t>属于应支付给有关人员或单位的部分</a:t>
                      </a:r>
                      <a:endParaRPr lang="zh-CN" sz="2400" b="1" kern="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400" b="1" kern="0" dirty="0">
                          <a:latin typeface="黑体" panose="02010609060101010101" pitchFamily="1" charset="-122"/>
                          <a:ea typeface="黑体" panose="02010609060101010101" pitchFamily="1" charset="-122"/>
                          <a:cs typeface="Times New Roman" panose="02020603050405020304"/>
                        </a:rPr>
                        <a:t>借：待处理财产损溢</a:t>
                      </a:r>
                      <a:endParaRPr lang="zh-CN" sz="2400" b="1" kern="100" dirty="0">
                        <a:latin typeface="黑体" panose="02010609060101010101" pitchFamily="1" charset="-122"/>
                        <a:ea typeface="黑体" panose="02010609060101010101" pitchFamily="1" charset="-122"/>
                        <a:cs typeface="Times New Roman" panose="02020603050405020304"/>
                      </a:endParaRPr>
                    </a:p>
                    <a:p>
                      <a:pPr marL="133350" indent="133350" algn="l">
                        <a:spcAft>
                          <a:spcPts val="0"/>
                        </a:spcAft>
                      </a:pPr>
                      <a:r>
                        <a:rPr lang="en-US" altLang="zh-CN" sz="2400" b="1" kern="0" dirty="0" smtClean="0">
                          <a:latin typeface="黑体" panose="02010609060101010101" pitchFamily="1" charset="-122"/>
                          <a:ea typeface="黑体" panose="02010609060101010101" pitchFamily="1" charset="-122"/>
                          <a:cs typeface="Times New Roman" panose="02020603050405020304"/>
                        </a:rPr>
                        <a:t>  </a:t>
                      </a:r>
                      <a:r>
                        <a:rPr lang="zh-CN" sz="2400" b="1" kern="0" dirty="0" smtClean="0">
                          <a:latin typeface="黑体" panose="02010609060101010101" pitchFamily="1" charset="-122"/>
                          <a:ea typeface="黑体" panose="02010609060101010101" pitchFamily="1" charset="-122"/>
                          <a:cs typeface="Times New Roman" panose="02020603050405020304"/>
                        </a:rPr>
                        <a:t>贷</a:t>
                      </a:r>
                      <a:r>
                        <a:rPr lang="zh-CN" sz="2400" b="1" kern="0" dirty="0">
                          <a:latin typeface="黑体" panose="02010609060101010101" pitchFamily="1" charset="-122"/>
                          <a:ea typeface="黑体" panose="02010609060101010101" pitchFamily="1" charset="-122"/>
                          <a:cs typeface="Times New Roman" panose="02020603050405020304"/>
                        </a:rPr>
                        <a:t>：其他应付款</a:t>
                      </a:r>
                      <a:endParaRPr lang="zh-CN" sz="2400" b="1"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zh-CN" sz="2400" b="1" kern="0" dirty="0">
                          <a:latin typeface="黑体" panose="02010609060101010101" pitchFamily="1" charset="-122"/>
                          <a:ea typeface="黑体" panose="02010609060101010101" pitchFamily="1" charset="-122"/>
                          <a:cs typeface="Times New Roman" panose="02020603050405020304"/>
                        </a:rPr>
                        <a:t>借：其他应付款</a:t>
                      </a:r>
                      <a:endParaRPr lang="zh-CN" sz="2400" b="1"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sz="2400" b="1" kern="0" dirty="0">
                          <a:latin typeface="黑体" panose="02010609060101010101" pitchFamily="1" charset="-122"/>
                          <a:ea typeface="黑体" panose="02010609060101010101" pitchFamily="1" charset="-122"/>
                          <a:cs typeface="Times New Roman" panose="02020603050405020304"/>
                        </a:rPr>
                        <a:t>    </a:t>
                      </a:r>
                      <a:r>
                        <a:rPr lang="zh-CN" altLang="en-US" sz="2400" b="1" kern="0" dirty="0" smtClean="0">
                          <a:latin typeface="黑体" panose="02010609060101010101" pitchFamily="1" charset="-122"/>
                          <a:ea typeface="黑体" panose="02010609060101010101" pitchFamily="1" charset="-122"/>
                          <a:cs typeface="Times New Roman" panose="02020603050405020304"/>
                        </a:rPr>
                        <a:t>贷</a:t>
                      </a:r>
                      <a:r>
                        <a:rPr lang="zh-CN" sz="2400" b="1" kern="0" dirty="0" smtClean="0">
                          <a:latin typeface="黑体" panose="02010609060101010101" pitchFamily="1" charset="-122"/>
                          <a:ea typeface="黑体" panose="02010609060101010101" pitchFamily="1" charset="-122"/>
                          <a:cs typeface="Times New Roman" panose="02020603050405020304"/>
                        </a:rPr>
                        <a:t>：</a:t>
                      </a:r>
                      <a:r>
                        <a:rPr lang="zh-CN" sz="2400" b="1" kern="0" dirty="0">
                          <a:latin typeface="黑体" panose="02010609060101010101" pitchFamily="1" charset="-122"/>
                          <a:ea typeface="黑体" panose="02010609060101010101" pitchFamily="1" charset="-122"/>
                          <a:cs typeface="Times New Roman" panose="02020603050405020304"/>
                        </a:rPr>
                        <a:t>库存现金</a:t>
                      </a:r>
                      <a:endParaRPr lang="zh-CN" sz="2400" b="1"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106">
                <a:tc vMerge="1">
                  <a:tcPr/>
                </a:tc>
                <a:tc>
                  <a:txBody>
                    <a:bodyPr/>
                    <a:lstStyle/>
                    <a:p>
                      <a:pPr algn="l">
                        <a:spcAft>
                          <a:spcPts val="0"/>
                        </a:spcAft>
                      </a:pPr>
                      <a:r>
                        <a:rPr lang="zh-CN" sz="2400" b="1" kern="0">
                          <a:latin typeface="黑体" panose="02010609060101010101" pitchFamily="1" charset="-122"/>
                          <a:ea typeface="黑体" panose="02010609060101010101" pitchFamily="1" charset="-122"/>
                          <a:cs typeface="Times New Roman" panose="02020603050405020304"/>
                        </a:rPr>
                        <a:t>属于无法查明原因的部分，报经批准后</a:t>
                      </a:r>
                      <a:endParaRPr lang="zh-CN" sz="2400" b="1" kern="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400" b="1" kern="0" dirty="0">
                          <a:latin typeface="黑体" panose="02010609060101010101" pitchFamily="1" charset="-122"/>
                          <a:ea typeface="黑体" panose="02010609060101010101" pitchFamily="1" charset="-122"/>
                          <a:cs typeface="Times New Roman" panose="02020603050405020304"/>
                        </a:rPr>
                        <a:t>借：待处理财产损溢</a:t>
                      </a:r>
                      <a:endParaRPr lang="zh-CN" sz="2400" b="1" kern="100" dirty="0">
                        <a:latin typeface="黑体" panose="02010609060101010101" pitchFamily="1" charset="-122"/>
                        <a:ea typeface="黑体" panose="02010609060101010101" pitchFamily="1" charset="-122"/>
                        <a:cs typeface="Times New Roman" panose="02020603050405020304"/>
                      </a:endParaRPr>
                    </a:p>
                    <a:p>
                      <a:pPr marL="133350" indent="133350" algn="l">
                        <a:spcAft>
                          <a:spcPts val="0"/>
                        </a:spcAft>
                      </a:pPr>
                      <a:r>
                        <a:rPr lang="en-US" altLang="zh-CN" sz="2400" b="1" kern="0" dirty="0" smtClean="0">
                          <a:latin typeface="黑体" panose="02010609060101010101" pitchFamily="1" charset="-122"/>
                          <a:ea typeface="黑体" panose="02010609060101010101" pitchFamily="1" charset="-122"/>
                          <a:cs typeface="Times New Roman" panose="02020603050405020304"/>
                        </a:rPr>
                        <a:t>  </a:t>
                      </a:r>
                      <a:r>
                        <a:rPr lang="zh-CN" sz="2400" b="1" kern="0" dirty="0" smtClean="0">
                          <a:latin typeface="黑体" panose="02010609060101010101" pitchFamily="1" charset="-122"/>
                          <a:ea typeface="黑体" panose="02010609060101010101" pitchFamily="1" charset="-122"/>
                          <a:cs typeface="Times New Roman" panose="02020603050405020304"/>
                        </a:rPr>
                        <a:t>贷</a:t>
                      </a:r>
                      <a:r>
                        <a:rPr lang="zh-CN" sz="2400" b="1" kern="0" dirty="0">
                          <a:latin typeface="黑体" panose="02010609060101010101" pitchFamily="1" charset="-122"/>
                          <a:ea typeface="黑体" panose="02010609060101010101" pitchFamily="1" charset="-122"/>
                          <a:cs typeface="Times New Roman" panose="02020603050405020304"/>
                        </a:rPr>
                        <a:t>：其他收入</a:t>
                      </a:r>
                      <a:endParaRPr lang="zh-CN" sz="2400" b="1"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468313" y="1268413"/>
          <a:ext cx="7993063" cy="4103688"/>
        </p:xfrm>
        <a:graphic>
          <a:graphicData uri="http://schemas.openxmlformats.org/drawingml/2006/table">
            <a:tbl>
              <a:tblPr/>
              <a:tblGrid>
                <a:gridCol w="720081"/>
                <a:gridCol w="3096343"/>
                <a:gridCol w="4176465"/>
              </a:tblGrid>
              <a:tr h="1026114">
                <a:tc rowSpan="3">
                  <a:txBody>
                    <a:bodyPr/>
                    <a:lstStyle/>
                    <a:p>
                      <a:pPr algn="l">
                        <a:spcAft>
                          <a:spcPts val="0"/>
                        </a:spcAft>
                      </a:pPr>
                      <a:r>
                        <a:rPr lang="zh-CN" sz="2400" b="1" kern="0" dirty="0">
                          <a:latin typeface="黑体" panose="02010609060101010101" pitchFamily="1" charset="-122"/>
                          <a:ea typeface="黑体" panose="02010609060101010101" pitchFamily="1" charset="-122"/>
                          <a:cs typeface="Times New Roman" panose="02020603050405020304"/>
                        </a:rPr>
                        <a:t>现金短缺</a:t>
                      </a:r>
                      <a:endParaRPr lang="zh-CN" sz="2400" b="1" kern="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1" kern="0" dirty="0">
                          <a:latin typeface="黑体" panose="02010609060101010101" pitchFamily="1" charset="-122"/>
                          <a:ea typeface="黑体" panose="02010609060101010101" pitchFamily="1" charset="-122"/>
                          <a:cs typeface="Times New Roman" panose="02020603050405020304"/>
                        </a:rPr>
                        <a:t>按照短缺金额转入待处理财产损溢</a:t>
                      </a:r>
                      <a:endParaRPr lang="zh-CN" sz="2400" b="1" kern="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400" b="1" kern="0" dirty="0">
                          <a:latin typeface="黑体" panose="02010609060101010101" pitchFamily="1" charset="-122"/>
                          <a:ea typeface="黑体" panose="02010609060101010101" pitchFamily="1" charset="-122"/>
                          <a:cs typeface="Times New Roman" panose="02020603050405020304"/>
                        </a:rPr>
                        <a:t>借：待处理财产损溢</a:t>
                      </a:r>
                      <a:endParaRPr lang="zh-CN" sz="2400" b="1" kern="100" dirty="0">
                        <a:latin typeface="黑体" panose="02010609060101010101" pitchFamily="1" charset="-122"/>
                        <a:ea typeface="黑体" panose="02010609060101010101" pitchFamily="1" charset="-122"/>
                        <a:cs typeface="Times New Roman" panose="02020603050405020304"/>
                      </a:endParaRPr>
                    </a:p>
                    <a:p>
                      <a:pPr marL="133350" indent="133350" algn="l">
                        <a:spcAft>
                          <a:spcPts val="0"/>
                        </a:spcAft>
                      </a:pPr>
                      <a:r>
                        <a:rPr lang="en-US" altLang="zh-CN" sz="2400" b="1" kern="0" dirty="0" smtClean="0">
                          <a:latin typeface="黑体" panose="02010609060101010101" pitchFamily="1" charset="-122"/>
                          <a:ea typeface="黑体" panose="02010609060101010101" pitchFamily="1" charset="-122"/>
                          <a:cs typeface="Times New Roman" panose="02020603050405020304"/>
                        </a:rPr>
                        <a:t>  </a:t>
                      </a:r>
                      <a:r>
                        <a:rPr lang="zh-CN" sz="2400" b="1" kern="0" dirty="0" smtClean="0">
                          <a:latin typeface="黑体" panose="02010609060101010101" pitchFamily="1" charset="-122"/>
                          <a:ea typeface="黑体" panose="02010609060101010101" pitchFamily="1" charset="-122"/>
                          <a:cs typeface="Times New Roman" panose="02020603050405020304"/>
                        </a:rPr>
                        <a:t>贷</a:t>
                      </a:r>
                      <a:r>
                        <a:rPr lang="zh-CN" sz="2400" b="1" kern="0" dirty="0">
                          <a:latin typeface="黑体" panose="02010609060101010101" pitchFamily="1" charset="-122"/>
                          <a:ea typeface="黑体" panose="02010609060101010101" pitchFamily="1" charset="-122"/>
                          <a:cs typeface="Times New Roman" panose="02020603050405020304"/>
                        </a:rPr>
                        <a:t>：库存现金</a:t>
                      </a:r>
                      <a:endParaRPr lang="zh-CN" sz="2400" b="1"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2228">
                <a:tc vMerge="1">
                  <a:tcPr/>
                </a:tc>
                <a:tc>
                  <a:txBody>
                    <a:bodyPr/>
                    <a:lstStyle/>
                    <a:p>
                      <a:pPr algn="l">
                        <a:spcAft>
                          <a:spcPts val="0"/>
                        </a:spcAft>
                      </a:pPr>
                      <a:r>
                        <a:rPr lang="zh-CN" sz="2400" b="1" kern="0" dirty="0">
                          <a:latin typeface="黑体" panose="02010609060101010101" pitchFamily="1" charset="-122"/>
                          <a:ea typeface="黑体" panose="02010609060101010101" pitchFamily="1" charset="-122"/>
                          <a:cs typeface="Times New Roman" panose="02020603050405020304"/>
                        </a:rPr>
                        <a:t>属于应由责任人赔偿的部分</a:t>
                      </a:r>
                      <a:endParaRPr lang="zh-CN" sz="2400" b="1" kern="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400" b="1" kern="0" dirty="0">
                          <a:latin typeface="黑体" panose="02010609060101010101" pitchFamily="1" charset="-122"/>
                          <a:ea typeface="黑体" panose="02010609060101010101" pitchFamily="1" charset="-122"/>
                          <a:cs typeface="Times New Roman" panose="02020603050405020304"/>
                        </a:rPr>
                        <a:t>借：其他应收款</a:t>
                      </a:r>
                      <a:endParaRPr lang="zh-CN" sz="2400" b="1" kern="100" dirty="0">
                        <a:latin typeface="黑体" panose="02010609060101010101" pitchFamily="1" charset="-122"/>
                        <a:ea typeface="黑体" panose="02010609060101010101" pitchFamily="1" charset="-122"/>
                        <a:cs typeface="Times New Roman" panose="02020603050405020304"/>
                      </a:endParaRPr>
                    </a:p>
                    <a:p>
                      <a:pPr marL="133350" indent="133350" algn="l">
                        <a:spcAft>
                          <a:spcPts val="0"/>
                        </a:spcAft>
                      </a:pPr>
                      <a:r>
                        <a:rPr lang="en-US" altLang="zh-CN" sz="2400" b="1" kern="0" dirty="0" smtClean="0">
                          <a:latin typeface="黑体" panose="02010609060101010101" pitchFamily="1" charset="-122"/>
                          <a:ea typeface="黑体" panose="02010609060101010101" pitchFamily="1" charset="-122"/>
                          <a:cs typeface="Times New Roman" panose="02020603050405020304"/>
                        </a:rPr>
                        <a:t>  </a:t>
                      </a:r>
                      <a:r>
                        <a:rPr lang="zh-CN" sz="2400" b="1" kern="0" dirty="0" smtClean="0">
                          <a:latin typeface="黑体" panose="02010609060101010101" pitchFamily="1" charset="-122"/>
                          <a:ea typeface="黑体" panose="02010609060101010101" pitchFamily="1" charset="-122"/>
                          <a:cs typeface="Times New Roman" panose="02020603050405020304"/>
                        </a:rPr>
                        <a:t>贷</a:t>
                      </a:r>
                      <a:r>
                        <a:rPr lang="zh-CN" sz="2400" b="1" kern="0" dirty="0">
                          <a:latin typeface="黑体" panose="02010609060101010101" pitchFamily="1" charset="-122"/>
                          <a:ea typeface="黑体" panose="02010609060101010101" pitchFamily="1" charset="-122"/>
                          <a:cs typeface="Times New Roman" panose="02020603050405020304"/>
                        </a:rPr>
                        <a:t>：待处理财产损溢</a:t>
                      </a:r>
                      <a:endParaRPr lang="zh-CN" sz="2400" b="1"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zh-CN" sz="2400" b="1" kern="0" dirty="0">
                          <a:latin typeface="黑体" panose="02010609060101010101" pitchFamily="1" charset="-122"/>
                          <a:ea typeface="黑体" panose="02010609060101010101" pitchFamily="1" charset="-122"/>
                          <a:cs typeface="Times New Roman" panose="02020603050405020304"/>
                        </a:rPr>
                        <a:t>借：库存现金</a:t>
                      </a:r>
                      <a:endParaRPr lang="zh-CN" sz="2400" b="1"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400" b="1" kern="0" dirty="0" smtClean="0">
                          <a:latin typeface="黑体" panose="02010609060101010101" pitchFamily="1" charset="-122"/>
                          <a:ea typeface="黑体" panose="02010609060101010101" pitchFamily="1" charset="-122"/>
                          <a:cs typeface="Times New Roman" panose="02020603050405020304"/>
                        </a:rPr>
                        <a:t>  </a:t>
                      </a:r>
                      <a:r>
                        <a:rPr lang="zh-CN" sz="2400" b="1" kern="0" dirty="0" smtClean="0">
                          <a:latin typeface="黑体" panose="02010609060101010101" pitchFamily="1" charset="-122"/>
                          <a:ea typeface="黑体" panose="02010609060101010101" pitchFamily="1" charset="-122"/>
                          <a:cs typeface="Times New Roman" panose="02020603050405020304"/>
                        </a:rPr>
                        <a:t>贷</a:t>
                      </a:r>
                      <a:r>
                        <a:rPr lang="zh-CN" sz="2400" b="1" kern="0" dirty="0">
                          <a:latin typeface="黑体" panose="02010609060101010101" pitchFamily="1" charset="-122"/>
                          <a:ea typeface="黑体" panose="02010609060101010101" pitchFamily="1" charset="-122"/>
                          <a:cs typeface="Times New Roman" panose="02020603050405020304"/>
                        </a:rPr>
                        <a:t>：其他应收款</a:t>
                      </a:r>
                      <a:endParaRPr lang="zh-CN" sz="2400" b="1"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26114">
                <a:tc vMerge="1">
                  <a:tcPr/>
                </a:tc>
                <a:tc>
                  <a:txBody>
                    <a:bodyPr/>
                    <a:lstStyle/>
                    <a:p>
                      <a:pPr algn="l">
                        <a:spcAft>
                          <a:spcPts val="0"/>
                        </a:spcAft>
                      </a:pPr>
                      <a:r>
                        <a:rPr lang="zh-CN" sz="2400" b="1" kern="0">
                          <a:latin typeface="黑体" panose="02010609060101010101" pitchFamily="1" charset="-122"/>
                          <a:ea typeface="黑体" panose="02010609060101010101" pitchFamily="1" charset="-122"/>
                          <a:cs typeface="Times New Roman" panose="02020603050405020304"/>
                        </a:rPr>
                        <a:t>属于无法查明原因的部分，报经批准后</a:t>
                      </a:r>
                      <a:endParaRPr lang="zh-CN" sz="2400" b="1" kern="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400" b="1" kern="0" dirty="0">
                          <a:latin typeface="黑体" panose="02010609060101010101" pitchFamily="1" charset="-122"/>
                          <a:ea typeface="黑体" panose="02010609060101010101" pitchFamily="1" charset="-122"/>
                          <a:cs typeface="Times New Roman" panose="02020603050405020304"/>
                        </a:rPr>
                        <a:t>借：资产处置费用</a:t>
                      </a:r>
                      <a:endParaRPr lang="zh-CN" sz="2400" b="1" kern="100" dirty="0">
                        <a:latin typeface="黑体" panose="02010609060101010101" pitchFamily="1" charset="-122"/>
                        <a:ea typeface="黑体" panose="02010609060101010101" pitchFamily="1" charset="-122"/>
                        <a:cs typeface="Times New Roman" panose="02020603050405020304"/>
                      </a:endParaRPr>
                    </a:p>
                    <a:p>
                      <a:pPr marL="133350" indent="133350" algn="l">
                        <a:spcAft>
                          <a:spcPts val="0"/>
                        </a:spcAft>
                      </a:pPr>
                      <a:r>
                        <a:rPr lang="en-US" altLang="zh-CN" sz="2400" b="1" kern="0" dirty="0" smtClean="0">
                          <a:latin typeface="黑体" panose="02010609060101010101" pitchFamily="1" charset="-122"/>
                          <a:ea typeface="黑体" panose="02010609060101010101" pitchFamily="1" charset="-122"/>
                          <a:cs typeface="Times New Roman" panose="02020603050405020304"/>
                        </a:rPr>
                        <a:t>  </a:t>
                      </a:r>
                      <a:r>
                        <a:rPr lang="zh-CN" sz="2400" b="1" kern="0" dirty="0" smtClean="0">
                          <a:latin typeface="黑体" panose="02010609060101010101" pitchFamily="1" charset="-122"/>
                          <a:ea typeface="黑体" panose="02010609060101010101" pitchFamily="1" charset="-122"/>
                          <a:cs typeface="Times New Roman" panose="02020603050405020304"/>
                        </a:rPr>
                        <a:t>贷</a:t>
                      </a:r>
                      <a:r>
                        <a:rPr lang="zh-CN" sz="2400" b="1" kern="0" dirty="0">
                          <a:latin typeface="黑体" panose="02010609060101010101" pitchFamily="1" charset="-122"/>
                          <a:ea typeface="黑体" panose="02010609060101010101" pitchFamily="1" charset="-122"/>
                          <a:cs typeface="Times New Roman" panose="02020603050405020304"/>
                        </a:rPr>
                        <a:t>：待处理财产损溢</a:t>
                      </a:r>
                      <a:endParaRPr lang="zh-CN" sz="2400" b="1"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544195"/>
            <a:ext cx="8229600" cy="5582285"/>
          </a:xfrm>
        </p:spPr>
        <p:txBody>
          <a:bodyPr/>
          <a:p>
            <a:r>
              <a:rPr lang="en-US" altLang="zh-CN" b="1">
                <a:sym typeface="+mn-ea"/>
              </a:rPr>
              <a:t> 1</a:t>
            </a:r>
            <a:r>
              <a:rPr lang="zh-CN" altLang="en-US" b="1">
                <a:ea typeface="宋体" panose="02010600030101010101" pitchFamily="2" charset="-122"/>
                <a:sym typeface="+mn-ea"/>
              </a:rPr>
              <a:t>、</a:t>
            </a:r>
            <a:r>
              <a:rPr lang="zh-CN" altLang="en-US" b="1">
                <a:solidFill>
                  <a:srgbClr val="FF0000"/>
                </a:solidFill>
                <a:ea typeface="宋体" panose="02010600030101010101" pitchFamily="2" charset="-122"/>
                <a:sym typeface="+mn-ea"/>
              </a:rPr>
              <a:t>基本准则</a:t>
            </a:r>
            <a:r>
              <a:rPr lang="zh-CN" altLang="en-US" b="1">
                <a:ea typeface="宋体" panose="02010600030101010101" pitchFamily="2" charset="-122"/>
                <a:sym typeface="+mn-ea"/>
              </a:rPr>
              <a:t>主要对政府会计目标、会计主体、会计信息质量要求、会计核算基础，以及会计要素定义、确认和计量原则、列报要求等做出规定。</a:t>
            </a:r>
            <a:endParaRPr lang="zh-CN" altLang="en-US" b="1">
              <a:ea typeface="宋体" panose="02010600030101010101" pitchFamily="2" charset="-122"/>
            </a:endParaRPr>
          </a:p>
          <a:p>
            <a:r>
              <a:rPr lang="zh-CN" altLang="en-US" b="1">
                <a:ea typeface="宋体" panose="02010600030101010101" pitchFamily="2" charset="-122"/>
                <a:sym typeface="Arial" panose="020B0604020202020204" pitchFamily="34" charset="0"/>
              </a:rPr>
              <a:t>    《基本准则》作为政府会计的“概念框架”，统驭政府会计具体准则和政府会计制度的制定，并为政府会计实务问题提供处理原则，为编制政府财务报告提供基础标准。</a:t>
            </a:r>
            <a:endParaRPr lang="zh-CN" altLang="en-US" b="1">
              <a:ea typeface="宋体" panose="02010600030101010101" pitchFamily="2" charset="-122"/>
              <a:sym typeface="Arial" panose="020B0604020202020204" pitchFamily="34" charset="0"/>
            </a:endParaRPr>
          </a:p>
          <a:p>
            <a:r>
              <a:rPr lang="en-US" altLang="zh-CN">
                <a:ln w="22225">
                  <a:solidFill>
                    <a:schemeClr val="accent2"/>
                  </a:solidFill>
                  <a:prstDash val="solid"/>
                </a:ln>
                <a:solidFill>
                  <a:schemeClr val="accent2">
                    <a:lumMod val="40000"/>
                    <a:lumOff val="60000"/>
                  </a:schemeClr>
                </a:solidFill>
                <a:effectLst/>
              </a:rPr>
              <a:t>——</a:t>
            </a:r>
            <a:r>
              <a:rPr lang="zh-CN" altLang="en-US">
                <a:ln w="22225">
                  <a:solidFill>
                    <a:schemeClr val="accent2"/>
                  </a:solidFill>
                  <a:prstDash val="solid"/>
                </a:ln>
                <a:solidFill>
                  <a:schemeClr val="accent2">
                    <a:lumMod val="40000"/>
                    <a:lumOff val="60000"/>
                  </a:schemeClr>
                </a:solidFill>
                <a:effectLst/>
              </a:rPr>
              <a:t>原则性安排</a:t>
            </a:r>
            <a:endParaRPr lang="zh-CN" altLang="en-US">
              <a:ln w="22225">
                <a:solidFill>
                  <a:schemeClr val="accent2"/>
                </a:solidFill>
                <a:prstDash val="solid"/>
              </a:ln>
              <a:solidFill>
                <a:schemeClr val="accent2">
                  <a:lumMod val="40000"/>
                  <a:lumOff val="60000"/>
                </a:schemeClr>
              </a:solidFill>
              <a:effectLst/>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95288" y="908050"/>
            <a:ext cx="8229600" cy="50419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盘盈的非现金资产</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如何确认入账成本？</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四个层次</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存货、固定资产、无形资产</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三个层次</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公共基础设施、文物文化资产、政府储备物资</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成本无法可靠取得的，单位应当设置备查簿进行登记，待成本确定后按照规定及时入账。</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注意名义金额的使用范围</a:t>
            </a: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827088" y="765175"/>
          <a:ext cx="7993063" cy="5475288"/>
        </p:xfrm>
        <a:graphic>
          <a:graphicData uri="http://schemas.openxmlformats.org/drawingml/2006/table">
            <a:tbl>
              <a:tblPr/>
              <a:tblGrid>
                <a:gridCol w="635617"/>
                <a:gridCol w="635617"/>
                <a:gridCol w="744990"/>
                <a:gridCol w="1008112"/>
                <a:gridCol w="4968552"/>
              </a:tblGrid>
              <a:tr h="1684603">
                <a:tc rowSpan="4">
                  <a:txBody>
                    <a:bodyPr/>
                    <a:lstStyle/>
                    <a:p>
                      <a:pPr algn="l">
                        <a:spcAft>
                          <a:spcPts val="0"/>
                        </a:spcAft>
                      </a:pPr>
                      <a:r>
                        <a:rPr lang="zh-CN" sz="2400" b="1" kern="0" dirty="0">
                          <a:latin typeface="+mn-ea"/>
                          <a:ea typeface="+mn-ea"/>
                          <a:cs typeface="Times New Roman" panose="02020603050405020304"/>
                        </a:rPr>
                        <a:t>盘盈的非现金资产</a:t>
                      </a:r>
                      <a:endParaRPr lang="zh-CN" sz="2400" b="1" kern="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a:spcAft>
                          <a:spcPts val="0"/>
                        </a:spcAft>
                      </a:pPr>
                      <a:r>
                        <a:rPr lang="zh-CN" sz="2400" b="1" kern="100" dirty="0">
                          <a:latin typeface="+mn-ea"/>
                          <a:ea typeface="+mn-ea"/>
                          <a:cs typeface="Times New Roman" panose="02020603050405020304"/>
                        </a:rPr>
                        <a:t>转入待处理财产时</a:t>
                      </a:r>
                      <a:endParaRPr lang="zh-CN" sz="24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a:txBody>
                    <a:bodyPr/>
                    <a:lstStyle/>
                    <a:p>
                      <a:pPr algn="l">
                        <a:spcAft>
                          <a:spcPts val="0"/>
                        </a:spcAft>
                      </a:pPr>
                      <a:r>
                        <a:rPr lang="zh-CN" sz="2400" b="1" kern="0" dirty="0">
                          <a:latin typeface="+mn-ea"/>
                          <a:ea typeface="+mn-ea"/>
                          <a:cs typeface="Times New Roman" panose="02020603050405020304"/>
                        </a:rPr>
                        <a:t>借：库存物品</a:t>
                      </a:r>
                      <a:r>
                        <a:rPr lang="en-US" sz="2400" b="1" kern="0" dirty="0">
                          <a:latin typeface="+mn-ea"/>
                          <a:ea typeface="+mn-ea"/>
                          <a:cs typeface="Times New Roman" panose="02020603050405020304"/>
                        </a:rPr>
                        <a:t>/</a:t>
                      </a:r>
                      <a:r>
                        <a:rPr lang="zh-CN" sz="2400" b="1" kern="0" dirty="0">
                          <a:latin typeface="+mn-ea"/>
                          <a:ea typeface="+mn-ea"/>
                          <a:cs typeface="Times New Roman" panose="02020603050405020304"/>
                        </a:rPr>
                        <a:t>固定资产</a:t>
                      </a:r>
                      <a:r>
                        <a:rPr lang="en-US" sz="2400" b="1" kern="0" dirty="0">
                          <a:latin typeface="+mn-ea"/>
                          <a:ea typeface="+mn-ea"/>
                          <a:cs typeface="Times New Roman" panose="02020603050405020304"/>
                        </a:rPr>
                        <a:t>/</a:t>
                      </a:r>
                      <a:r>
                        <a:rPr lang="zh-CN" sz="2400" b="1" kern="0" dirty="0">
                          <a:latin typeface="+mn-ea"/>
                          <a:ea typeface="+mn-ea"/>
                          <a:cs typeface="Times New Roman" panose="02020603050405020304"/>
                        </a:rPr>
                        <a:t>无形资产</a:t>
                      </a:r>
                      <a:r>
                        <a:rPr lang="en-US" sz="2400" b="1" kern="0" dirty="0">
                          <a:latin typeface="+mn-ea"/>
                          <a:ea typeface="+mn-ea"/>
                          <a:cs typeface="Times New Roman" panose="02020603050405020304"/>
                        </a:rPr>
                        <a:t>/</a:t>
                      </a:r>
                      <a:r>
                        <a:rPr lang="zh-CN" sz="2400" b="1" kern="0" dirty="0">
                          <a:latin typeface="+mn-ea"/>
                          <a:ea typeface="+mn-ea"/>
                          <a:cs typeface="Times New Roman" panose="02020603050405020304"/>
                        </a:rPr>
                        <a:t>公共基础设施</a:t>
                      </a:r>
                      <a:r>
                        <a:rPr lang="en-US" sz="2400" b="1" kern="0" dirty="0">
                          <a:latin typeface="+mn-ea"/>
                          <a:ea typeface="+mn-ea"/>
                          <a:cs typeface="Times New Roman" panose="02020603050405020304"/>
                        </a:rPr>
                        <a:t>/</a:t>
                      </a:r>
                      <a:r>
                        <a:rPr lang="zh-CN" sz="2400" b="1" kern="0" dirty="0">
                          <a:latin typeface="+mn-ea"/>
                          <a:ea typeface="+mn-ea"/>
                          <a:cs typeface="Times New Roman" panose="02020603050405020304"/>
                        </a:rPr>
                        <a:t>政府储备物资</a:t>
                      </a:r>
                      <a:r>
                        <a:rPr lang="en-US" sz="2400" b="1" kern="0" dirty="0">
                          <a:latin typeface="+mn-ea"/>
                          <a:ea typeface="+mn-ea"/>
                          <a:cs typeface="Times New Roman" panose="02020603050405020304"/>
                        </a:rPr>
                        <a:t>/</a:t>
                      </a:r>
                      <a:r>
                        <a:rPr lang="zh-CN" sz="2400" b="1" kern="0" dirty="0">
                          <a:latin typeface="+mn-ea"/>
                          <a:ea typeface="+mn-ea"/>
                          <a:cs typeface="Times New Roman" panose="02020603050405020304"/>
                        </a:rPr>
                        <a:t>文物文化资产</a:t>
                      </a:r>
                      <a:r>
                        <a:rPr lang="en-US" sz="2400" b="1" kern="0" dirty="0">
                          <a:latin typeface="+mn-ea"/>
                          <a:ea typeface="+mn-ea"/>
                          <a:cs typeface="Times New Roman" panose="02020603050405020304"/>
                        </a:rPr>
                        <a:t>/</a:t>
                      </a:r>
                      <a:r>
                        <a:rPr lang="zh-CN" sz="2400" b="1" kern="0" dirty="0">
                          <a:latin typeface="+mn-ea"/>
                          <a:ea typeface="+mn-ea"/>
                          <a:cs typeface="Times New Roman" panose="02020603050405020304"/>
                        </a:rPr>
                        <a:t>保障性住房等</a:t>
                      </a:r>
                      <a:endParaRPr lang="zh-CN" sz="2400" b="1" kern="100" dirty="0">
                        <a:latin typeface="+mn-ea"/>
                        <a:ea typeface="+mn-ea"/>
                        <a:cs typeface="Times New Roman" panose="02020603050405020304"/>
                      </a:endParaRPr>
                    </a:p>
                    <a:p>
                      <a:pPr indent="66675" algn="l">
                        <a:spcAft>
                          <a:spcPts val="0"/>
                        </a:spcAft>
                      </a:pPr>
                      <a:r>
                        <a:rPr lang="en-US" sz="2400" b="1" kern="0" dirty="0">
                          <a:latin typeface="+mn-ea"/>
                          <a:ea typeface="+mn-ea"/>
                          <a:cs typeface="Times New Roman" panose="02020603050405020304"/>
                        </a:rPr>
                        <a:t>   </a:t>
                      </a:r>
                      <a:r>
                        <a:rPr lang="en-US" sz="2400" b="1" kern="0" dirty="0" smtClean="0">
                          <a:latin typeface="+mn-ea"/>
                          <a:ea typeface="+mn-ea"/>
                          <a:cs typeface="Times New Roman" panose="02020603050405020304"/>
                        </a:rPr>
                        <a:t> </a:t>
                      </a:r>
                      <a:r>
                        <a:rPr lang="zh-CN" sz="2400" b="1" kern="0" dirty="0" smtClean="0">
                          <a:latin typeface="+mn-ea"/>
                          <a:ea typeface="+mn-ea"/>
                          <a:cs typeface="Times New Roman" panose="02020603050405020304"/>
                        </a:rPr>
                        <a:t>贷</a:t>
                      </a:r>
                      <a:r>
                        <a:rPr lang="zh-CN" sz="2400" b="1" kern="0" dirty="0">
                          <a:latin typeface="+mn-ea"/>
                          <a:ea typeface="+mn-ea"/>
                          <a:cs typeface="Times New Roman" panose="02020603050405020304"/>
                        </a:rPr>
                        <a:t>：待处理财产损溢</a:t>
                      </a:r>
                      <a:r>
                        <a:rPr lang="en-US" sz="2400" b="1" kern="0" dirty="0">
                          <a:latin typeface="+mn-ea"/>
                          <a:ea typeface="+mn-ea"/>
                          <a:cs typeface="Times New Roman" panose="02020603050405020304"/>
                        </a:rPr>
                        <a:t>  </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3452">
                <a:tc vMerge="1">
                  <a:tcPr/>
                </a:tc>
                <a:tc rowSpan="3">
                  <a:txBody>
                    <a:bodyPr/>
                    <a:lstStyle/>
                    <a:p>
                      <a:pPr algn="l">
                        <a:spcAft>
                          <a:spcPts val="0"/>
                        </a:spcAft>
                      </a:pPr>
                      <a:r>
                        <a:rPr lang="zh-CN" sz="2400" b="1" kern="100">
                          <a:latin typeface="+mn-ea"/>
                          <a:ea typeface="+mn-ea"/>
                          <a:cs typeface="Times New Roman" panose="02020603050405020304"/>
                        </a:rPr>
                        <a:t>报经批准后处理时</a:t>
                      </a:r>
                      <a:endParaRPr lang="zh-CN" sz="2400" b="1" kern="100">
                        <a:latin typeface="+mn-ea"/>
                        <a:ea typeface="+mn-ea"/>
                        <a:cs typeface="Times New Roman" panose="02020603050405020304"/>
                      </a:endParaRPr>
                    </a:p>
                    <a:p>
                      <a:pPr algn="l">
                        <a:spcAft>
                          <a:spcPts val="0"/>
                        </a:spcAft>
                      </a:pPr>
                      <a:r>
                        <a:rPr lang="en-US" sz="2400" b="1" kern="100">
                          <a:latin typeface="+mn-ea"/>
                          <a:ea typeface="+mn-ea"/>
                          <a:cs typeface="Times New Roman" panose="02020603050405020304"/>
                        </a:rPr>
                        <a:t>    </a:t>
                      </a:r>
                      <a:endParaRPr lang="zh-CN" sz="2400" b="1" kern="10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zh-CN" sz="2400" b="1" kern="100">
                          <a:latin typeface="+mn-ea"/>
                          <a:ea typeface="+mn-ea"/>
                          <a:cs typeface="Times New Roman" panose="02020603050405020304"/>
                        </a:rPr>
                        <a:t>对于流动资产</a:t>
                      </a:r>
                      <a:endParaRPr lang="zh-CN" sz="2400" b="1" kern="10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l">
                        <a:spcAft>
                          <a:spcPts val="0"/>
                        </a:spcAft>
                      </a:pPr>
                      <a:r>
                        <a:rPr lang="zh-CN" sz="2400" b="1" kern="0" dirty="0">
                          <a:latin typeface="+mn-ea"/>
                          <a:ea typeface="+mn-ea"/>
                          <a:cs typeface="Times New Roman" panose="02020603050405020304"/>
                        </a:rPr>
                        <a:t>借：待处理财产损溢</a:t>
                      </a:r>
                      <a:endParaRPr lang="zh-CN" sz="2400" b="1" kern="100" dirty="0">
                        <a:latin typeface="+mn-ea"/>
                        <a:ea typeface="+mn-ea"/>
                        <a:cs typeface="Times New Roman" panose="02020603050405020304"/>
                      </a:endParaRPr>
                    </a:p>
                    <a:p>
                      <a:pPr indent="133350" algn="l">
                        <a:spcAft>
                          <a:spcPts val="0"/>
                        </a:spcAft>
                      </a:pPr>
                      <a:r>
                        <a:rPr lang="en-US" sz="2400" b="1" kern="0" dirty="0">
                          <a:latin typeface="+mn-ea"/>
                          <a:ea typeface="+mn-ea"/>
                          <a:cs typeface="Times New Roman" panose="02020603050405020304"/>
                        </a:rPr>
                        <a:t>  </a:t>
                      </a:r>
                      <a:r>
                        <a:rPr lang="en-US" sz="2400" b="1" kern="0" dirty="0" smtClean="0">
                          <a:latin typeface="+mn-ea"/>
                          <a:ea typeface="+mn-ea"/>
                          <a:cs typeface="Times New Roman" panose="02020603050405020304"/>
                        </a:rPr>
                        <a:t> </a:t>
                      </a:r>
                      <a:r>
                        <a:rPr lang="zh-CN" sz="2400" b="1" kern="0" dirty="0" smtClean="0">
                          <a:latin typeface="+mn-ea"/>
                          <a:ea typeface="+mn-ea"/>
                          <a:cs typeface="Times New Roman" panose="02020603050405020304"/>
                        </a:rPr>
                        <a:t>贷</a:t>
                      </a:r>
                      <a:r>
                        <a:rPr lang="zh-CN" sz="2400" b="1" kern="0" dirty="0">
                          <a:latin typeface="+mn-ea"/>
                          <a:ea typeface="+mn-ea"/>
                          <a:cs typeface="Times New Roman" panose="02020603050405020304"/>
                        </a:rPr>
                        <a:t>：单位管理费用</a:t>
                      </a:r>
                      <a:r>
                        <a:rPr lang="en-US" sz="2400" b="1" kern="0" dirty="0">
                          <a:latin typeface="+mn-ea"/>
                          <a:ea typeface="+mn-ea"/>
                          <a:cs typeface="Times New Roman" panose="02020603050405020304"/>
                        </a:rPr>
                        <a:t>[</a:t>
                      </a:r>
                      <a:r>
                        <a:rPr lang="zh-CN" sz="2400" b="1" kern="0" dirty="0">
                          <a:latin typeface="楷体" panose="02010609060101010101" pitchFamily="1" charset="-122"/>
                          <a:ea typeface="楷体" panose="02010609060101010101" pitchFamily="1" charset="-122"/>
                          <a:cs typeface="Times New Roman" panose="02020603050405020304"/>
                        </a:rPr>
                        <a:t>事业单位</a:t>
                      </a:r>
                      <a:r>
                        <a:rPr lang="en-US" sz="2400" b="1" kern="0" dirty="0">
                          <a:latin typeface="+mn-ea"/>
                          <a:ea typeface="+mn-ea"/>
                          <a:cs typeface="Times New Roman" panose="02020603050405020304"/>
                        </a:rPr>
                        <a:t>]</a:t>
                      </a:r>
                      <a:endParaRPr lang="zh-CN" sz="2400" b="1" kern="100" dirty="0">
                        <a:latin typeface="+mn-ea"/>
                        <a:ea typeface="+mn-ea"/>
                        <a:cs typeface="Times New Roman" panose="02020603050405020304"/>
                      </a:endParaRPr>
                    </a:p>
                    <a:p>
                      <a:pPr indent="466725" algn="l">
                        <a:spcAft>
                          <a:spcPts val="0"/>
                        </a:spcAft>
                      </a:pPr>
                      <a:r>
                        <a:rPr lang="en-US" sz="2400" b="1" kern="0" dirty="0">
                          <a:latin typeface="+mn-ea"/>
                          <a:ea typeface="+mn-ea"/>
                          <a:cs typeface="Times New Roman" panose="02020603050405020304"/>
                        </a:rPr>
                        <a:t> </a:t>
                      </a:r>
                      <a:r>
                        <a:rPr lang="en-US" sz="2400" b="1" kern="0" dirty="0" smtClean="0">
                          <a:latin typeface="+mn-ea"/>
                          <a:ea typeface="+mn-ea"/>
                          <a:cs typeface="Times New Roman" panose="02020603050405020304"/>
                        </a:rPr>
                        <a:t>  </a:t>
                      </a:r>
                      <a:r>
                        <a:rPr lang="en-US" sz="2400" b="1" kern="0" baseline="0" dirty="0" smtClean="0">
                          <a:latin typeface="+mn-ea"/>
                          <a:ea typeface="+mn-ea"/>
                          <a:cs typeface="Times New Roman" panose="02020603050405020304"/>
                        </a:rPr>
                        <a:t> </a:t>
                      </a:r>
                      <a:r>
                        <a:rPr lang="en-US" sz="2400" b="1" kern="0" dirty="0" smtClean="0">
                          <a:latin typeface="+mn-ea"/>
                          <a:ea typeface="+mn-ea"/>
                          <a:cs typeface="Times New Roman" panose="02020603050405020304"/>
                        </a:rPr>
                        <a:t> </a:t>
                      </a:r>
                      <a:r>
                        <a:rPr lang="zh-CN" sz="2400" b="1" kern="0" dirty="0" smtClean="0">
                          <a:latin typeface="+mn-ea"/>
                          <a:ea typeface="+mn-ea"/>
                          <a:cs typeface="Times New Roman" panose="02020603050405020304"/>
                        </a:rPr>
                        <a:t>业务</a:t>
                      </a:r>
                      <a:r>
                        <a:rPr lang="zh-CN" sz="2400" b="1" kern="0" dirty="0">
                          <a:latin typeface="+mn-ea"/>
                          <a:ea typeface="+mn-ea"/>
                          <a:cs typeface="Times New Roman" panose="02020603050405020304"/>
                        </a:rPr>
                        <a:t>活动费用</a:t>
                      </a:r>
                      <a:r>
                        <a:rPr lang="en-US" sz="2400" b="1" kern="0" dirty="0">
                          <a:latin typeface="+mn-ea"/>
                          <a:ea typeface="+mn-ea"/>
                          <a:cs typeface="Times New Roman" panose="02020603050405020304"/>
                        </a:rPr>
                        <a:t>[</a:t>
                      </a:r>
                      <a:r>
                        <a:rPr lang="zh-CN" sz="2400" b="1" kern="0" dirty="0">
                          <a:latin typeface="楷体" panose="02010609060101010101" pitchFamily="1" charset="-122"/>
                          <a:ea typeface="楷体" panose="02010609060101010101" pitchFamily="1" charset="-122"/>
                          <a:cs typeface="Times New Roman" panose="02020603050405020304"/>
                        </a:rPr>
                        <a:t>行政单位</a:t>
                      </a:r>
                      <a:r>
                        <a:rPr lang="en-US" sz="2400" b="1" kern="0" dirty="0">
                          <a:latin typeface="+mn-ea"/>
                          <a:ea typeface="+mn-ea"/>
                          <a:cs typeface="Times New Roman" panose="02020603050405020304"/>
                        </a:rPr>
                        <a:t>]</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3452">
                <a:tc vMerge="1">
                  <a:tcPr/>
                </a:tc>
                <a:tc vMerge="1">
                  <a:tcPr/>
                </a:tc>
                <a:tc rowSpan="2">
                  <a:txBody>
                    <a:bodyPr/>
                    <a:lstStyle/>
                    <a:p>
                      <a:pPr algn="l">
                        <a:spcAft>
                          <a:spcPts val="0"/>
                        </a:spcAft>
                      </a:pPr>
                      <a:r>
                        <a:rPr lang="zh-CN" sz="2400" b="1" kern="100" dirty="0">
                          <a:latin typeface="+mn-ea"/>
                          <a:ea typeface="+mn-ea"/>
                          <a:cs typeface="Times New Roman" panose="02020603050405020304"/>
                        </a:rPr>
                        <a:t>对于非</a:t>
                      </a:r>
                      <a:r>
                        <a:rPr lang="zh-CN" sz="2400" b="1" kern="100" dirty="0" smtClean="0">
                          <a:latin typeface="+mn-ea"/>
                          <a:ea typeface="+mn-ea"/>
                          <a:cs typeface="Times New Roman" panose="02020603050405020304"/>
                        </a:rPr>
                        <a:t>流动资产</a:t>
                      </a:r>
                      <a:endParaRPr lang="zh-CN" sz="24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1" kern="100" dirty="0" smtClean="0">
                          <a:latin typeface="+mn-ea"/>
                          <a:ea typeface="+mn-ea"/>
                          <a:cs typeface="Times New Roman" panose="02020603050405020304"/>
                        </a:rPr>
                        <a:t>以前年度取得的</a:t>
                      </a:r>
                      <a:endParaRPr lang="zh-CN" altLang="en-US" sz="2400" b="1" kern="100" dirty="0" smtClean="0">
                        <a:latin typeface="+mn-ea"/>
                        <a:ea typeface="+mn-ea"/>
                        <a:cs typeface="Times New Roman" panose="02020603050405020304"/>
                      </a:endParaRPr>
                    </a:p>
                  </a:txBody>
                  <a:tcPr marL="31373" marR="3137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1" kern="0" dirty="0">
                          <a:latin typeface="+mn-ea"/>
                          <a:ea typeface="+mn-ea"/>
                          <a:cs typeface="Times New Roman" panose="02020603050405020304"/>
                        </a:rPr>
                        <a:t>借：待处理财产损溢</a:t>
                      </a:r>
                      <a:endParaRPr lang="zh-CN" sz="2400" b="1" kern="100" dirty="0">
                        <a:latin typeface="+mn-ea"/>
                        <a:ea typeface="+mn-ea"/>
                        <a:cs typeface="Times New Roman" panose="02020603050405020304"/>
                      </a:endParaRPr>
                    </a:p>
                    <a:p>
                      <a:pPr algn="l">
                        <a:spcAft>
                          <a:spcPts val="0"/>
                        </a:spcAft>
                      </a:pPr>
                      <a:r>
                        <a:rPr lang="en-US" sz="2400" b="1" kern="0" dirty="0">
                          <a:latin typeface="+mn-ea"/>
                          <a:ea typeface="+mn-ea"/>
                          <a:cs typeface="Times New Roman" panose="02020603050405020304"/>
                        </a:rPr>
                        <a:t>    </a:t>
                      </a:r>
                      <a:r>
                        <a:rPr lang="zh-CN" sz="2400" b="1" kern="0" dirty="0" smtClean="0">
                          <a:latin typeface="+mn-ea"/>
                          <a:ea typeface="+mn-ea"/>
                          <a:cs typeface="Times New Roman" panose="02020603050405020304"/>
                        </a:rPr>
                        <a:t>贷</a:t>
                      </a:r>
                      <a:r>
                        <a:rPr lang="zh-CN" sz="2400" b="1" kern="0" dirty="0">
                          <a:latin typeface="+mn-ea"/>
                          <a:ea typeface="+mn-ea"/>
                          <a:cs typeface="Times New Roman" panose="02020603050405020304"/>
                        </a:rPr>
                        <a:t>：</a:t>
                      </a:r>
                      <a:r>
                        <a:rPr lang="zh-CN" sz="2400" b="1" kern="0" dirty="0">
                          <a:solidFill>
                            <a:srgbClr val="FF0000"/>
                          </a:solidFill>
                          <a:latin typeface="+mn-ea"/>
                          <a:ea typeface="+mn-ea"/>
                          <a:cs typeface="Times New Roman" panose="02020603050405020304"/>
                        </a:rPr>
                        <a:t>以前年度盈余调整</a:t>
                      </a:r>
                      <a:endParaRPr lang="zh-CN" sz="2400" b="1" kern="100" dirty="0">
                        <a:solidFill>
                          <a:srgbClr val="FF0000"/>
                        </a:solidFill>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3452">
                <a:tc vMerge="1">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cPr marL="31373" marR="31373"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2400" b="1" kern="100" dirty="0" smtClean="0">
                          <a:latin typeface="+mn-ea"/>
                          <a:ea typeface="+mn-ea"/>
                          <a:cs typeface="Times New Roman" panose="02020603050405020304"/>
                        </a:rPr>
                        <a:t>本年取得的</a:t>
                      </a:r>
                      <a:endParaRPr lang="zh-CN" altLang="en-US" sz="2400" b="1" kern="100" dirty="0" smtClean="0">
                        <a:latin typeface="+mn-ea"/>
                        <a:ea typeface="+mn-ea"/>
                        <a:cs typeface="Times New Roman" panose="02020603050405020304"/>
                      </a:endParaRPr>
                    </a:p>
                  </a:txBody>
                  <a:tcPr marL="31373" marR="31373"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1" kern="100" dirty="0" smtClean="0">
                          <a:latin typeface="楷体" panose="02010609060101010101" pitchFamily="1" charset="-122"/>
                          <a:ea typeface="楷体" panose="02010609060101010101" pitchFamily="1" charset="-122"/>
                          <a:cs typeface="Times New Roman" panose="02020603050405020304"/>
                        </a:rPr>
                        <a:t>按照当年取得相关资产进行账务处理</a:t>
                      </a:r>
                      <a:endParaRPr lang="zh-CN" altLang="en-US" sz="2400" b="1" kern="100" dirty="0" smtClean="0">
                        <a:latin typeface="楷体" panose="02010609060101010101" pitchFamily="1" charset="-122"/>
                        <a:ea typeface="楷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313" y="692150"/>
            <a:ext cx="8229600" cy="7493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盘亏</a:t>
            </a:r>
            <a:r>
              <a:rPr kumimoji="0" lang="zh-CN" altLang="zh-CN" sz="3200" b="0" i="0" u="none" strike="noStrike" kern="100" cap="none" spc="0" normalizeH="0" baseline="0" noProof="0" dirty="0" smtClean="0">
                <a:ln>
                  <a:noFill/>
                </a:ln>
                <a:solidFill>
                  <a:schemeClr val="tx1"/>
                </a:solidFill>
                <a:effectLst>
                  <a:outerShdw blurRad="38100" dist="38100" dir="2700000" algn="tl">
                    <a:srgbClr val="000000"/>
                  </a:outerShdw>
                </a:effectLst>
                <a:uLnTx/>
                <a:uFillTx/>
                <a:latin typeface="黑体" panose="02010609060101010101" pitchFamily="1" charset="-122"/>
                <a:ea typeface="黑体" panose="02010609060101010101" pitchFamily="1" charset="-122"/>
                <a:cs typeface="Times New Roman" panose="02020603050405020304"/>
              </a:rPr>
              <a:t>或毁损、报废的</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的非现金资产</a:t>
            </a:r>
            <a:endParaRPr kumimoji="0" lang="zh-CN" alt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graphicFrame>
        <p:nvGraphicFramePr>
          <p:cNvPr id="7" name="表格 6"/>
          <p:cNvGraphicFramePr>
            <a:graphicFrameLocks noGrp="1"/>
          </p:cNvGraphicFramePr>
          <p:nvPr/>
        </p:nvGraphicFramePr>
        <p:xfrm>
          <a:off x="611188" y="1412875"/>
          <a:ext cx="8064500" cy="5040313"/>
        </p:xfrm>
        <a:graphic>
          <a:graphicData uri="http://schemas.openxmlformats.org/drawingml/2006/table">
            <a:tbl>
              <a:tblPr/>
              <a:tblGrid>
                <a:gridCol w="2008842"/>
                <a:gridCol w="6056054"/>
              </a:tblGrid>
              <a:tr h="1680154">
                <a:tc>
                  <a:txBody>
                    <a:bodyPr/>
                    <a:lstStyle/>
                    <a:p>
                      <a:pPr algn="l">
                        <a:spcAft>
                          <a:spcPts val="0"/>
                        </a:spcAft>
                      </a:pPr>
                      <a:r>
                        <a:rPr lang="zh-CN" sz="2000" b="1" kern="100" dirty="0">
                          <a:latin typeface="+mn-ea"/>
                          <a:ea typeface="+mn-ea"/>
                          <a:cs typeface="Times New Roman" panose="02020603050405020304"/>
                        </a:rPr>
                        <a:t>转入待处理财产时</a:t>
                      </a:r>
                      <a:endParaRPr lang="zh-CN" sz="20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b="1" kern="0" dirty="0">
                          <a:latin typeface="+mn-ea"/>
                          <a:ea typeface="+mn-ea"/>
                          <a:cs typeface="Times New Roman" panose="02020603050405020304"/>
                        </a:rPr>
                        <a:t>借：待处理财产损溢——待处理财产价值</a:t>
                      </a:r>
                      <a:endParaRPr lang="zh-CN" sz="2000" b="1" kern="100" dirty="0">
                        <a:latin typeface="+mn-ea"/>
                        <a:ea typeface="+mn-ea"/>
                        <a:cs typeface="Times New Roman" panose="02020603050405020304"/>
                      </a:endParaRPr>
                    </a:p>
                    <a:p>
                      <a:pPr indent="266700" algn="l">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固定资产</a:t>
                      </a:r>
                      <a:r>
                        <a:rPr lang="zh-CN" sz="2000" b="1" kern="0" dirty="0">
                          <a:latin typeface="+mn-ea"/>
                          <a:ea typeface="+mn-ea"/>
                          <a:cs typeface="Times New Roman" panose="02020603050405020304"/>
                        </a:rPr>
                        <a:t>累计折旧</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公共基础设施累计折旧（摊销）</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无形资产累计摊销</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保障性住房累计折旧</a:t>
                      </a:r>
                      <a:endParaRPr lang="zh-CN" sz="2000" b="1" kern="100" dirty="0">
                        <a:latin typeface="+mn-ea"/>
                        <a:ea typeface="+mn-ea"/>
                        <a:cs typeface="Times New Roman" panose="02020603050405020304"/>
                      </a:endParaRPr>
                    </a:p>
                    <a:p>
                      <a:pPr indent="266700" algn="l">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：库存物品</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固定资产</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公共基础设施</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无形资产</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政府储备物资</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文物文化资产</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保障性住房等</a:t>
                      </a:r>
                      <a:endParaRPr lang="zh-CN" sz="20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061">
                <a:tc>
                  <a:txBody>
                    <a:bodyPr/>
                    <a:lstStyle/>
                    <a:p>
                      <a:pPr algn="l">
                        <a:spcAft>
                          <a:spcPts val="0"/>
                        </a:spcAft>
                      </a:pPr>
                      <a:r>
                        <a:rPr lang="zh-CN" sz="2000" b="1" kern="100">
                          <a:latin typeface="+mn-ea"/>
                          <a:ea typeface="+mn-ea"/>
                          <a:cs typeface="Times New Roman" panose="02020603050405020304"/>
                        </a:rPr>
                        <a:t>报经批准处理时</a:t>
                      </a:r>
                      <a:endParaRPr lang="zh-CN" sz="2000" b="1" kern="10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000" b="1" kern="0" dirty="0">
                          <a:latin typeface="+mn-ea"/>
                          <a:ea typeface="+mn-ea"/>
                          <a:cs typeface="Times New Roman" panose="02020603050405020304"/>
                        </a:rPr>
                        <a:t>借：</a:t>
                      </a:r>
                      <a:r>
                        <a:rPr lang="zh-CN" sz="2000" b="1" kern="0" dirty="0">
                          <a:solidFill>
                            <a:srgbClr val="FF0000"/>
                          </a:solidFill>
                          <a:latin typeface="+mn-ea"/>
                          <a:ea typeface="+mn-ea"/>
                          <a:cs typeface="Times New Roman" panose="02020603050405020304"/>
                        </a:rPr>
                        <a:t>资产处置费用 </a:t>
                      </a:r>
                      <a:endParaRPr lang="zh-CN" sz="2000" b="1" kern="100" dirty="0">
                        <a:solidFill>
                          <a:srgbClr val="FF0000"/>
                        </a:solidFill>
                        <a:latin typeface="+mn-ea"/>
                        <a:ea typeface="+mn-ea"/>
                        <a:cs typeface="Times New Roman" panose="02020603050405020304"/>
                      </a:endParaRPr>
                    </a:p>
                    <a:p>
                      <a:pPr marL="133350" indent="133350" algn="l">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：待处理财产损溢——待处理财产价值</a:t>
                      </a:r>
                      <a:endParaRPr lang="zh-CN" sz="20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092">
                <a:tc>
                  <a:txBody>
                    <a:bodyPr/>
                    <a:lstStyle/>
                    <a:p>
                      <a:pPr algn="l">
                        <a:spcAft>
                          <a:spcPts val="0"/>
                        </a:spcAft>
                      </a:pPr>
                      <a:r>
                        <a:rPr lang="zh-CN" sz="2000" b="1" kern="100" dirty="0" smtClean="0">
                          <a:latin typeface="+mn-ea"/>
                          <a:ea typeface="+mn-ea"/>
                          <a:cs typeface="Times New Roman" panose="02020603050405020304"/>
                        </a:rPr>
                        <a:t>残值</a:t>
                      </a:r>
                      <a:r>
                        <a:rPr lang="zh-CN" sz="2000" b="1" kern="100" dirty="0">
                          <a:latin typeface="+mn-ea"/>
                          <a:ea typeface="+mn-ea"/>
                          <a:cs typeface="Times New Roman" panose="02020603050405020304"/>
                        </a:rPr>
                        <a:t>或残值变价收入、保险理赔或过失人赔偿等</a:t>
                      </a:r>
                      <a:endParaRPr lang="zh-CN" sz="20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b="1" kern="0" dirty="0">
                          <a:latin typeface="+mn-ea"/>
                          <a:ea typeface="+mn-ea"/>
                          <a:cs typeface="Times New Roman" panose="02020603050405020304"/>
                        </a:rPr>
                        <a:t>借：库存现金</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银行存款</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库存物品</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其他应收款等</a:t>
                      </a:r>
                      <a:endParaRPr lang="zh-CN" sz="2000" b="1" kern="100" dirty="0">
                        <a:latin typeface="+mn-ea"/>
                        <a:ea typeface="+mn-ea"/>
                        <a:cs typeface="Times New Roman" panose="02020603050405020304"/>
                      </a:endParaRPr>
                    </a:p>
                    <a:p>
                      <a:pPr algn="l">
                        <a:spcAft>
                          <a:spcPts val="0"/>
                        </a:spcAft>
                      </a:pPr>
                      <a:r>
                        <a:rPr lang="en-US" sz="2000" b="1" kern="0" dirty="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：待处理财产损溢——处理净收入</a:t>
                      </a:r>
                      <a:endParaRPr lang="zh-CN" sz="20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061">
                <a:tc>
                  <a:txBody>
                    <a:bodyPr/>
                    <a:lstStyle/>
                    <a:p>
                      <a:pPr algn="l">
                        <a:spcAft>
                          <a:spcPts val="0"/>
                        </a:spcAft>
                      </a:pPr>
                      <a:r>
                        <a:rPr lang="zh-CN" sz="2000" b="1" kern="100" dirty="0" smtClean="0">
                          <a:latin typeface="+mn-ea"/>
                          <a:ea typeface="+mn-ea"/>
                          <a:cs typeface="Times New Roman" panose="02020603050405020304"/>
                        </a:rPr>
                        <a:t>发生</a:t>
                      </a:r>
                      <a:r>
                        <a:rPr lang="zh-CN" sz="2000" b="1" kern="100" dirty="0">
                          <a:latin typeface="+mn-ea"/>
                          <a:ea typeface="+mn-ea"/>
                          <a:cs typeface="Times New Roman" panose="02020603050405020304"/>
                        </a:rPr>
                        <a:t>的相关费用</a:t>
                      </a:r>
                      <a:endParaRPr lang="zh-CN" sz="20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b="1" kern="0" dirty="0">
                          <a:latin typeface="+mn-ea"/>
                          <a:ea typeface="+mn-ea"/>
                          <a:cs typeface="Times New Roman" panose="02020603050405020304"/>
                        </a:rPr>
                        <a:t>借：待处理财产损溢——处理净收入</a:t>
                      </a:r>
                      <a:endParaRPr lang="zh-CN" sz="2000" b="1" kern="100" dirty="0">
                        <a:latin typeface="+mn-ea"/>
                        <a:ea typeface="+mn-ea"/>
                        <a:cs typeface="Times New Roman" panose="02020603050405020304"/>
                      </a:endParaRPr>
                    </a:p>
                    <a:p>
                      <a:pPr algn="l">
                        <a:spcAft>
                          <a:spcPts val="0"/>
                        </a:spcAft>
                      </a:pPr>
                      <a:r>
                        <a:rPr lang="en-US" sz="2000" b="1" kern="0" dirty="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：库存现金</a:t>
                      </a:r>
                      <a:r>
                        <a:rPr lang="en-US" sz="2000" b="1" kern="0" dirty="0">
                          <a:latin typeface="+mn-ea"/>
                          <a:ea typeface="+mn-ea"/>
                          <a:cs typeface="Times New Roman" panose="02020603050405020304"/>
                        </a:rPr>
                        <a:t>/</a:t>
                      </a:r>
                      <a:r>
                        <a:rPr lang="zh-CN" sz="2000" b="1" kern="0" dirty="0">
                          <a:latin typeface="+mn-ea"/>
                          <a:ea typeface="+mn-ea"/>
                          <a:cs typeface="Times New Roman" panose="02020603050405020304"/>
                        </a:rPr>
                        <a:t>银行存款等</a:t>
                      </a:r>
                      <a:endParaRPr lang="zh-CN" sz="20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8092">
                <a:tc>
                  <a:txBody>
                    <a:bodyPr/>
                    <a:lstStyle/>
                    <a:p>
                      <a:pPr algn="l">
                        <a:spcAft>
                          <a:spcPts val="0"/>
                        </a:spcAft>
                      </a:pPr>
                      <a:r>
                        <a:rPr lang="zh-CN" sz="2000" b="1" kern="100" dirty="0" smtClean="0">
                          <a:latin typeface="+mn-ea"/>
                          <a:ea typeface="+mn-ea"/>
                          <a:cs typeface="Times New Roman" panose="02020603050405020304"/>
                        </a:rPr>
                        <a:t>收支</a:t>
                      </a:r>
                      <a:r>
                        <a:rPr lang="zh-CN" sz="2000" b="1" kern="100" dirty="0">
                          <a:latin typeface="+mn-ea"/>
                          <a:ea typeface="+mn-ea"/>
                          <a:cs typeface="Times New Roman" panose="02020603050405020304"/>
                        </a:rPr>
                        <a:t>结清，</a:t>
                      </a:r>
                      <a:r>
                        <a:rPr lang="zh-CN" sz="2000" b="1" kern="0" dirty="0">
                          <a:latin typeface="+mn-ea"/>
                          <a:ea typeface="+mn-ea"/>
                          <a:cs typeface="Times New Roman" panose="02020603050405020304"/>
                        </a:rPr>
                        <a:t>处理收入大于相关费用的</a:t>
                      </a:r>
                      <a:endParaRPr lang="zh-CN" sz="20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b="1" kern="0" dirty="0">
                          <a:latin typeface="+mn-ea"/>
                          <a:ea typeface="+mn-ea"/>
                          <a:cs typeface="Times New Roman" panose="02020603050405020304"/>
                        </a:rPr>
                        <a:t>借：待处理财产损溢——处理净收入 </a:t>
                      </a:r>
                      <a:endParaRPr lang="zh-CN" sz="2000" b="1" kern="100" dirty="0">
                        <a:latin typeface="+mn-ea"/>
                        <a:ea typeface="+mn-ea"/>
                        <a:cs typeface="Times New Roman" panose="02020603050405020304"/>
                      </a:endParaRPr>
                    </a:p>
                    <a:p>
                      <a:pPr marL="133350" indent="133350" algn="l">
                        <a:spcAft>
                          <a:spcPts val="0"/>
                        </a:spcAft>
                      </a:pPr>
                      <a:r>
                        <a:rPr lang="en-US" altLang="zh-CN" sz="2000" b="1" kern="0" dirty="0" smtClean="0">
                          <a:latin typeface="+mn-ea"/>
                          <a:ea typeface="+mn-ea"/>
                          <a:cs typeface="Times New Roman" panose="02020603050405020304"/>
                        </a:rPr>
                        <a:t>  </a:t>
                      </a:r>
                      <a:r>
                        <a:rPr lang="zh-CN" sz="2000" b="1" kern="0" dirty="0" smtClean="0">
                          <a:latin typeface="+mn-ea"/>
                          <a:ea typeface="+mn-ea"/>
                          <a:cs typeface="Times New Roman" panose="02020603050405020304"/>
                        </a:rPr>
                        <a:t>贷</a:t>
                      </a:r>
                      <a:r>
                        <a:rPr lang="zh-CN" sz="2000" b="1" kern="0" dirty="0">
                          <a:latin typeface="+mn-ea"/>
                          <a:ea typeface="+mn-ea"/>
                          <a:cs typeface="Times New Roman" panose="02020603050405020304"/>
                        </a:rPr>
                        <a:t>：</a:t>
                      </a:r>
                      <a:r>
                        <a:rPr lang="zh-CN" sz="2000" b="1" kern="0" dirty="0">
                          <a:solidFill>
                            <a:srgbClr val="FF0000"/>
                          </a:solidFill>
                          <a:latin typeface="+mn-ea"/>
                          <a:ea typeface="+mn-ea"/>
                          <a:cs typeface="Times New Roman" panose="02020603050405020304"/>
                        </a:rPr>
                        <a:t>应缴财政款</a:t>
                      </a:r>
                      <a:endParaRPr lang="zh-CN" sz="2000" b="1" kern="100" dirty="0">
                        <a:solidFill>
                          <a:srgbClr val="FF0000"/>
                        </a:solidFill>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68313" y="188913"/>
            <a:ext cx="8229600" cy="863600"/>
          </a:xfrm>
        </p:spPr>
        <p:txBody>
          <a:bodyPr vert="horz" wrap="square" lIns="91440" tIns="45720" rIns="91440" bIns="45720" numCol="1" anchor="ctr" anchorCtr="0" compatLnSpc="1">
            <a:normAutofit/>
            <a:scene3d>
              <a:camera prst="orthographicFront"/>
              <a:lightRig rig="threePt" dir="t"/>
            </a:scene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rPr>
              <a:t>6.</a:t>
            </a:r>
            <a:r>
              <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rPr>
              <a:t>对外投资</a:t>
            </a:r>
            <a:endPar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endParaRPr>
          </a:p>
        </p:txBody>
      </p:sp>
      <p:sp>
        <p:nvSpPr>
          <p:cNvPr id="3" name="内容占位符 2"/>
          <p:cNvSpPr>
            <a:spLocks noGrp="1"/>
          </p:cNvSpPr>
          <p:nvPr>
            <p:ph idx="1"/>
          </p:nvPr>
        </p:nvSpPr>
        <p:spPr>
          <a:xfrm>
            <a:off x="539750" y="1196975"/>
            <a:ext cx="8229600" cy="4641850"/>
          </a:xfrm>
        </p:spPr>
        <p:txBody>
          <a:bodyPr vert="horz" wrap="square" lIns="91440" tIns="45720" rIns="91440" bIns="45720" numCol="1" anchor="t" anchorCtr="0" compatLnSpc="1">
            <a:normAutofit fontScale="85000" lnSpcReduction="20000"/>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涉及的财务会计科目：</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短期投资</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长期债券投资</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长期股权投资</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应收股利</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应收利息</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权益法调整</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投资收益</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涉及的会计准则</a:t>
            </a:r>
            <a:r>
              <a:rPr kumimoji="0" lang="en-US" altLang="zh-CN" sz="32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en-US" sz="32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投资</a:t>
            </a:r>
            <a:r>
              <a:rPr kumimoji="0" lang="en-US" altLang="zh-CN" sz="32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endParaRPr kumimoji="0" lang="en-US" altLang="zh-CN" sz="32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仅涉及事业单位</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313" y="620713"/>
            <a:ext cx="8229600" cy="1512888"/>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短期投资</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不确认应收利息</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应收股利</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长期债券投资</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graphicFrame>
        <p:nvGraphicFramePr>
          <p:cNvPr id="6" name="表格 5"/>
          <p:cNvGraphicFramePr>
            <a:graphicFrameLocks noGrp="1"/>
          </p:cNvGraphicFramePr>
          <p:nvPr/>
        </p:nvGraphicFramePr>
        <p:xfrm>
          <a:off x="468313" y="2205038"/>
          <a:ext cx="8137525" cy="4114800"/>
        </p:xfrm>
        <a:graphic>
          <a:graphicData uri="http://schemas.openxmlformats.org/drawingml/2006/table">
            <a:tbl>
              <a:tblPr/>
              <a:tblGrid>
                <a:gridCol w="792088"/>
                <a:gridCol w="1800200"/>
                <a:gridCol w="5544616"/>
              </a:tblGrid>
              <a:tr h="326805">
                <a:tc rowSpan="2">
                  <a:txBody>
                    <a:bodyPr/>
                    <a:lstStyle/>
                    <a:p>
                      <a:pPr algn="l">
                        <a:spcAft>
                          <a:spcPts val="0"/>
                        </a:spcAft>
                      </a:pPr>
                      <a:r>
                        <a:rPr lang="zh-CN" sz="1800" kern="0" dirty="0">
                          <a:latin typeface="黑体" panose="02010609060101010101" pitchFamily="1" charset="-122"/>
                          <a:ea typeface="黑体" panose="02010609060101010101" pitchFamily="1" charset="-122"/>
                          <a:cs typeface="Times New Roman" panose="02020603050405020304"/>
                        </a:rPr>
                        <a:t>取得长期债券投资</a:t>
                      </a:r>
                      <a:endParaRPr lang="zh-CN" sz="18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kern="0">
                          <a:latin typeface="黑体" panose="02010609060101010101" pitchFamily="1" charset="-122"/>
                          <a:ea typeface="黑体" panose="02010609060101010101" pitchFamily="1" charset="-122"/>
                          <a:cs typeface="Times New Roman" panose="02020603050405020304"/>
                        </a:rPr>
                        <a:t>取得长期债券投资时</a:t>
                      </a:r>
                      <a:endParaRPr lang="zh-CN" sz="1800" kern="10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kern="0" dirty="0">
                          <a:latin typeface="黑体" panose="02010609060101010101" pitchFamily="1" charset="-122"/>
                          <a:ea typeface="黑体" panose="02010609060101010101" pitchFamily="1" charset="-122"/>
                          <a:cs typeface="Times New Roman" panose="02020603050405020304"/>
                        </a:rPr>
                        <a:t>借：长期债券投资</a:t>
                      </a:r>
                      <a:r>
                        <a:rPr lang="en-US" sz="1800" kern="0" dirty="0">
                          <a:latin typeface="黑体" panose="02010609060101010101" pitchFamily="1" charset="-122"/>
                          <a:ea typeface="黑体" panose="02010609060101010101" pitchFamily="1" charset="-122"/>
                          <a:cs typeface="Times New Roman" panose="02020603050405020304"/>
                        </a:rPr>
                        <a:t>——</a:t>
                      </a:r>
                      <a:r>
                        <a:rPr lang="zh-CN" sz="1800" kern="0" dirty="0">
                          <a:latin typeface="黑体" panose="02010609060101010101" pitchFamily="1" charset="-122"/>
                          <a:ea typeface="黑体" panose="02010609060101010101" pitchFamily="1" charset="-122"/>
                          <a:cs typeface="Times New Roman" panose="02020603050405020304"/>
                        </a:rPr>
                        <a:t>成本</a:t>
                      </a:r>
                      <a:endParaRPr lang="zh-CN" sz="1800" kern="100" dirty="0">
                        <a:latin typeface="黑体" panose="02010609060101010101" pitchFamily="1" charset="-122"/>
                        <a:ea typeface="黑体" panose="02010609060101010101" pitchFamily="1" charset="-122"/>
                        <a:cs typeface="Times New Roman" panose="02020603050405020304"/>
                      </a:endParaRPr>
                    </a:p>
                    <a:p>
                      <a:pPr marL="133350" indent="133350" algn="l">
                        <a:spcAft>
                          <a:spcPts val="0"/>
                        </a:spcAft>
                      </a:pPr>
                      <a:r>
                        <a:rPr lang="en-US" altLang="zh-CN" sz="1800" kern="100" dirty="0" smtClean="0">
                          <a:latin typeface="黑体" panose="02010609060101010101" pitchFamily="1" charset="-122"/>
                          <a:ea typeface="黑体" panose="02010609060101010101" pitchFamily="1" charset="-122"/>
                          <a:cs typeface="Times New Roman" panose="02020603050405020304"/>
                        </a:rPr>
                        <a:t>  </a:t>
                      </a:r>
                      <a:r>
                        <a:rPr lang="zh-CN" sz="1800" kern="100" dirty="0" smtClean="0">
                          <a:latin typeface="黑体" panose="02010609060101010101" pitchFamily="1" charset="-122"/>
                          <a:ea typeface="黑体" panose="02010609060101010101" pitchFamily="1" charset="-122"/>
                          <a:cs typeface="Times New Roman" panose="02020603050405020304"/>
                        </a:rPr>
                        <a:t>应收</a:t>
                      </a:r>
                      <a:r>
                        <a:rPr lang="zh-CN" sz="1800" kern="100" dirty="0">
                          <a:latin typeface="黑体" panose="02010609060101010101" pitchFamily="1" charset="-122"/>
                          <a:ea typeface="黑体" panose="02010609060101010101" pitchFamily="1" charset="-122"/>
                          <a:cs typeface="Times New Roman" panose="02020603050405020304"/>
                        </a:rPr>
                        <a:t>利息</a:t>
                      </a:r>
                      <a:r>
                        <a:rPr lang="en-US" sz="1800" kern="100" dirty="0">
                          <a:latin typeface="楷体" panose="02010609060101010101" pitchFamily="1" charset="-122"/>
                          <a:ea typeface="楷体" panose="02010609060101010101" pitchFamily="1" charset="-122"/>
                          <a:cs typeface="Times New Roman" panose="02020603050405020304"/>
                        </a:rPr>
                        <a:t>[</a:t>
                      </a:r>
                      <a:r>
                        <a:rPr lang="zh-CN" sz="1800" kern="100" dirty="0">
                          <a:latin typeface="楷体" panose="02010609060101010101" pitchFamily="1" charset="-122"/>
                          <a:ea typeface="楷体" panose="02010609060101010101" pitchFamily="1" charset="-122"/>
                          <a:cs typeface="Times New Roman" panose="02020603050405020304"/>
                        </a:rPr>
                        <a:t>实际支付价款中包含的已到付息期但尚未领取的利息</a:t>
                      </a:r>
                      <a:r>
                        <a:rPr lang="en-US" sz="1800" kern="100" dirty="0">
                          <a:latin typeface="楷体" panose="02010609060101010101" pitchFamily="1" charset="-122"/>
                          <a:ea typeface="楷体" panose="02010609060101010101" pitchFamily="1" charset="-122"/>
                          <a:cs typeface="Times New Roman" panose="02020603050405020304"/>
                        </a:rPr>
                        <a:t>]</a:t>
                      </a:r>
                      <a:endParaRPr lang="zh-CN" sz="1800" kern="100" dirty="0">
                        <a:latin typeface="楷体" panose="02010609060101010101" pitchFamily="1" charset="-122"/>
                        <a:ea typeface="楷体" panose="02010609060101010101" pitchFamily="1" charset="-122"/>
                        <a:cs typeface="Times New Roman" panose="02020603050405020304"/>
                      </a:endParaRPr>
                    </a:p>
                    <a:p>
                      <a:pPr marL="133350" indent="133350" algn="l">
                        <a:spcAft>
                          <a:spcPts val="0"/>
                        </a:spcAft>
                      </a:pPr>
                      <a:r>
                        <a:rPr lang="en-US" altLang="zh-CN" sz="1800" kern="100" dirty="0" smtClean="0">
                          <a:latin typeface="黑体" panose="02010609060101010101" pitchFamily="1" charset="-122"/>
                          <a:ea typeface="黑体" panose="02010609060101010101" pitchFamily="1" charset="-122"/>
                          <a:cs typeface="Times New Roman" panose="02020603050405020304"/>
                        </a:rPr>
                        <a:t>  </a:t>
                      </a:r>
                      <a:r>
                        <a:rPr lang="zh-CN" sz="1800" kern="100" dirty="0" smtClean="0">
                          <a:latin typeface="黑体" panose="02010609060101010101" pitchFamily="1" charset="-122"/>
                          <a:ea typeface="黑体" panose="02010609060101010101" pitchFamily="1" charset="-122"/>
                          <a:cs typeface="Times New Roman" panose="02020603050405020304"/>
                        </a:rPr>
                        <a:t>贷</a:t>
                      </a:r>
                      <a:r>
                        <a:rPr lang="zh-CN" sz="1800" kern="100" dirty="0">
                          <a:latin typeface="黑体" panose="02010609060101010101" pitchFamily="1" charset="-122"/>
                          <a:ea typeface="黑体" panose="02010609060101010101" pitchFamily="1" charset="-122"/>
                          <a:cs typeface="Times New Roman" panose="02020603050405020304"/>
                        </a:rPr>
                        <a:t>：银行存款等</a:t>
                      </a:r>
                      <a:r>
                        <a:rPr lang="en-US" sz="1800" kern="100" dirty="0">
                          <a:latin typeface="楷体" panose="02010609060101010101" pitchFamily="1" charset="-122"/>
                          <a:ea typeface="楷体" panose="02010609060101010101" pitchFamily="1" charset="-122"/>
                          <a:cs typeface="Times New Roman" panose="02020603050405020304"/>
                        </a:rPr>
                        <a:t>[</a:t>
                      </a:r>
                      <a:r>
                        <a:rPr lang="zh-CN" sz="1800" kern="100" dirty="0">
                          <a:latin typeface="楷体" panose="02010609060101010101" pitchFamily="1" charset="-122"/>
                          <a:ea typeface="楷体" panose="02010609060101010101" pitchFamily="1" charset="-122"/>
                          <a:cs typeface="Times New Roman" panose="02020603050405020304"/>
                        </a:rPr>
                        <a:t>实际支付价款</a:t>
                      </a:r>
                      <a:r>
                        <a:rPr lang="en-US" sz="1800" kern="0" dirty="0">
                          <a:latin typeface="楷体" panose="02010609060101010101" pitchFamily="1" charset="-122"/>
                          <a:ea typeface="楷体" panose="02010609060101010101" pitchFamily="1" charset="-122"/>
                          <a:cs typeface="Times New Roman" panose="02020603050405020304"/>
                        </a:rPr>
                        <a:t>]</a:t>
                      </a:r>
                      <a:endParaRPr lang="zh-CN" sz="1800" kern="100" dirty="0">
                        <a:latin typeface="楷体" panose="02010609060101010101" pitchFamily="1" charset="-122"/>
                        <a:ea typeface="楷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143">
                <a:tc vMerge="1">
                  <a:tcPr/>
                </a:tc>
                <a:tc>
                  <a:txBody>
                    <a:bodyPr/>
                    <a:lstStyle/>
                    <a:p>
                      <a:pPr algn="l">
                        <a:spcAft>
                          <a:spcPts val="0"/>
                        </a:spcAft>
                      </a:pPr>
                      <a:r>
                        <a:rPr lang="zh-CN" sz="1800" kern="100" dirty="0" smtClean="0">
                          <a:latin typeface="黑体" panose="02010609060101010101" pitchFamily="1" charset="-122"/>
                          <a:ea typeface="黑体" panose="02010609060101010101" pitchFamily="1" charset="-122"/>
                          <a:cs typeface="Times New Roman" panose="02020603050405020304"/>
                        </a:rPr>
                        <a:t>收到支付</a:t>
                      </a:r>
                      <a:r>
                        <a:rPr lang="zh-CN" sz="1800" kern="100" dirty="0">
                          <a:latin typeface="黑体" panose="02010609060101010101" pitchFamily="1" charset="-122"/>
                          <a:ea typeface="黑体" panose="02010609060101010101" pitchFamily="1" charset="-122"/>
                          <a:cs typeface="Times New Roman" panose="02020603050405020304"/>
                        </a:rPr>
                        <a:t>价款中</a:t>
                      </a:r>
                      <a:r>
                        <a:rPr lang="zh-CN" sz="1800" kern="100" dirty="0" smtClean="0">
                          <a:latin typeface="黑体" panose="02010609060101010101" pitchFamily="1" charset="-122"/>
                          <a:ea typeface="黑体" panose="02010609060101010101" pitchFamily="1" charset="-122"/>
                          <a:cs typeface="Times New Roman" panose="02020603050405020304"/>
                        </a:rPr>
                        <a:t>包含的</a:t>
                      </a:r>
                      <a:r>
                        <a:rPr lang="zh-CN" sz="1800" kern="100" dirty="0">
                          <a:latin typeface="黑体" panose="02010609060101010101" pitchFamily="1" charset="-122"/>
                          <a:ea typeface="黑体" panose="02010609060101010101" pitchFamily="1" charset="-122"/>
                          <a:cs typeface="Times New Roman" panose="02020603050405020304"/>
                        </a:rPr>
                        <a:t>利息时</a:t>
                      </a:r>
                      <a:endParaRPr lang="zh-CN" sz="18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1800" kern="100" dirty="0">
                          <a:latin typeface="黑体" panose="02010609060101010101" pitchFamily="1" charset="-122"/>
                          <a:ea typeface="黑体" panose="02010609060101010101" pitchFamily="1" charset="-122"/>
                          <a:cs typeface="Times New Roman" panose="02020603050405020304"/>
                        </a:rPr>
                        <a:t>借：银行存款</a:t>
                      </a:r>
                      <a:endParaRPr lang="zh-CN" sz="1800" kern="100" dirty="0">
                        <a:latin typeface="黑体" panose="02010609060101010101" pitchFamily="1" charset="-122"/>
                        <a:ea typeface="黑体" panose="02010609060101010101" pitchFamily="1" charset="-122"/>
                        <a:cs typeface="Times New Roman" panose="02020603050405020304"/>
                      </a:endParaRPr>
                    </a:p>
                    <a:p>
                      <a:pPr marL="133350" indent="133350" algn="l">
                        <a:spcAft>
                          <a:spcPts val="0"/>
                        </a:spcAft>
                      </a:pPr>
                      <a:r>
                        <a:rPr lang="en-US" altLang="zh-CN" sz="1800" kern="100" dirty="0" smtClean="0">
                          <a:latin typeface="黑体" panose="02010609060101010101" pitchFamily="1" charset="-122"/>
                          <a:ea typeface="黑体" panose="02010609060101010101" pitchFamily="1" charset="-122"/>
                          <a:cs typeface="Times New Roman" panose="02020603050405020304"/>
                        </a:rPr>
                        <a:t>  </a:t>
                      </a:r>
                      <a:r>
                        <a:rPr lang="zh-CN" sz="1800" kern="100" dirty="0" smtClean="0">
                          <a:latin typeface="黑体" panose="02010609060101010101" pitchFamily="1" charset="-122"/>
                          <a:ea typeface="黑体" panose="02010609060101010101" pitchFamily="1" charset="-122"/>
                          <a:cs typeface="Times New Roman" panose="02020603050405020304"/>
                        </a:rPr>
                        <a:t>贷</a:t>
                      </a:r>
                      <a:r>
                        <a:rPr lang="zh-CN" sz="1800" kern="100" dirty="0">
                          <a:latin typeface="黑体" panose="02010609060101010101" pitchFamily="1" charset="-122"/>
                          <a:ea typeface="黑体" panose="02010609060101010101" pitchFamily="1" charset="-122"/>
                          <a:cs typeface="Times New Roman" panose="02020603050405020304"/>
                        </a:rPr>
                        <a:t>：应收利息</a:t>
                      </a:r>
                      <a:endParaRPr lang="zh-CN" sz="18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9613">
                <a:tc rowSpan="2">
                  <a:txBody>
                    <a:bodyPr/>
                    <a:lstStyle/>
                    <a:p>
                      <a:pPr algn="l">
                        <a:spcAft>
                          <a:spcPts val="0"/>
                        </a:spcAft>
                      </a:pPr>
                      <a:r>
                        <a:rPr lang="zh-CN" sz="1800" kern="0">
                          <a:latin typeface="黑体" panose="02010609060101010101" pitchFamily="1" charset="-122"/>
                          <a:ea typeface="黑体" panose="02010609060101010101" pitchFamily="1" charset="-122"/>
                          <a:cs typeface="Times New Roman" panose="02020603050405020304"/>
                        </a:rPr>
                        <a:t>持有长期债券投资期间</a:t>
                      </a:r>
                      <a:endParaRPr lang="zh-CN" sz="1800" kern="10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kern="0" dirty="0">
                          <a:latin typeface="黑体" panose="02010609060101010101" pitchFamily="1" charset="-122"/>
                          <a:ea typeface="黑体" panose="02010609060101010101" pitchFamily="1" charset="-122"/>
                          <a:cs typeface="Times New Roman" panose="02020603050405020304"/>
                        </a:rPr>
                        <a:t>按期以票面金额与票面利率计算确认利息收入时</a:t>
                      </a:r>
                      <a:endParaRPr lang="zh-CN" sz="18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kern="0" dirty="0">
                          <a:latin typeface="黑体" panose="02010609060101010101" pitchFamily="1" charset="-122"/>
                          <a:ea typeface="黑体" panose="02010609060101010101" pitchFamily="1" charset="-122"/>
                          <a:cs typeface="Times New Roman" panose="02020603050405020304"/>
                        </a:rPr>
                        <a:t>借：应收利息</a:t>
                      </a:r>
                      <a:r>
                        <a:rPr lang="en-US" sz="1800" kern="0" dirty="0">
                          <a:latin typeface="楷体" panose="02010609060101010101" pitchFamily="1" charset="-122"/>
                          <a:ea typeface="楷体" panose="02010609060101010101" pitchFamily="1" charset="-122"/>
                          <a:cs typeface="Times New Roman" panose="02020603050405020304"/>
                        </a:rPr>
                        <a:t>[</a:t>
                      </a:r>
                      <a:r>
                        <a:rPr lang="zh-CN" sz="1800" kern="0" dirty="0">
                          <a:latin typeface="楷体" panose="02010609060101010101" pitchFamily="1" charset="-122"/>
                          <a:ea typeface="楷体" panose="02010609060101010101" pitchFamily="1" charset="-122"/>
                          <a:cs typeface="Times New Roman" panose="02020603050405020304"/>
                        </a:rPr>
                        <a:t>分期付息、到期还本</a:t>
                      </a:r>
                      <a:r>
                        <a:rPr lang="en-US" sz="1800" kern="0" dirty="0">
                          <a:latin typeface="黑体" panose="02010609060101010101" pitchFamily="1" charset="-122"/>
                          <a:ea typeface="黑体" panose="02010609060101010101" pitchFamily="1" charset="-122"/>
                          <a:cs typeface="Times New Roman" panose="02020603050405020304"/>
                        </a:rPr>
                        <a:t>]</a:t>
                      </a:r>
                      <a:endParaRPr lang="zh-CN" sz="1800"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sz="1800" kern="0" dirty="0">
                          <a:latin typeface="黑体" panose="02010609060101010101" pitchFamily="1" charset="-122"/>
                          <a:ea typeface="黑体" panose="02010609060101010101" pitchFamily="1" charset="-122"/>
                          <a:cs typeface="Times New Roman" panose="02020603050405020304"/>
                        </a:rPr>
                        <a:t>/</a:t>
                      </a:r>
                      <a:r>
                        <a:rPr lang="zh-CN" sz="1800" kern="0" dirty="0">
                          <a:latin typeface="黑体" panose="02010609060101010101" pitchFamily="1" charset="-122"/>
                          <a:ea typeface="黑体" panose="02010609060101010101" pitchFamily="1" charset="-122"/>
                          <a:cs typeface="Times New Roman" panose="02020603050405020304"/>
                        </a:rPr>
                        <a:t>长期债券投资</a:t>
                      </a:r>
                      <a:r>
                        <a:rPr lang="en-US" sz="1800" kern="0" dirty="0">
                          <a:latin typeface="黑体" panose="02010609060101010101" pitchFamily="1" charset="-122"/>
                          <a:ea typeface="黑体" panose="02010609060101010101" pitchFamily="1" charset="-122"/>
                          <a:cs typeface="Times New Roman" panose="02020603050405020304"/>
                        </a:rPr>
                        <a:t>——</a:t>
                      </a:r>
                      <a:r>
                        <a:rPr lang="zh-CN" sz="1800" kern="0" dirty="0">
                          <a:latin typeface="黑体" panose="02010609060101010101" pitchFamily="1" charset="-122"/>
                          <a:ea typeface="黑体" panose="02010609060101010101" pitchFamily="1" charset="-122"/>
                          <a:cs typeface="Times New Roman" panose="02020603050405020304"/>
                        </a:rPr>
                        <a:t>应计利息</a:t>
                      </a:r>
                      <a:r>
                        <a:rPr lang="en-US" sz="1800" kern="0" dirty="0">
                          <a:latin typeface="楷体" panose="02010609060101010101" pitchFamily="1" charset="-122"/>
                          <a:ea typeface="楷体" panose="02010609060101010101" pitchFamily="1" charset="-122"/>
                          <a:cs typeface="Times New Roman" panose="02020603050405020304"/>
                        </a:rPr>
                        <a:t>[</a:t>
                      </a:r>
                      <a:r>
                        <a:rPr lang="zh-CN" sz="1800" kern="0" dirty="0">
                          <a:latin typeface="楷体" panose="02010609060101010101" pitchFamily="1" charset="-122"/>
                          <a:ea typeface="楷体" panose="02010609060101010101" pitchFamily="1" charset="-122"/>
                          <a:cs typeface="Times New Roman" panose="02020603050405020304"/>
                        </a:rPr>
                        <a:t>到期一次还本付息</a:t>
                      </a:r>
                      <a:r>
                        <a:rPr lang="en-US" sz="1800" kern="0" dirty="0">
                          <a:latin typeface="楷体" panose="02010609060101010101" pitchFamily="1" charset="-122"/>
                          <a:ea typeface="楷体" panose="02010609060101010101" pitchFamily="1" charset="-122"/>
                          <a:cs typeface="Times New Roman" panose="02020603050405020304"/>
                        </a:rPr>
                        <a:t>]</a:t>
                      </a:r>
                      <a:endParaRPr lang="zh-CN" sz="1800" kern="100" dirty="0">
                        <a:latin typeface="楷体" panose="02010609060101010101" pitchFamily="1" charset="-122"/>
                        <a:ea typeface="楷体" panose="02010609060101010101" pitchFamily="1" charset="-122"/>
                        <a:cs typeface="Times New Roman" panose="02020603050405020304"/>
                      </a:endParaRPr>
                    </a:p>
                    <a:p>
                      <a:pPr marL="133350" indent="133350" algn="l">
                        <a:spcAft>
                          <a:spcPts val="0"/>
                        </a:spcAft>
                      </a:pPr>
                      <a:r>
                        <a:rPr lang="en-US" altLang="zh-CN" sz="1800" kern="0" dirty="0" smtClean="0">
                          <a:latin typeface="黑体" panose="02010609060101010101" pitchFamily="1" charset="-122"/>
                          <a:ea typeface="黑体" panose="02010609060101010101" pitchFamily="1" charset="-122"/>
                          <a:cs typeface="Times New Roman" panose="02020603050405020304"/>
                        </a:rPr>
                        <a:t>  </a:t>
                      </a:r>
                      <a:r>
                        <a:rPr lang="zh-CN" sz="1800" kern="0" dirty="0" smtClean="0">
                          <a:latin typeface="黑体" panose="02010609060101010101" pitchFamily="1" charset="-122"/>
                          <a:ea typeface="黑体" panose="02010609060101010101" pitchFamily="1" charset="-122"/>
                          <a:cs typeface="Times New Roman" panose="02020603050405020304"/>
                        </a:rPr>
                        <a:t>贷</a:t>
                      </a:r>
                      <a:r>
                        <a:rPr lang="zh-CN" sz="1800" kern="0" dirty="0">
                          <a:latin typeface="黑体" panose="02010609060101010101" pitchFamily="1" charset="-122"/>
                          <a:ea typeface="黑体" panose="02010609060101010101" pitchFamily="1" charset="-122"/>
                          <a:cs typeface="Times New Roman" panose="02020603050405020304"/>
                        </a:rPr>
                        <a:t>：投资收益</a:t>
                      </a:r>
                      <a:endParaRPr lang="zh-CN" sz="18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6409">
                <a:tc vMerge="1">
                  <a:tcPr/>
                </a:tc>
                <a:tc>
                  <a:txBody>
                    <a:bodyPr/>
                    <a:lstStyle/>
                    <a:p>
                      <a:pPr algn="l">
                        <a:spcAft>
                          <a:spcPts val="0"/>
                        </a:spcAft>
                      </a:pPr>
                      <a:r>
                        <a:rPr lang="zh-CN" sz="1800" kern="0">
                          <a:latin typeface="黑体" panose="02010609060101010101" pitchFamily="1" charset="-122"/>
                          <a:ea typeface="黑体" panose="02010609060101010101" pitchFamily="1" charset="-122"/>
                          <a:cs typeface="Times New Roman" panose="02020603050405020304"/>
                        </a:rPr>
                        <a:t>实际收到分期支付的利息时</a:t>
                      </a:r>
                      <a:endParaRPr lang="zh-CN" sz="1800" kern="10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1800" kern="100" dirty="0">
                          <a:latin typeface="黑体" panose="02010609060101010101" pitchFamily="1" charset="-122"/>
                          <a:ea typeface="黑体" panose="02010609060101010101" pitchFamily="1" charset="-122"/>
                          <a:cs typeface="Times New Roman" panose="02020603050405020304"/>
                        </a:rPr>
                        <a:t>借：银行存款</a:t>
                      </a:r>
                      <a:endParaRPr lang="zh-CN" sz="1800" kern="100" dirty="0">
                        <a:latin typeface="黑体" panose="02010609060101010101" pitchFamily="1" charset="-122"/>
                        <a:ea typeface="黑体" panose="02010609060101010101" pitchFamily="1" charset="-122"/>
                        <a:cs typeface="Times New Roman" panose="02020603050405020304"/>
                      </a:endParaRPr>
                    </a:p>
                    <a:p>
                      <a:pPr marL="133350" indent="133350" algn="l">
                        <a:spcAft>
                          <a:spcPts val="0"/>
                        </a:spcAft>
                      </a:pPr>
                      <a:r>
                        <a:rPr lang="en-US" altLang="zh-CN" sz="1800" kern="100" dirty="0" smtClean="0">
                          <a:latin typeface="黑体" panose="02010609060101010101" pitchFamily="1" charset="-122"/>
                          <a:ea typeface="黑体" panose="02010609060101010101" pitchFamily="1" charset="-122"/>
                          <a:cs typeface="Times New Roman" panose="02020603050405020304"/>
                        </a:rPr>
                        <a:t>  </a:t>
                      </a:r>
                      <a:r>
                        <a:rPr lang="zh-CN" sz="1800" kern="100" dirty="0" smtClean="0">
                          <a:latin typeface="黑体" panose="02010609060101010101" pitchFamily="1" charset="-122"/>
                          <a:ea typeface="黑体" panose="02010609060101010101" pitchFamily="1" charset="-122"/>
                          <a:cs typeface="Times New Roman" panose="02020603050405020304"/>
                        </a:rPr>
                        <a:t>贷</a:t>
                      </a:r>
                      <a:r>
                        <a:rPr lang="zh-CN" sz="1800" kern="100" dirty="0">
                          <a:latin typeface="黑体" panose="02010609060101010101" pitchFamily="1" charset="-122"/>
                          <a:ea typeface="黑体" panose="02010609060101010101" pitchFamily="1" charset="-122"/>
                          <a:cs typeface="Times New Roman" panose="02020603050405020304"/>
                        </a:rPr>
                        <a:t>：应收利息</a:t>
                      </a:r>
                      <a:endParaRPr lang="zh-CN" sz="18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6638">
                <a:tc gridSpan="2">
                  <a:txBody>
                    <a:bodyPr/>
                    <a:lstStyle/>
                    <a:p>
                      <a:pPr algn="l">
                        <a:spcAft>
                          <a:spcPts val="0"/>
                        </a:spcAft>
                      </a:pPr>
                      <a:r>
                        <a:rPr lang="zh-CN" sz="1800" kern="0" dirty="0">
                          <a:latin typeface="黑体" panose="02010609060101010101" pitchFamily="1" charset="-122"/>
                          <a:ea typeface="黑体" panose="02010609060101010101" pitchFamily="1" charset="-122"/>
                          <a:cs typeface="Times New Roman" panose="02020603050405020304"/>
                        </a:rPr>
                        <a:t>到期</a:t>
                      </a:r>
                      <a:r>
                        <a:rPr lang="zh-CN" sz="1800" kern="0" dirty="0" smtClean="0">
                          <a:latin typeface="黑体" panose="02010609060101010101" pitchFamily="1" charset="-122"/>
                          <a:ea typeface="黑体" panose="02010609060101010101" pitchFamily="1" charset="-122"/>
                          <a:cs typeface="Times New Roman" panose="02020603050405020304"/>
                        </a:rPr>
                        <a:t>收回</a:t>
                      </a:r>
                      <a:r>
                        <a:rPr lang="zh-CN" altLang="en-US" sz="1800" kern="0" dirty="0" smtClean="0">
                          <a:latin typeface="黑体" panose="02010609060101010101" pitchFamily="1" charset="-122"/>
                          <a:ea typeface="黑体" panose="02010609060101010101" pitchFamily="1" charset="-122"/>
                          <a:cs typeface="Times New Roman" panose="02020603050405020304"/>
                        </a:rPr>
                        <a:t>（对外出售）</a:t>
                      </a:r>
                      <a:r>
                        <a:rPr lang="zh-CN" sz="1800" kern="0" dirty="0" smtClean="0">
                          <a:latin typeface="黑体" panose="02010609060101010101" pitchFamily="1" charset="-122"/>
                          <a:ea typeface="黑体" panose="02010609060101010101" pitchFamily="1" charset="-122"/>
                          <a:cs typeface="Times New Roman" panose="02020603050405020304"/>
                        </a:rPr>
                        <a:t>长期债券</a:t>
                      </a:r>
                      <a:r>
                        <a:rPr lang="zh-CN" sz="1800" kern="0" dirty="0">
                          <a:latin typeface="黑体" panose="02010609060101010101" pitchFamily="1" charset="-122"/>
                          <a:ea typeface="黑体" panose="02010609060101010101" pitchFamily="1" charset="-122"/>
                          <a:cs typeface="Times New Roman" panose="02020603050405020304"/>
                        </a:rPr>
                        <a:t>投资本息</a:t>
                      </a:r>
                      <a:endParaRPr lang="zh-CN" sz="18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l">
                        <a:spcAft>
                          <a:spcPts val="0"/>
                        </a:spcAft>
                      </a:pPr>
                      <a:r>
                        <a:rPr lang="zh-CN" sz="1800" kern="0" dirty="0">
                          <a:latin typeface="黑体" panose="02010609060101010101" pitchFamily="1" charset="-122"/>
                          <a:ea typeface="黑体" panose="02010609060101010101" pitchFamily="1" charset="-122"/>
                          <a:cs typeface="Times New Roman" panose="02020603050405020304"/>
                        </a:rPr>
                        <a:t>借：银行存款等</a:t>
                      </a:r>
                      <a:r>
                        <a:rPr lang="en-US" sz="1800" kern="0" dirty="0">
                          <a:latin typeface="黑体" panose="02010609060101010101" pitchFamily="1" charset="-122"/>
                          <a:ea typeface="黑体" panose="02010609060101010101" pitchFamily="1" charset="-122"/>
                          <a:cs typeface="Times New Roman" panose="02020603050405020304"/>
                        </a:rPr>
                        <a:t> </a:t>
                      </a:r>
                      <a:r>
                        <a:rPr lang="en-US" altLang="zh-CN" sz="1800" kern="0" dirty="0" smtClean="0">
                          <a:latin typeface="楷体" panose="02010609060101010101" pitchFamily="1" charset="-122"/>
                          <a:ea typeface="楷体" panose="02010609060101010101" pitchFamily="1" charset="-122"/>
                          <a:cs typeface="Times New Roman" panose="02020603050405020304"/>
                        </a:rPr>
                        <a:t>[</a:t>
                      </a:r>
                      <a:r>
                        <a:rPr lang="zh-CN" altLang="zh-CN" sz="1800" kern="0" dirty="0" smtClean="0">
                          <a:latin typeface="楷体" panose="02010609060101010101" pitchFamily="1" charset="-122"/>
                          <a:ea typeface="楷体" panose="02010609060101010101" pitchFamily="1" charset="-122"/>
                          <a:cs typeface="Times New Roman" panose="02020603050405020304"/>
                        </a:rPr>
                        <a:t>实际收到的款项</a:t>
                      </a:r>
                      <a:r>
                        <a:rPr lang="en-US" altLang="zh-CN" sz="1800" kern="0" dirty="0" smtClean="0">
                          <a:latin typeface="楷体" panose="02010609060101010101" pitchFamily="1" charset="-122"/>
                          <a:ea typeface="楷体" panose="02010609060101010101" pitchFamily="1" charset="-122"/>
                          <a:cs typeface="Times New Roman" panose="02020603050405020304"/>
                        </a:rPr>
                        <a:t>]</a:t>
                      </a:r>
                      <a:r>
                        <a:rPr lang="en-US" sz="1800" kern="0" dirty="0" smtClean="0">
                          <a:latin typeface="楷体" panose="02010609060101010101" pitchFamily="1" charset="-122"/>
                          <a:ea typeface="楷体" panose="02010609060101010101" pitchFamily="1" charset="-122"/>
                          <a:cs typeface="Times New Roman" panose="02020603050405020304"/>
                        </a:rPr>
                        <a:t> </a:t>
                      </a:r>
                      <a:endParaRPr lang="zh-CN" sz="1800" kern="100" dirty="0">
                        <a:latin typeface="楷体" panose="02010609060101010101" pitchFamily="1" charset="-122"/>
                        <a:ea typeface="楷体" panose="02010609060101010101" pitchFamily="1" charset="-122"/>
                        <a:cs typeface="Times New Roman" panose="02020603050405020304"/>
                      </a:endParaRPr>
                    </a:p>
                    <a:p>
                      <a:pPr indent="266700" algn="l">
                        <a:spcAft>
                          <a:spcPts val="0"/>
                        </a:spcAft>
                      </a:pPr>
                      <a:r>
                        <a:rPr lang="en-US" altLang="zh-CN" sz="1800" kern="0" dirty="0" smtClean="0">
                          <a:latin typeface="黑体" panose="02010609060101010101" pitchFamily="1" charset="-122"/>
                          <a:ea typeface="黑体" panose="02010609060101010101" pitchFamily="1" charset="-122"/>
                          <a:cs typeface="Times New Roman" panose="02020603050405020304"/>
                        </a:rPr>
                        <a:t>  </a:t>
                      </a:r>
                      <a:r>
                        <a:rPr lang="zh-CN" sz="1800" kern="0" dirty="0" smtClean="0">
                          <a:latin typeface="黑体" panose="02010609060101010101" pitchFamily="1" charset="-122"/>
                          <a:ea typeface="黑体" panose="02010609060101010101" pitchFamily="1" charset="-122"/>
                          <a:cs typeface="Times New Roman" panose="02020603050405020304"/>
                        </a:rPr>
                        <a:t>贷</a:t>
                      </a:r>
                      <a:r>
                        <a:rPr lang="zh-CN" sz="1800" kern="0" dirty="0">
                          <a:latin typeface="黑体" panose="02010609060101010101" pitchFamily="1" charset="-122"/>
                          <a:ea typeface="黑体" panose="02010609060101010101" pitchFamily="1" charset="-122"/>
                          <a:cs typeface="Times New Roman" panose="02020603050405020304"/>
                        </a:rPr>
                        <a:t>：长期债券投资</a:t>
                      </a:r>
                      <a:r>
                        <a:rPr lang="en-US" sz="1800" kern="0" dirty="0">
                          <a:latin typeface="楷体" panose="02010609060101010101" pitchFamily="1" charset="-122"/>
                          <a:ea typeface="楷体" panose="02010609060101010101" pitchFamily="1" charset="-122"/>
                          <a:cs typeface="Times New Roman" panose="02020603050405020304"/>
                        </a:rPr>
                        <a:t>[</a:t>
                      </a:r>
                      <a:r>
                        <a:rPr lang="zh-CN" sz="1800" kern="0" dirty="0">
                          <a:latin typeface="楷体" panose="02010609060101010101" pitchFamily="1" charset="-122"/>
                          <a:ea typeface="楷体" panose="02010609060101010101" pitchFamily="1" charset="-122"/>
                          <a:cs typeface="Times New Roman" panose="02020603050405020304"/>
                        </a:rPr>
                        <a:t>账面余额</a:t>
                      </a:r>
                      <a:r>
                        <a:rPr lang="en-US" sz="1800" kern="0" dirty="0" smtClean="0">
                          <a:latin typeface="楷体" panose="02010609060101010101" pitchFamily="1" charset="-122"/>
                          <a:ea typeface="楷体" panose="02010609060101010101" pitchFamily="1" charset="-122"/>
                          <a:cs typeface="Times New Roman" panose="02020603050405020304"/>
                        </a:rPr>
                        <a:t>]/</a:t>
                      </a:r>
                      <a:endParaRPr lang="zh-CN" sz="1800" kern="100" dirty="0" smtClean="0">
                        <a:latin typeface="楷体" panose="02010609060101010101" pitchFamily="1" charset="-122"/>
                        <a:ea typeface="楷体" panose="02010609060101010101" pitchFamily="1" charset="-122"/>
                        <a:cs typeface="Times New Roman" panose="02020603050405020304"/>
                      </a:endParaRPr>
                    </a:p>
                    <a:p>
                      <a:pPr indent="266700" algn="l">
                        <a:spcAft>
                          <a:spcPts val="0"/>
                        </a:spcAft>
                      </a:pPr>
                      <a:r>
                        <a:rPr lang="en-US" sz="1800" kern="0" dirty="0" smtClean="0">
                          <a:latin typeface="黑体" panose="02010609060101010101" pitchFamily="1" charset="-122"/>
                          <a:ea typeface="黑体" panose="02010609060101010101" pitchFamily="1" charset="-122"/>
                          <a:cs typeface="Times New Roman" panose="02020603050405020304"/>
                        </a:rPr>
                        <a:t>      </a:t>
                      </a:r>
                      <a:r>
                        <a:rPr lang="zh-CN" sz="1800" kern="0" dirty="0" smtClean="0">
                          <a:latin typeface="黑体" panose="02010609060101010101" pitchFamily="1" charset="-122"/>
                          <a:ea typeface="黑体" panose="02010609060101010101" pitchFamily="1" charset="-122"/>
                          <a:cs typeface="Times New Roman" panose="02020603050405020304"/>
                        </a:rPr>
                        <a:t>应收利息</a:t>
                      </a:r>
                      <a:endParaRPr lang="zh-CN" sz="1800" kern="100" dirty="0" smtClean="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sz="1800" kern="0" dirty="0" smtClean="0">
                          <a:latin typeface="黑体" panose="02010609060101010101" pitchFamily="1" charset="-122"/>
                          <a:ea typeface="黑体" panose="02010609060101010101" pitchFamily="1" charset="-122"/>
                          <a:cs typeface="Times New Roman" panose="02020603050405020304"/>
                        </a:rPr>
                        <a:t>      </a:t>
                      </a:r>
                      <a:r>
                        <a:rPr lang="zh-CN" sz="1800" kern="0" dirty="0" smtClean="0">
                          <a:latin typeface="黑体" panose="02010609060101010101" pitchFamily="1" charset="-122"/>
                          <a:ea typeface="黑体" panose="02010609060101010101" pitchFamily="1" charset="-122"/>
                          <a:cs typeface="Times New Roman" panose="02020603050405020304"/>
                        </a:rPr>
                        <a:t>投资收益</a:t>
                      </a:r>
                      <a:r>
                        <a:rPr lang="en-US" altLang="zh-CN" sz="1800" kern="0" dirty="0" smtClean="0">
                          <a:latin typeface="楷体" panose="02010609060101010101" pitchFamily="1" charset="-122"/>
                          <a:ea typeface="楷体" panose="02010609060101010101" pitchFamily="1" charset="-122"/>
                          <a:cs typeface="Times New Roman" panose="02020603050405020304"/>
                        </a:rPr>
                        <a:t>[</a:t>
                      </a:r>
                      <a:r>
                        <a:rPr lang="zh-CN" altLang="en-US" sz="1800" kern="0" dirty="0" smtClean="0">
                          <a:latin typeface="楷体" panose="02010609060101010101" pitchFamily="1" charset="-122"/>
                          <a:ea typeface="楷体" panose="02010609060101010101" pitchFamily="1" charset="-122"/>
                          <a:cs typeface="Times New Roman" panose="02020603050405020304"/>
                        </a:rPr>
                        <a:t>投资损失时记借方</a:t>
                      </a:r>
                      <a:r>
                        <a:rPr lang="en-US" altLang="zh-CN" sz="1800" kern="0" dirty="0" smtClean="0">
                          <a:latin typeface="楷体" panose="02010609060101010101" pitchFamily="1" charset="-122"/>
                          <a:ea typeface="楷体" panose="02010609060101010101" pitchFamily="1" charset="-122"/>
                          <a:cs typeface="Times New Roman" panose="02020603050405020304"/>
                        </a:rPr>
                        <a:t>]</a:t>
                      </a:r>
                      <a:endParaRPr lang="zh-CN" sz="1800" kern="100" dirty="0">
                        <a:latin typeface="楷体" panose="02010609060101010101" pitchFamily="1" charset="-122"/>
                        <a:ea typeface="楷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313" y="333375"/>
            <a:ext cx="8229600" cy="6264275"/>
          </a:xfrm>
        </p:spPr>
        <p:txBody>
          <a:bodyPr vert="horz" wrap="square" lIns="91440" tIns="45720" rIns="91440" bIns="45720" numCol="1" anchor="t" anchorCtr="0" compatLnSpc="1"/>
          <a:lstStyle/>
          <a:p>
            <a:pPr marL="342900" marR="0" lvl="1" indent="-3429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长期股权投资</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取得时</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以现金取得的，参照“长期债券投资”</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以非现金取得的，参照置换取得库存物品</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rPr>
              <a:t>以未入账的无形资产取得的</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按照评估价值加相关税费作为投资成本</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None/>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借：长期股权投资</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贷：银行存款</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其他应交税费等</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600200" marR="0" lvl="3" indent="-2286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                </a:t>
            </a:r>
            <a:r>
              <a:rPr kumimoji="0" lang="zh-CN" altLang="en-US" sz="20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rPr>
              <a:t>其他收入</a:t>
            </a:r>
            <a:endParaRPr kumimoji="0" lang="en-US" altLang="zh-CN" sz="20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接受捐赠、无偿调入的，同其他资产的处理</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1" indent="-3429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长期股权投资</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持有期间</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成本法</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被投资单位宣告发放现金股利或利润时</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，借记“应收股利”，贷记“投资收益”科目</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rPr>
              <a:t>权益法</a:t>
            </a:r>
            <a:endPar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设“成本”、“损益调整”、“其他损益变动”明细科目</a:t>
            </a:r>
            <a:endPar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zh-CN" altLang="en-US" sz="3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539750" y="549275"/>
          <a:ext cx="8208963" cy="5702300"/>
        </p:xfrm>
        <a:graphic>
          <a:graphicData uri="http://schemas.openxmlformats.org/drawingml/2006/table">
            <a:tbl>
              <a:tblPr/>
              <a:tblGrid>
                <a:gridCol w="3078342"/>
                <a:gridCol w="5130570"/>
              </a:tblGrid>
              <a:tr h="760323">
                <a:tc>
                  <a:txBody>
                    <a:bodyPr/>
                    <a:lstStyle/>
                    <a:p>
                      <a:pPr algn="l">
                        <a:spcAft>
                          <a:spcPts val="0"/>
                        </a:spcAft>
                      </a:pPr>
                      <a:r>
                        <a:rPr lang="zh-CN" sz="2400" b="1" kern="100" dirty="0">
                          <a:latin typeface="+mn-ea"/>
                          <a:ea typeface="+mn-ea"/>
                          <a:cs typeface="Times New Roman" panose="02020603050405020304"/>
                        </a:rPr>
                        <a:t>被投资单位实现净利润的，按照其份额</a:t>
                      </a:r>
                      <a:endParaRPr lang="zh-CN" sz="24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400" b="1" kern="0" dirty="0">
                          <a:latin typeface="+mn-ea"/>
                          <a:ea typeface="+mn-ea"/>
                          <a:cs typeface="Times New Roman" panose="02020603050405020304"/>
                        </a:rPr>
                        <a:t>借：长期股权投资</a:t>
                      </a:r>
                      <a:r>
                        <a:rPr lang="en-US" sz="2400" b="1" kern="0" dirty="0">
                          <a:latin typeface="+mn-ea"/>
                          <a:ea typeface="+mn-ea"/>
                          <a:cs typeface="Times New Roman" panose="02020603050405020304"/>
                        </a:rPr>
                        <a:t>——</a:t>
                      </a:r>
                      <a:r>
                        <a:rPr lang="zh-CN" sz="2400" b="1" kern="0" dirty="0">
                          <a:latin typeface="+mn-ea"/>
                          <a:ea typeface="+mn-ea"/>
                          <a:cs typeface="Times New Roman" panose="02020603050405020304"/>
                        </a:rPr>
                        <a:t>损益调整</a:t>
                      </a:r>
                      <a:endParaRPr lang="zh-CN" sz="2400" b="1" kern="100" dirty="0">
                        <a:latin typeface="+mn-ea"/>
                        <a:ea typeface="+mn-ea"/>
                        <a:cs typeface="Times New Roman" panose="02020603050405020304"/>
                      </a:endParaRPr>
                    </a:p>
                    <a:p>
                      <a:pPr marL="133350" indent="-133350" algn="l">
                        <a:spcAft>
                          <a:spcPts val="0"/>
                        </a:spcAft>
                      </a:pPr>
                      <a:r>
                        <a:rPr lang="en-US" sz="2400" b="1" kern="0" dirty="0">
                          <a:latin typeface="+mn-ea"/>
                          <a:ea typeface="+mn-ea"/>
                          <a:cs typeface="Times New Roman" panose="02020603050405020304"/>
                        </a:rPr>
                        <a:t>   </a:t>
                      </a:r>
                      <a:r>
                        <a:rPr lang="en-US" sz="2400" b="1" kern="0" dirty="0" smtClean="0">
                          <a:latin typeface="+mn-ea"/>
                          <a:ea typeface="+mn-ea"/>
                          <a:cs typeface="Times New Roman" panose="02020603050405020304"/>
                        </a:rPr>
                        <a:t> </a:t>
                      </a:r>
                      <a:r>
                        <a:rPr lang="zh-CN" sz="2400" b="1" kern="0" dirty="0" smtClean="0">
                          <a:latin typeface="+mn-ea"/>
                          <a:ea typeface="+mn-ea"/>
                          <a:cs typeface="Times New Roman" panose="02020603050405020304"/>
                        </a:rPr>
                        <a:t>贷</a:t>
                      </a:r>
                      <a:r>
                        <a:rPr lang="zh-CN" sz="2400" b="1" kern="0" dirty="0">
                          <a:latin typeface="+mn-ea"/>
                          <a:ea typeface="+mn-ea"/>
                          <a:cs typeface="Times New Roman" panose="02020603050405020304"/>
                        </a:rPr>
                        <a:t>：投资收益</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323">
                <a:tc>
                  <a:txBody>
                    <a:bodyPr/>
                    <a:lstStyle/>
                    <a:p>
                      <a:pPr algn="l">
                        <a:spcAft>
                          <a:spcPts val="0"/>
                        </a:spcAft>
                      </a:pPr>
                      <a:r>
                        <a:rPr lang="zh-CN" sz="2400" b="1" kern="100" dirty="0">
                          <a:latin typeface="+mn-ea"/>
                          <a:ea typeface="+mn-ea"/>
                          <a:cs typeface="Times New Roman" panose="02020603050405020304"/>
                        </a:rPr>
                        <a:t>被投资单位发生净亏损的，按照其份额</a:t>
                      </a:r>
                      <a:endParaRPr lang="zh-CN" sz="24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400" b="1" kern="0" dirty="0">
                          <a:latin typeface="+mn-ea"/>
                          <a:ea typeface="+mn-ea"/>
                          <a:cs typeface="Times New Roman" panose="02020603050405020304"/>
                        </a:rPr>
                        <a:t>借：投资收益</a:t>
                      </a:r>
                      <a:endParaRPr lang="zh-CN" sz="2400" b="1" kern="100" dirty="0">
                        <a:latin typeface="+mn-ea"/>
                        <a:ea typeface="+mn-ea"/>
                        <a:cs typeface="Times New Roman" panose="02020603050405020304"/>
                      </a:endParaRPr>
                    </a:p>
                    <a:p>
                      <a:pPr marL="133350" indent="-133350" algn="l">
                        <a:spcAft>
                          <a:spcPts val="0"/>
                        </a:spcAft>
                      </a:pPr>
                      <a:r>
                        <a:rPr lang="en-US" sz="2400" b="1" kern="0" dirty="0">
                          <a:latin typeface="+mn-ea"/>
                          <a:ea typeface="+mn-ea"/>
                          <a:cs typeface="Times New Roman" panose="02020603050405020304"/>
                        </a:rPr>
                        <a:t>    </a:t>
                      </a:r>
                      <a:r>
                        <a:rPr lang="zh-CN" sz="2400" b="1" kern="0" dirty="0" smtClean="0">
                          <a:latin typeface="+mn-ea"/>
                          <a:ea typeface="+mn-ea"/>
                          <a:cs typeface="Times New Roman" panose="02020603050405020304"/>
                        </a:rPr>
                        <a:t>贷</a:t>
                      </a:r>
                      <a:r>
                        <a:rPr lang="zh-CN" sz="2400" b="1" kern="0" dirty="0">
                          <a:latin typeface="+mn-ea"/>
                          <a:ea typeface="+mn-ea"/>
                          <a:cs typeface="Times New Roman" panose="02020603050405020304"/>
                        </a:rPr>
                        <a:t>：长期股权投资</a:t>
                      </a:r>
                      <a:r>
                        <a:rPr lang="en-US" sz="2400" b="1" kern="0" dirty="0">
                          <a:latin typeface="+mn-ea"/>
                          <a:ea typeface="+mn-ea"/>
                          <a:cs typeface="Times New Roman" panose="02020603050405020304"/>
                        </a:rPr>
                        <a:t>——</a:t>
                      </a:r>
                      <a:r>
                        <a:rPr lang="zh-CN" sz="2400" b="1" kern="0" dirty="0">
                          <a:latin typeface="+mn-ea"/>
                          <a:ea typeface="+mn-ea"/>
                          <a:cs typeface="Times New Roman" panose="02020603050405020304"/>
                        </a:rPr>
                        <a:t>损益调整</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0646">
                <a:tc>
                  <a:txBody>
                    <a:bodyPr/>
                    <a:lstStyle/>
                    <a:p>
                      <a:pPr algn="l">
                        <a:spcAft>
                          <a:spcPts val="0"/>
                        </a:spcAft>
                      </a:pPr>
                      <a:r>
                        <a:rPr lang="zh-CN" sz="2400" b="1" kern="0" dirty="0">
                          <a:latin typeface="+mn-ea"/>
                          <a:ea typeface="+mn-ea"/>
                          <a:cs typeface="Times New Roman" panose="02020603050405020304"/>
                        </a:rPr>
                        <a:t>被投资单位发生净亏损，但</a:t>
                      </a:r>
                      <a:r>
                        <a:rPr lang="zh-CN" sz="2400" b="1" kern="0" dirty="0" smtClean="0">
                          <a:latin typeface="+mn-ea"/>
                          <a:ea typeface="+mn-ea"/>
                          <a:cs typeface="Times New Roman" panose="02020603050405020304"/>
                        </a:rPr>
                        <a:t>以后实现</a:t>
                      </a:r>
                      <a:r>
                        <a:rPr lang="zh-CN" sz="2400" b="1" kern="0" dirty="0">
                          <a:latin typeface="+mn-ea"/>
                          <a:ea typeface="+mn-ea"/>
                          <a:cs typeface="Times New Roman" panose="02020603050405020304"/>
                        </a:rPr>
                        <a:t>净利润的，按规定恢复确认投资收益的</a:t>
                      </a:r>
                      <a:endParaRPr lang="zh-CN" sz="24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400" b="1" kern="0" dirty="0">
                          <a:latin typeface="+mn-ea"/>
                          <a:ea typeface="+mn-ea"/>
                          <a:cs typeface="Times New Roman" panose="02020603050405020304"/>
                        </a:rPr>
                        <a:t>借：长期股权投资</a:t>
                      </a:r>
                      <a:r>
                        <a:rPr lang="en-US" sz="2400" b="1" kern="0" dirty="0">
                          <a:latin typeface="+mn-ea"/>
                          <a:ea typeface="+mn-ea"/>
                          <a:cs typeface="Times New Roman" panose="02020603050405020304"/>
                        </a:rPr>
                        <a:t>——</a:t>
                      </a:r>
                      <a:r>
                        <a:rPr lang="zh-CN" sz="2400" b="1" kern="0" dirty="0">
                          <a:latin typeface="+mn-ea"/>
                          <a:ea typeface="+mn-ea"/>
                          <a:cs typeface="Times New Roman" panose="02020603050405020304"/>
                        </a:rPr>
                        <a:t>损益调整</a:t>
                      </a:r>
                      <a:endParaRPr lang="zh-CN" sz="2400" b="1" kern="100" dirty="0">
                        <a:latin typeface="+mn-ea"/>
                        <a:ea typeface="+mn-ea"/>
                        <a:cs typeface="Times New Roman" panose="02020603050405020304"/>
                      </a:endParaRPr>
                    </a:p>
                    <a:p>
                      <a:pPr marL="133350" indent="-133350" algn="l">
                        <a:spcAft>
                          <a:spcPts val="0"/>
                        </a:spcAft>
                      </a:pPr>
                      <a:r>
                        <a:rPr lang="en-US" sz="2400" b="1" kern="0" dirty="0">
                          <a:latin typeface="+mn-ea"/>
                          <a:ea typeface="+mn-ea"/>
                          <a:cs typeface="Times New Roman" panose="02020603050405020304"/>
                        </a:rPr>
                        <a:t>    </a:t>
                      </a:r>
                      <a:r>
                        <a:rPr lang="zh-CN" sz="2400" b="1" kern="0" dirty="0" smtClean="0">
                          <a:latin typeface="+mn-ea"/>
                          <a:ea typeface="+mn-ea"/>
                          <a:cs typeface="Times New Roman" panose="02020603050405020304"/>
                        </a:rPr>
                        <a:t>贷</a:t>
                      </a:r>
                      <a:r>
                        <a:rPr lang="zh-CN" sz="2400" b="1" kern="0" dirty="0">
                          <a:latin typeface="+mn-ea"/>
                          <a:ea typeface="+mn-ea"/>
                          <a:cs typeface="Times New Roman" panose="02020603050405020304"/>
                        </a:rPr>
                        <a:t>：投资收益</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40485">
                <a:tc>
                  <a:txBody>
                    <a:bodyPr/>
                    <a:lstStyle/>
                    <a:p>
                      <a:pPr algn="l">
                        <a:spcAft>
                          <a:spcPts val="0"/>
                        </a:spcAft>
                      </a:pPr>
                      <a:r>
                        <a:rPr lang="zh-CN" sz="2400" b="1" kern="100">
                          <a:latin typeface="+mn-ea"/>
                          <a:ea typeface="+mn-ea"/>
                          <a:cs typeface="Times New Roman" panose="02020603050405020304"/>
                        </a:rPr>
                        <a:t>被投资单位宣告发放现金股利或利润的，按照其份额</a:t>
                      </a:r>
                      <a:endParaRPr lang="zh-CN" sz="2400" b="1" kern="10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400" b="1" kern="0" dirty="0">
                          <a:latin typeface="+mn-ea"/>
                          <a:ea typeface="+mn-ea"/>
                          <a:cs typeface="Times New Roman" panose="02020603050405020304"/>
                        </a:rPr>
                        <a:t>借：应收股利</a:t>
                      </a:r>
                      <a:endParaRPr lang="zh-CN" sz="2400" b="1" kern="100" dirty="0">
                        <a:latin typeface="+mn-ea"/>
                        <a:ea typeface="+mn-ea"/>
                        <a:cs typeface="Times New Roman" panose="02020603050405020304"/>
                      </a:endParaRPr>
                    </a:p>
                    <a:p>
                      <a:pPr marL="133350" indent="133350" algn="l">
                        <a:spcAft>
                          <a:spcPts val="0"/>
                        </a:spcAft>
                      </a:pPr>
                      <a:r>
                        <a:rPr lang="en-US" altLang="zh-CN" sz="2400" b="1" kern="0" dirty="0" smtClean="0">
                          <a:latin typeface="+mn-ea"/>
                          <a:ea typeface="+mn-ea"/>
                          <a:cs typeface="Times New Roman" panose="02020603050405020304"/>
                        </a:rPr>
                        <a:t>  </a:t>
                      </a:r>
                      <a:r>
                        <a:rPr lang="zh-CN" sz="2400" b="1" kern="0" dirty="0" smtClean="0">
                          <a:latin typeface="+mn-ea"/>
                          <a:ea typeface="+mn-ea"/>
                          <a:cs typeface="Times New Roman" panose="02020603050405020304"/>
                        </a:rPr>
                        <a:t>贷</a:t>
                      </a:r>
                      <a:r>
                        <a:rPr lang="zh-CN" sz="2400" b="1" kern="0" dirty="0">
                          <a:latin typeface="+mn-ea"/>
                          <a:ea typeface="+mn-ea"/>
                          <a:cs typeface="Times New Roman" panose="02020603050405020304"/>
                        </a:rPr>
                        <a:t>：长期股权投资</a:t>
                      </a:r>
                      <a:r>
                        <a:rPr lang="en-US" sz="2400" b="1" kern="0" dirty="0">
                          <a:latin typeface="+mn-ea"/>
                          <a:ea typeface="+mn-ea"/>
                          <a:cs typeface="Times New Roman" panose="02020603050405020304"/>
                        </a:rPr>
                        <a:t>——</a:t>
                      </a:r>
                      <a:r>
                        <a:rPr lang="zh-CN" sz="2400" b="1" kern="0" dirty="0">
                          <a:latin typeface="+mn-ea"/>
                          <a:ea typeface="+mn-ea"/>
                          <a:cs typeface="Times New Roman" panose="02020603050405020304"/>
                        </a:rPr>
                        <a:t>损益调整</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0646">
                <a:tc>
                  <a:txBody>
                    <a:bodyPr/>
                    <a:lstStyle/>
                    <a:p>
                      <a:pPr algn="l">
                        <a:spcAft>
                          <a:spcPts val="0"/>
                        </a:spcAft>
                      </a:pPr>
                      <a:r>
                        <a:rPr lang="zh-CN" sz="2400" b="1" kern="100" dirty="0">
                          <a:latin typeface="+mn-ea"/>
                          <a:ea typeface="+mn-ea"/>
                          <a:cs typeface="Times New Roman" panose="02020603050405020304"/>
                        </a:rPr>
                        <a:t>被投资单位除净损益和利润分配以外的所有者权益变动时，按照其份额</a:t>
                      </a:r>
                      <a:endParaRPr lang="zh-CN" sz="2400" b="1" kern="100" dirty="0">
                        <a:latin typeface="+mn-ea"/>
                        <a:ea typeface="+mn-ea"/>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l">
                        <a:spcAft>
                          <a:spcPts val="0"/>
                        </a:spcAft>
                      </a:pPr>
                      <a:r>
                        <a:rPr lang="zh-CN" sz="2400" b="1" kern="0" dirty="0">
                          <a:latin typeface="+mn-ea"/>
                          <a:ea typeface="+mn-ea"/>
                          <a:cs typeface="Times New Roman" panose="02020603050405020304"/>
                        </a:rPr>
                        <a:t>借：长期股权投资</a:t>
                      </a:r>
                      <a:r>
                        <a:rPr lang="en-US" sz="2400" b="1" kern="0" dirty="0">
                          <a:latin typeface="+mn-ea"/>
                          <a:ea typeface="+mn-ea"/>
                          <a:cs typeface="Times New Roman" panose="02020603050405020304"/>
                        </a:rPr>
                        <a:t>——</a:t>
                      </a:r>
                      <a:r>
                        <a:rPr lang="zh-CN" sz="2400" b="1" kern="0" dirty="0">
                          <a:latin typeface="+mn-ea"/>
                          <a:ea typeface="+mn-ea"/>
                          <a:cs typeface="Times New Roman" panose="02020603050405020304"/>
                        </a:rPr>
                        <a:t>其他权益变动</a:t>
                      </a:r>
                      <a:endParaRPr lang="zh-CN" sz="2400" b="1" kern="100" dirty="0">
                        <a:latin typeface="+mn-ea"/>
                        <a:ea typeface="+mn-ea"/>
                        <a:cs typeface="Times New Roman" panose="02020603050405020304"/>
                      </a:endParaRPr>
                    </a:p>
                    <a:p>
                      <a:pPr marL="133350" indent="-133350" algn="l">
                        <a:spcAft>
                          <a:spcPts val="0"/>
                        </a:spcAft>
                      </a:pPr>
                      <a:r>
                        <a:rPr lang="en-US" sz="2400" b="1" kern="0" dirty="0">
                          <a:latin typeface="+mn-ea"/>
                          <a:ea typeface="+mn-ea"/>
                          <a:cs typeface="Times New Roman" panose="02020603050405020304"/>
                        </a:rPr>
                        <a:t>    </a:t>
                      </a:r>
                      <a:r>
                        <a:rPr lang="zh-CN" sz="2400" b="1" kern="0" dirty="0" smtClean="0">
                          <a:latin typeface="+mn-ea"/>
                          <a:ea typeface="+mn-ea"/>
                          <a:cs typeface="Times New Roman" panose="02020603050405020304"/>
                        </a:rPr>
                        <a:t>贷</a:t>
                      </a:r>
                      <a:r>
                        <a:rPr lang="zh-CN" sz="2400" b="1" kern="0" dirty="0">
                          <a:latin typeface="+mn-ea"/>
                          <a:ea typeface="+mn-ea"/>
                          <a:cs typeface="Times New Roman" panose="02020603050405020304"/>
                        </a:rPr>
                        <a:t>：</a:t>
                      </a:r>
                      <a:r>
                        <a:rPr lang="zh-CN" sz="2400" b="1" kern="0" dirty="0">
                          <a:solidFill>
                            <a:srgbClr val="FF0000"/>
                          </a:solidFill>
                          <a:latin typeface="+mn-ea"/>
                          <a:ea typeface="+mn-ea"/>
                          <a:cs typeface="Times New Roman" panose="02020603050405020304"/>
                        </a:rPr>
                        <a:t>权益法调整</a:t>
                      </a:r>
                      <a:endParaRPr lang="zh-CN" sz="2400" b="1" kern="100" dirty="0">
                        <a:solidFill>
                          <a:srgbClr val="FF0000"/>
                        </a:solidFill>
                        <a:latin typeface="+mn-ea"/>
                        <a:ea typeface="+mn-ea"/>
                        <a:cs typeface="Times New Roman" panose="02020603050405020304"/>
                      </a:endParaRPr>
                    </a:p>
                    <a:p>
                      <a:pPr marL="133350" indent="-133350" algn="l">
                        <a:spcAft>
                          <a:spcPts val="0"/>
                        </a:spcAft>
                      </a:pPr>
                      <a:r>
                        <a:rPr lang="zh-CN" sz="2400" b="1" kern="0" dirty="0" smtClean="0">
                          <a:latin typeface="+mn-ea"/>
                          <a:ea typeface="+mn-ea"/>
                          <a:cs typeface="Times New Roman" panose="02020603050405020304"/>
                        </a:rPr>
                        <a:t>或</a:t>
                      </a:r>
                      <a:r>
                        <a:rPr lang="zh-CN" altLang="en-US" sz="2400" b="1" kern="0" dirty="0" smtClean="0">
                          <a:latin typeface="+mn-ea"/>
                          <a:ea typeface="+mn-ea"/>
                          <a:cs typeface="Times New Roman" panose="02020603050405020304"/>
                        </a:rPr>
                        <a:t>相反分录</a:t>
                      </a:r>
                      <a:endParaRPr lang="zh-CN" sz="2400" b="1" kern="100" dirty="0">
                        <a:latin typeface="+mn-ea"/>
                        <a:ea typeface="+mn-ea"/>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313" y="476250"/>
            <a:ext cx="8229600" cy="720725"/>
          </a:xfrm>
        </p:spPr>
        <p:txBody>
          <a:bodyPr vert="horz" wrap="square" lIns="91440" tIns="45720" rIns="91440" bIns="45720" numCol="1" anchor="t" anchorCtr="0" compatLnSpc="1">
            <a:normAutofit/>
          </a:bodyPr>
          <a:lstStyle/>
          <a:p>
            <a:pPr marL="342900" marR="0" lvl="1" indent="-34290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长期股权投资</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出售（转让）</a:t>
            </a:r>
            <a:endPar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graphicFrame>
        <p:nvGraphicFramePr>
          <p:cNvPr id="6" name="表格 5"/>
          <p:cNvGraphicFramePr>
            <a:graphicFrameLocks noGrp="1"/>
          </p:cNvGraphicFramePr>
          <p:nvPr/>
        </p:nvGraphicFramePr>
        <p:xfrm>
          <a:off x="611188" y="1844675"/>
          <a:ext cx="8064500" cy="2087563"/>
        </p:xfrm>
        <a:graphic>
          <a:graphicData uri="http://schemas.openxmlformats.org/drawingml/2006/table">
            <a:tbl>
              <a:tblPr/>
              <a:tblGrid>
                <a:gridCol w="2376636"/>
                <a:gridCol w="5688260"/>
              </a:tblGrid>
              <a:tr h="2088232">
                <a:tc>
                  <a:txBody>
                    <a:bodyPr/>
                    <a:lstStyle/>
                    <a:p>
                      <a:pPr algn="l">
                        <a:spcAft>
                          <a:spcPts val="0"/>
                        </a:spcAft>
                      </a:pPr>
                      <a:r>
                        <a:rPr lang="zh-CN" sz="1800" b="1" kern="100" dirty="0">
                          <a:latin typeface="黑体" panose="02010609060101010101" pitchFamily="1" charset="-122"/>
                          <a:ea typeface="黑体" panose="02010609060101010101" pitchFamily="1" charset="-122"/>
                          <a:cs typeface="Times New Roman" panose="02020603050405020304"/>
                        </a:rPr>
                        <a:t>处置以现金取得的长期股权投资</a:t>
                      </a:r>
                      <a:endParaRPr lang="zh-CN" sz="1800" b="1"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b="1" kern="0" dirty="0">
                          <a:latin typeface="黑体" panose="02010609060101010101" pitchFamily="1" charset="-122"/>
                          <a:ea typeface="黑体" panose="02010609060101010101" pitchFamily="1" charset="-122"/>
                          <a:cs typeface="Times New Roman" panose="02020603050405020304"/>
                        </a:rPr>
                        <a:t>借：银行存款</a:t>
                      </a:r>
                      <a:r>
                        <a:rPr lang="en-US" sz="2000" b="1" kern="0" dirty="0">
                          <a:latin typeface="楷体" panose="02010609060101010101" pitchFamily="1" charset="-122"/>
                          <a:ea typeface="楷体" panose="02010609060101010101" pitchFamily="1" charset="-122"/>
                          <a:cs typeface="Times New Roman" panose="02020603050405020304"/>
                        </a:rPr>
                        <a:t>[</a:t>
                      </a:r>
                      <a:r>
                        <a:rPr lang="zh-CN" sz="2000" b="1" kern="0" dirty="0">
                          <a:latin typeface="楷体" panose="02010609060101010101" pitchFamily="1" charset="-122"/>
                          <a:ea typeface="楷体" panose="02010609060101010101" pitchFamily="1" charset="-122"/>
                          <a:cs typeface="Times New Roman" panose="02020603050405020304"/>
                        </a:rPr>
                        <a:t>实际取得价款</a:t>
                      </a:r>
                      <a:r>
                        <a:rPr lang="en-US" sz="2000" b="1" kern="0" dirty="0">
                          <a:latin typeface="楷体" panose="02010609060101010101" pitchFamily="1" charset="-122"/>
                          <a:ea typeface="楷体" panose="02010609060101010101" pitchFamily="1" charset="-122"/>
                          <a:cs typeface="Times New Roman" panose="02020603050405020304"/>
                        </a:rPr>
                        <a:t>] </a:t>
                      </a:r>
                      <a:endParaRPr lang="zh-CN" sz="2000" b="1" kern="100" dirty="0">
                        <a:latin typeface="楷体" panose="02010609060101010101" pitchFamily="1" charset="-122"/>
                        <a:ea typeface="楷体" panose="02010609060101010101" pitchFamily="1" charset="-122"/>
                        <a:cs typeface="Times New Roman" panose="02020603050405020304"/>
                      </a:endParaRPr>
                    </a:p>
                    <a:p>
                      <a:pPr indent="266700" algn="l">
                        <a:spcAft>
                          <a:spcPts val="0"/>
                        </a:spcAft>
                      </a:pPr>
                      <a:r>
                        <a:rPr lang="en-US" altLang="zh-CN" sz="2000" b="1" kern="0" dirty="0" smtClean="0">
                          <a:latin typeface="黑体" panose="02010609060101010101" pitchFamily="1" charset="-122"/>
                          <a:ea typeface="黑体" panose="02010609060101010101" pitchFamily="1" charset="-122"/>
                          <a:cs typeface="Times New Roman" panose="02020603050405020304"/>
                        </a:rPr>
                        <a:t> </a:t>
                      </a:r>
                      <a:r>
                        <a:rPr lang="en-US" altLang="zh-CN" sz="2000" b="1" kern="0" baseline="0" dirty="0" smtClean="0">
                          <a:latin typeface="黑体" panose="02010609060101010101" pitchFamily="1" charset="-122"/>
                          <a:ea typeface="黑体" panose="02010609060101010101" pitchFamily="1" charset="-122"/>
                          <a:cs typeface="Times New Roman" panose="02020603050405020304"/>
                        </a:rPr>
                        <a:t> </a:t>
                      </a:r>
                      <a:r>
                        <a:rPr lang="zh-CN" sz="2000" b="1" kern="0" dirty="0" smtClean="0">
                          <a:latin typeface="黑体" panose="02010609060101010101" pitchFamily="1" charset="-122"/>
                          <a:ea typeface="黑体" panose="02010609060101010101" pitchFamily="1" charset="-122"/>
                          <a:cs typeface="Times New Roman" panose="02020603050405020304"/>
                        </a:rPr>
                        <a:t>投资</a:t>
                      </a:r>
                      <a:r>
                        <a:rPr lang="zh-CN" sz="2000" b="1" kern="0" dirty="0">
                          <a:latin typeface="黑体" panose="02010609060101010101" pitchFamily="1" charset="-122"/>
                          <a:ea typeface="黑体" panose="02010609060101010101" pitchFamily="1" charset="-122"/>
                          <a:cs typeface="Times New Roman" panose="02020603050405020304"/>
                        </a:rPr>
                        <a:t>收益</a:t>
                      </a:r>
                      <a:r>
                        <a:rPr lang="en-US" sz="2000" b="1" kern="0" dirty="0">
                          <a:latin typeface="黑体" panose="02010609060101010101" pitchFamily="1" charset="-122"/>
                          <a:ea typeface="黑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借差</a:t>
                      </a:r>
                      <a:r>
                        <a:rPr lang="en-US" sz="2000" b="1" kern="0" dirty="0">
                          <a:latin typeface="黑体" panose="02010609060101010101" pitchFamily="1" charset="-122"/>
                          <a:ea typeface="黑体" panose="02010609060101010101" pitchFamily="1" charset="-122"/>
                          <a:cs typeface="Times New Roman" panose="02020603050405020304"/>
                        </a:rPr>
                        <a:t>]</a:t>
                      </a:r>
                      <a:endParaRPr lang="zh-CN" sz="2000" b="1"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sz="2000" b="1" kern="0" dirty="0">
                          <a:latin typeface="黑体" panose="02010609060101010101" pitchFamily="1" charset="-122"/>
                          <a:ea typeface="黑体" panose="02010609060101010101" pitchFamily="1" charset="-122"/>
                          <a:cs typeface="Times New Roman" panose="02020603050405020304"/>
                        </a:rPr>
                        <a:t>    </a:t>
                      </a:r>
                      <a:r>
                        <a:rPr lang="zh-CN" sz="2000" b="1" kern="0" dirty="0" smtClean="0">
                          <a:latin typeface="黑体" panose="02010609060101010101" pitchFamily="1" charset="-122"/>
                          <a:ea typeface="黑体" panose="02010609060101010101" pitchFamily="1" charset="-122"/>
                          <a:cs typeface="Times New Roman" panose="02020603050405020304"/>
                        </a:rPr>
                        <a:t>贷</a:t>
                      </a:r>
                      <a:r>
                        <a:rPr lang="zh-CN" sz="2000" b="1" kern="0" dirty="0">
                          <a:latin typeface="黑体" panose="02010609060101010101" pitchFamily="1" charset="-122"/>
                          <a:ea typeface="黑体" panose="02010609060101010101" pitchFamily="1" charset="-122"/>
                          <a:cs typeface="Times New Roman" panose="02020603050405020304"/>
                        </a:rPr>
                        <a:t>：长期股权投资</a:t>
                      </a:r>
                      <a:r>
                        <a:rPr lang="en-US" sz="2000" b="1" kern="0" dirty="0">
                          <a:latin typeface="黑体" panose="02010609060101010101" pitchFamily="1" charset="-122"/>
                          <a:ea typeface="黑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账面余额</a:t>
                      </a:r>
                      <a:r>
                        <a:rPr lang="en-US" sz="2000" b="1" kern="0" dirty="0">
                          <a:latin typeface="黑体" panose="02010609060101010101" pitchFamily="1" charset="-122"/>
                          <a:ea typeface="黑体" panose="02010609060101010101" pitchFamily="1" charset="-122"/>
                          <a:cs typeface="Times New Roman" panose="02020603050405020304"/>
                        </a:rPr>
                        <a:t>]</a:t>
                      </a:r>
                      <a:endParaRPr lang="zh-CN" sz="2000" b="1" kern="100" dirty="0">
                        <a:latin typeface="黑体" panose="02010609060101010101" pitchFamily="1" charset="-122"/>
                        <a:ea typeface="黑体" panose="02010609060101010101" pitchFamily="1" charset="-122"/>
                        <a:cs typeface="Times New Roman" panose="02020603050405020304"/>
                      </a:endParaRPr>
                    </a:p>
                    <a:p>
                      <a:pPr indent="533400" algn="l">
                        <a:spcAft>
                          <a:spcPts val="0"/>
                        </a:spcAft>
                      </a:pPr>
                      <a:r>
                        <a:rPr lang="en-US" altLang="zh-CN" sz="2000" b="1" kern="0" dirty="0" smtClean="0">
                          <a:latin typeface="黑体" panose="02010609060101010101" pitchFamily="1" charset="-122"/>
                          <a:ea typeface="黑体" panose="02010609060101010101" pitchFamily="1" charset="-122"/>
                          <a:cs typeface="Times New Roman" panose="02020603050405020304"/>
                        </a:rPr>
                        <a:t>    </a:t>
                      </a:r>
                      <a:r>
                        <a:rPr lang="zh-CN" sz="2000" b="1" kern="0" dirty="0" smtClean="0">
                          <a:latin typeface="黑体" panose="02010609060101010101" pitchFamily="1" charset="-122"/>
                          <a:ea typeface="黑体" panose="02010609060101010101" pitchFamily="1" charset="-122"/>
                          <a:cs typeface="Times New Roman" panose="02020603050405020304"/>
                        </a:rPr>
                        <a:t>应收</a:t>
                      </a:r>
                      <a:r>
                        <a:rPr lang="zh-CN" sz="2000" b="1" kern="0" dirty="0">
                          <a:latin typeface="黑体" panose="02010609060101010101" pitchFamily="1" charset="-122"/>
                          <a:ea typeface="黑体" panose="02010609060101010101" pitchFamily="1" charset="-122"/>
                          <a:cs typeface="Times New Roman" panose="02020603050405020304"/>
                        </a:rPr>
                        <a:t>股利</a:t>
                      </a:r>
                      <a:r>
                        <a:rPr lang="en-US" sz="2000" b="1" kern="0" dirty="0">
                          <a:latin typeface="黑体" panose="02010609060101010101" pitchFamily="1" charset="-122"/>
                          <a:ea typeface="黑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尚未领取的现金股利或利润</a:t>
                      </a:r>
                      <a:r>
                        <a:rPr lang="en-US" sz="2000" b="1" kern="0" dirty="0">
                          <a:latin typeface="黑体" panose="02010609060101010101" pitchFamily="1" charset="-122"/>
                          <a:ea typeface="黑体" panose="02010609060101010101" pitchFamily="1" charset="-122"/>
                          <a:cs typeface="Times New Roman" panose="02020603050405020304"/>
                        </a:rPr>
                        <a:t>]</a:t>
                      </a:r>
                      <a:endParaRPr lang="zh-CN" sz="2000" b="1" kern="100" dirty="0">
                        <a:latin typeface="黑体" panose="02010609060101010101" pitchFamily="1" charset="-122"/>
                        <a:ea typeface="黑体" panose="02010609060101010101" pitchFamily="1" charset="-122"/>
                        <a:cs typeface="Times New Roman" panose="02020603050405020304"/>
                      </a:endParaRPr>
                    </a:p>
                    <a:p>
                      <a:pPr indent="533400" algn="l">
                        <a:spcAft>
                          <a:spcPts val="0"/>
                        </a:spcAft>
                      </a:pPr>
                      <a:r>
                        <a:rPr lang="en-US" altLang="zh-CN" sz="2000" b="1" kern="0" dirty="0" smtClean="0">
                          <a:latin typeface="黑体" panose="02010609060101010101" pitchFamily="1" charset="-122"/>
                          <a:ea typeface="黑体" panose="02010609060101010101" pitchFamily="1" charset="-122"/>
                          <a:cs typeface="Times New Roman" panose="02020603050405020304"/>
                        </a:rPr>
                        <a:t>    </a:t>
                      </a:r>
                      <a:r>
                        <a:rPr lang="zh-CN" sz="2000" b="1" kern="0" dirty="0" smtClean="0">
                          <a:latin typeface="黑体" panose="02010609060101010101" pitchFamily="1" charset="-122"/>
                          <a:ea typeface="黑体" panose="02010609060101010101" pitchFamily="1" charset="-122"/>
                          <a:cs typeface="Times New Roman" panose="02020603050405020304"/>
                        </a:rPr>
                        <a:t>银行</a:t>
                      </a:r>
                      <a:r>
                        <a:rPr lang="zh-CN" sz="2000" b="1" kern="0" dirty="0">
                          <a:latin typeface="黑体" panose="02010609060101010101" pitchFamily="1" charset="-122"/>
                          <a:ea typeface="黑体" panose="02010609060101010101" pitchFamily="1" charset="-122"/>
                          <a:cs typeface="Times New Roman" panose="02020603050405020304"/>
                        </a:rPr>
                        <a:t>存款等</a:t>
                      </a:r>
                      <a:r>
                        <a:rPr lang="en-US" sz="2000" b="1" kern="0" dirty="0">
                          <a:latin typeface="黑体" panose="02010609060101010101" pitchFamily="1" charset="-122"/>
                          <a:ea typeface="黑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支付的相关税费</a:t>
                      </a:r>
                      <a:r>
                        <a:rPr lang="en-US" sz="2000" b="1" kern="0" dirty="0">
                          <a:latin typeface="黑体" panose="02010609060101010101" pitchFamily="1" charset="-122"/>
                          <a:ea typeface="黑体" panose="02010609060101010101" pitchFamily="1" charset="-122"/>
                          <a:cs typeface="Times New Roman" panose="02020603050405020304"/>
                        </a:rPr>
                        <a:t>]</a:t>
                      </a:r>
                      <a:endParaRPr lang="zh-CN" sz="2000" b="1"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sz="2000" b="1" kern="0" dirty="0">
                          <a:latin typeface="黑体" panose="02010609060101010101" pitchFamily="1" charset="-122"/>
                          <a:ea typeface="黑体" panose="02010609060101010101" pitchFamily="1" charset="-122"/>
                          <a:cs typeface="Times New Roman" panose="02020603050405020304"/>
                        </a:rPr>
                        <a:t>        </a:t>
                      </a:r>
                      <a:r>
                        <a:rPr lang="zh-CN" sz="2000" b="1" kern="0" dirty="0">
                          <a:latin typeface="黑体" panose="02010609060101010101" pitchFamily="1" charset="-122"/>
                          <a:ea typeface="黑体" panose="02010609060101010101" pitchFamily="1" charset="-122"/>
                          <a:cs typeface="Times New Roman" panose="02020603050405020304"/>
                        </a:rPr>
                        <a:t>投资收益</a:t>
                      </a:r>
                      <a:r>
                        <a:rPr lang="en-US" sz="2000" b="1" kern="0" dirty="0">
                          <a:latin typeface="黑体" panose="02010609060101010101" pitchFamily="1" charset="-122"/>
                          <a:ea typeface="黑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贷差</a:t>
                      </a:r>
                      <a:r>
                        <a:rPr lang="en-US" sz="2000" b="1" kern="0" dirty="0">
                          <a:latin typeface="黑体" panose="02010609060101010101" pitchFamily="1" charset="-122"/>
                          <a:ea typeface="黑体" panose="02010609060101010101" pitchFamily="1" charset="-122"/>
                          <a:cs typeface="Times New Roman" panose="02020603050405020304"/>
                        </a:rPr>
                        <a:t>]</a:t>
                      </a:r>
                      <a:endParaRPr lang="zh-CN" sz="2000" b="1"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611188" y="1052513"/>
          <a:ext cx="8064500" cy="4824413"/>
        </p:xfrm>
        <a:graphic>
          <a:graphicData uri="http://schemas.openxmlformats.org/drawingml/2006/table">
            <a:tbl>
              <a:tblPr/>
              <a:tblGrid>
                <a:gridCol w="902671"/>
                <a:gridCol w="1689617"/>
                <a:gridCol w="5472608"/>
              </a:tblGrid>
              <a:tr h="1072119">
                <a:tc rowSpan="3">
                  <a:txBody>
                    <a:bodyPr/>
                    <a:lstStyle/>
                    <a:p>
                      <a:pPr algn="just">
                        <a:lnSpc>
                          <a:spcPct val="150000"/>
                        </a:lnSpc>
                        <a:spcAft>
                          <a:spcPts val="0"/>
                        </a:spcAft>
                      </a:pPr>
                      <a:r>
                        <a:rPr lang="zh-CN" sz="2000" b="1" kern="0" dirty="0">
                          <a:latin typeface="黑体" panose="02010609060101010101" pitchFamily="1" charset="-122"/>
                          <a:ea typeface="黑体" panose="02010609060101010101" pitchFamily="1" charset="-122"/>
                          <a:cs typeface="Times New Roman" panose="02020603050405020304"/>
                        </a:rPr>
                        <a:t>处置以现金以外的其他资产取得的长期股权投资</a:t>
                      </a:r>
                      <a:endParaRPr lang="zh-CN" sz="2000" b="1" kern="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zh-CN" altLang="en-US" sz="2000" b="1" kern="0" dirty="0" smtClean="0">
                          <a:latin typeface="黑体" panose="02010609060101010101" pitchFamily="1" charset="-122"/>
                          <a:ea typeface="黑体" panose="02010609060101010101" pitchFamily="1" charset="-122"/>
                          <a:cs typeface="Times New Roman" panose="02020603050405020304"/>
                        </a:rPr>
                        <a:t>转销长期股权投资账面余额</a:t>
                      </a:r>
                      <a:endParaRPr lang="zh-CN" altLang="en-US" sz="2000" b="1" kern="0" dirty="0" smtClean="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spcAft>
                          <a:spcPts val="0"/>
                        </a:spcAft>
                      </a:pPr>
                      <a:r>
                        <a:rPr lang="zh-CN" altLang="zh-CN" sz="2000" b="1" kern="0" dirty="0" smtClean="0">
                          <a:latin typeface="黑体" panose="02010609060101010101" pitchFamily="1" charset="-122"/>
                          <a:ea typeface="黑体" panose="02010609060101010101" pitchFamily="1" charset="-122"/>
                          <a:cs typeface="Times New Roman" panose="02020603050405020304"/>
                        </a:rPr>
                        <a:t>借：资产处置费用</a:t>
                      </a:r>
                      <a:endParaRPr lang="zh-CN" altLang="zh-CN" sz="2000" b="1" kern="100" dirty="0" smtClean="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000" b="1" kern="0" dirty="0" smtClean="0">
                          <a:latin typeface="黑体" panose="02010609060101010101" pitchFamily="1" charset="-122"/>
                          <a:ea typeface="黑体" panose="02010609060101010101" pitchFamily="1" charset="-122"/>
                          <a:cs typeface="Times New Roman" panose="02020603050405020304"/>
                        </a:rPr>
                        <a:t>  </a:t>
                      </a:r>
                      <a:r>
                        <a:rPr lang="zh-CN" altLang="zh-CN" sz="2000" b="1" kern="0" dirty="0" smtClean="0">
                          <a:latin typeface="黑体" panose="02010609060101010101" pitchFamily="1" charset="-122"/>
                          <a:ea typeface="黑体" panose="02010609060101010101" pitchFamily="1" charset="-122"/>
                          <a:cs typeface="Times New Roman" panose="02020603050405020304"/>
                        </a:rPr>
                        <a:t>贷：长期股权投资</a:t>
                      </a:r>
                      <a:r>
                        <a:rPr lang="en-US" altLang="zh-CN" sz="2000" b="1" kern="0" dirty="0" smtClean="0">
                          <a:latin typeface="黑体" panose="02010609060101010101" pitchFamily="1" charset="-122"/>
                          <a:ea typeface="黑体" panose="02010609060101010101" pitchFamily="1" charset="-122"/>
                          <a:cs typeface="Times New Roman" panose="02020603050405020304"/>
                        </a:rPr>
                        <a:t>[</a:t>
                      </a:r>
                      <a:r>
                        <a:rPr lang="zh-CN" altLang="zh-CN" sz="2000" b="1" kern="0" dirty="0" smtClean="0">
                          <a:solidFill>
                            <a:schemeClr val="tx1"/>
                          </a:solidFill>
                          <a:latin typeface="楷体" panose="02010609060101010101" pitchFamily="1" charset="-122"/>
                          <a:ea typeface="楷体" panose="02010609060101010101" pitchFamily="1" charset="-122"/>
                          <a:cs typeface="Times New Roman" panose="02020603050405020304"/>
                        </a:rPr>
                        <a:t>账面余额</a:t>
                      </a:r>
                      <a:r>
                        <a:rPr lang="en-US" altLang="zh-CN" sz="2000" b="1" kern="0" dirty="0" smtClean="0">
                          <a:latin typeface="黑体" panose="02010609060101010101" pitchFamily="1" charset="-122"/>
                          <a:ea typeface="黑体" panose="02010609060101010101" pitchFamily="1" charset="-122"/>
                          <a:cs typeface="Times New Roman" panose="02020603050405020304"/>
                        </a:rPr>
                        <a:t>]</a:t>
                      </a:r>
                      <a:endParaRPr lang="en-US" altLang="zh-CN" sz="2000" b="1" kern="0" dirty="0" smtClean="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08179">
                <a:tc vMerge="1">
                  <a:tcPr/>
                </a:tc>
                <a:tc>
                  <a:txBody>
                    <a:bodyPr/>
                    <a:lstStyle/>
                    <a:p>
                      <a:pPr marL="0" marR="0" indent="0" algn="just" defTabSz="914400" rtl="0" eaLnBrk="1" fontAlgn="auto" latinLnBrk="0" hangingPunct="1">
                        <a:lnSpc>
                          <a:spcPct val="150000"/>
                        </a:lnSpc>
                        <a:spcBef>
                          <a:spcPts val="0"/>
                        </a:spcBef>
                        <a:spcAft>
                          <a:spcPts val="0"/>
                        </a:spcAft>
                        <a:buClrTx/>
                        <a:buSzTx/>
                        <a:buFontTx/>
                        <a:buNone/>
                        <a:defRPr/>
                      </a:pPr>
                      <a:r>
                        <a:rPr lang="zh-CN" altLang="zh-CN" sz="2000" b="1" kern="0" dirty="0" smtClean="0">
                          <a:latin typeface="黑体" panose="02010609060101010101" pitchFamily="1" charset="-122"/>
                          <a:ea typeface="黑体" panose="02010609060101010101" pitchFamily="1" charset="-122"/>
                          <a:cs typeface="Times New Roman" panose="02020603050405020304"/>
                        </a:rPr>
                        <a:t>处置净收入上缴财政的</a:t>
                      </a:r>
                      <a:endParaRPr lang="zh-CN" altLang="zh-CN" sz="2000" b="1" kern="100" dirty="0" smtClean="0">
                        <a:latin typeface="黑体" panose="02010609060101010101" pitchFamily="1" charset="-122"/>
                        <a:ea typeface="黑体" panose="02010609060101010101" pitchFamily="1" charset="-122"/>
                        <a:cs typeface="Times New Roman" panose="02020603050405020304"/>
                      </a:endParaRPr>
                    </a:p>
                    <a:p>
                      <a:pPr algn="just">
                        <a:lnSpc>
                          <a:spcPct val="150000"/>
                        </a:lnSpc>
                        <a:spcAft>
                          <a:spcPts val="0"/>
                        </a:spcAft>
                      </a:pPr>
                      <a:endParaRPr lang="zh-CN" sz="2000" b="1"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zh-CN" sz="2000" b="1" kern="0" dirty="0" smtClean="0">
                          <a:latin typeface="黑体" panose="02010609060101010101" pitchFamily="1" charset="-122"/>
                          <a:ea typeface="黑体" panose="02010609060101010101" pitchFamily="1" charset="-122"/>
                          <a:cs typeface="Times New Roman" panose="02020603050405020304"/>
                        </a:rPr>
                        <a:t>借：银行存款</a:t>
                      </a:r>
                      <a:r>
                        <a:rPr lang="en-US" altLang="zh-CN" sz="2000" b="1" kern="0" dirty="0" smtClean="0">
                          <a:latin typeface="黑体" panose="02010609060101010101" pitchFamily="1" charset="-122"/>
                          <a:ea typeface="黑体" panose="02010609060101010101" pitchFamily="1" charset="-122"/>
                          <a:cs typeface="Times New Roman" panose="02020603050405020304"/>
                        </a:rPr>
                        <a:t>[</a:t>
                      </a:r>
                      <a:r>
                        <a:rPr lang="zh-CN" altLang="zh-CN" sz="2000" b="1" kern="0" dirty="0" smtClean="0">
                          <a:solidFill>
                            <a:schemeClr val="tx1"/>
                          </a:solidFill>
                          <a:latin typeface="楷体" panose="02010609060101010101" pitchFamily="1" charset="-122"/>
                          <a:ea typeface="楷体" panose="02010609060101010101" pitchFamily="1" charset="-122"/>
                          <a:cs typeface="Times New Roman" panose="02020603050405020304"/>
                        </a:rPr>
                        <a:t>实际取得价款</a:t>
                      </a:r>
                      <a:r>
                        <a:rPr lang="en-US" altLang="zh-CN" sz="2000" b="1" kern="0" dirty="0" smtClean="0">
                          <a:latin typeface="黑体" panose="02010609060101010101" pitchFamily="1" charset="-122"/>
                          <a:ea typeface="黑体" panose="02010609060101010101" pitchFamily="1" charset="-122"/>
                          <a:cs typeface="Times New Roman" panose="02020603050405020304"/>
                        </a:rPr>
                        <a:t>]</a:t>
                      </a:r>
                      <a:endParaRPr lang="zh-CN" altLang="zh-CN" sz="2000" b="1" kern="100" dirty="0" smtClean="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000" b="1" kern="0" dirty="0" smtClean="0">
                          <a:latin typeface="黑体" panose="02010609060101010101" pitchFamily="1" charset="-122"/>
                          <a:ea typeface="黑体" panose="02010609060101010101" pitchFamily="1" charset="-122"/>
                          <a:cs typeface="Times New Roman" panose="02020603050405020304"/>
                        </a:rPr>
                        <a:t>  </a:t>
                      </a:r>
                      <a:r>
                        <a:rPr lang="zh-CN" altLang="zh-CN" sz="2000" b="1" kern="0" dirty="0" smtClean="0">
                          <a:latin typeface="黑体" panose="02010609060101010101" pitchFamily="1" charset="-122"/>
                          <a:ea typeface="黑体" panose="02010609060101010101" pitchFamily="1" charset="-122"/>
                          <a:cs typeface="Times New Roman" panose="02020603050405020304"/>
                        </a:rPr>
                        <a:t>贷：应收股利</a:t>
                      </a:r>
                      <a:r>
                        <a:rPr lang="en-US" altLang="zh-CN" sz="2000" b="1" kern="0" dirty="0" smtClean="0">
                          <a:latin typeface="黑体" panose="02010609060101010101" pitchFamily="1" charset="-122"/>
                          <a:ea typeface="黑体" panose="02010609060101010101" pitchFamily="1" charset="-122"/>
                          <a:cs typeface="Times New Roman" panose="02020603050405020304"/>
                        </a:rPr>
                        <a:t>[</a:t>
                      </a:r>
                      <a:r>
                        <a:rPr lang="zh-CN" altLang="zh-CN" sz="2000" b="1" kern="0" dirty="0" smtClean="0">
                          <a:solidFill>
                            <a:schemeClr val="tx1"/>
                          </a:solidFill>
                          <a:latin typeface="楷体" panose="02010609060101010101" pitchFamily="1" charset="-122"/>
                          <a:ea typeface="楷体" panose="02010609060101010101" pitchFamily="1" charset="-122"/>
                          <a:cs typeface="Times New Roman" panose="02020603050405020304"/>
                        </a:rPr>
                        <a:t>尚未领取的现金股利或利润</a:t>
                      </a:r>
                      <a:r>
                        <a:rPr lang="en-US" altLang="zh-CN" sz="2000" b="1" kern="0" dirty="0" smtClean="0">
                          <a:latin typeface="黑体" panose="02010609060101010101" pitchFamily="1" charset="-122"/>
                          <a:ea typeface="黑体" panose="02010609060101010101" pitchFamily="1" charset="-122"/>
                          <a:cs typeface="Times New Roman" panose="02020603050405020304"/>
                        </a:rPr>
                        <a:t>]</a:t>
                      </a:r>
                      <a:endParaRPr lang="zh-CN" altLang="zh-CN" sz="2000" b="1" kern="100" dirty="0" smtClean="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000" b="1" kern="0" dirty="0" smtClean="0">
                          <a:latin typeface="黑体" panose="02010609060101010101" pitchFamily="1" charset="-122"/>
                          <a:ea typeface="黑体" panose="02010609060101010101" pitchFamily="1" charset="-122"/>
                          <a:cs typeface="Times New Roman" panose="02020603050405020304"/>
                        </a:rPr>
                        <a:t>      </a:t>
                      </a:r>
                      <a:r>
                        <a:rPr lang="zh-CN" altLang="zh-CN" sz="2000" b="1" kern="0" dirty="0" smtClean="0">
                          <a:latin typeface="黑体" panose="02010609060101010101" pitchFamily="1" charset="-122"/>
                          <a:ea typeface="黑体" panose="02010609060101010101" pitchFamily="1" charset="-122"/>
                          <a:cs typeface="Times New Roman" panose="02020603050405020304"/>
                        </a:rPr>
                        <a:t>银行存款等</a:t>
                      </a:r>
                      <a:r>
                        <a:rPr lang="en-US" altLang="zh-CN" sz="2000" b="1" kern="0" dirty="0" smtClean="0">
                          <a:latin typeface="黑体" panose="02010609060101010101" pitchFamily="1" charset="-122"/>
                          <a:ea typeface="黑体" panose="02010609060101010101" pitchFamily="1" charset="-122"/>
                          <a:cs typeface="Times New Roman" panose="02020603050405020304"/>
                        </a:rPr>
                        <a:t>[</a:t>
                      </a:r>
                      <a:r>
                        <a:rPr lang="zh-CN" altLang="zh-CN" sz="2000" b="1" kern="0" dirty="0" smtClean="0">
                          <a:solidFill>
                            <a:schemeClr val="tx1"/>
                          </a:solidFill>
                          <a:latin typeface="楷体" panose="02010609060101010101" pitchFamily="1" charset="-122"/>
                          <a:ea typeface="楷体" panose="02010609060101010101" pitchFamily="1" charset="-122"/>
                          <a:cs typeface="Times New Roman" panose="02020603050405020304"/>
                        </a:rPr>
                        <a:t>支付的相关税费</a:t>
                      </a:r>
                      <a:r>
                        <a:rPr lang="en-US" altLang="zh-CN" sz="2000" b="1" kern="0" dirty="0" smtClean="0">
                          <a:latin typeface="黑体" panose="02010609060101010101" pitchFamily="1" charset="-122"/>
                          <a:ea typeface="黑体" panose="02010609060101010101" pitchFamily="1" charset="-122"/>
                          <a:cs typeface="Times New Roman" panose="02020603050405020304"/>
                        </a:rPr>
                        <a:t>]</a:t>
                      </a:r>
                      <a:endParaRPr lang="zh-CN" altLang="zh-CN" sz="2000" b="1" kern="100" dirty="0" smtClean="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000" b="1" kern="0" dirty="0" smtClean="0">
                          <a:latin typeface="黑体" panose="02010609060101010101" pitchFamily="1" charset="-122"/>
                          <a:ea typeface="黑体" panose="02010609060101010101" pitchFamily="1" charset="-122"/>
                          <a:cs typeface="Times New Roman" panose="02020603050405020304"/>
                        </a:rPr>
                        <a:t>      </a:t>
                      </a:r>
                      <a:r>
                        <a:rPr lang="zh-CN" altLang="zh-CN" sz="2000" b="1" kern="0" dirty="0" smtClean="0">
                          <a:latin typeface="黑体" panose="02010609060101010101" pitchFamily="1" charset="-122"/>
                          <a:ea typeface="黑体" panose="02010609060101010101" pitchFamily="1" charset="-122"/>
                          <a:cs typeface="Times New Roman" panose="02020603050405020304"/>
                        </a:rPr>
                        <a:t>应缴财政款</a:t>
                      </a:r>
                      <a:endParaRPr lang="zh-CN" sz="2000" b="1"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4238">
                <a:tc vMerge="1">
                  <a:tcPr/>
                </a:tc>
                <a:tc>
                  <a:txBody>
                    <a:bodyPr/>
                    <a:lstStyle/>
                    <a:p>
                      <a:pPr algn="just">
                        <a:lnSpc>
                          <a:spcPct val="150000"/>
                        </a:lnSpc>
                        <a:spcAft>
                          <a:spcPts val="0"/>
                        </a:spcAft>
                      </a:pPr>
                      <a:r>
                        <a:rPr lang="zh-CN" sz="2000" b="1" kern="0" dirty="0">
                          <a:latin typeface="黑体" panose="02010609060101010101" pitchFamily="1" charset="-122"/>
                          <a:ea typeface="黑体" panose="02010609060101010101" pitchFamily="1" charset="-122"/>
                          <a:cs typeface="Times New Roman" panose="02020603050405020304"/>
                        </a:rPr>
                        <a:t>按照规定投资收益纳入单位预算管理的</a:t>
                      </a:r>
                      <a:endParaRPr lang="zh-CN" sz="2000" b="1" kern="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b="1" kern="0" dirty="0" smtClean="0">
                          <a:latin typeface="黑体" panose="02010609060101010101" pitchFamily="1" charset="-122"/>
                          <a:ea typeface="黑体" panose="02010609060101010101" pitchFamily="1" charset="-122"/>
                          <a:cs typeface="Times New Roman" panose="02020603050405020304"/>
                        </a:rPr>
                        <a:t>借</a:t>
                      </a:r>
                      <a:r>
                        <a:rPr lang="zh-CN" sz="2000" b="1" kern="0" dirty="0">
                          <a:latin typeface="黑体" panose="02010609060101010101" pitchFamily="1" charset="-122"/>
                          <a:ea typeface="黑体" panose="02010609060101010101" pitchFamily="1" charset="-122"/>
                          <a:cs typeface="Times New Roman" panose="02020603050405020304"/>
                        </a:rPr>
                        <a:t>：银行存款</a:t>
                      </a:r>
                      <a:r>
                        <a:rPr lang="en-US" sz="2000" b="1" kern="0" dirty="0">
                          <a:latin typeface="黑体" panose="02010609060101010101" pitchFamily="1" charset="-122"/>
                          <a:ea typeface="黑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实际取得价款</a:t>
                      </a:r>
                      <a:r>
                        <a:rPr lang="en-US" sz="2000" b="1" kern="0" dirty="0">
                          <a:latin typeface="黑体" panose="02010609060101010101" pitchFamily="1" charset="-122"/>
                          <a:ea typeface="黑体" panose="02010609060101010101" pitchFamily="1" charset="-122"/>
                          <a:cs typeface="Times New Roman" panose="02020603050405020304"/>
                        </a:rPr>
                        <a:t>]</a:t>
                      </a:r>
                      <a:endParaRPr lang="zh-CN" sz="2000" b="1"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000" b="1" kern="0" dirty="0" smtClean="0">
                          <a:latin typeface="黑体" panose="02010609060101010101" pitchFamily="1" charset="-122"/>
                          <a:ea typeface="黑体" panose="02010609060101010101" pitchFamily="1" charset="-122"/>
                          <a:cs typeface="Times New Roman" panose="02020603050405020304"/>
                        </a:rPr>
                        <a:t>  </a:t>
                      </a:r>
                      <a:r>
                        <a:rPr lang="zh-CN" sz="2000" b="1" kern="0" dirty="0" smtClean="0">
                          <a:latin typeface="黑体" panose="02010609060101010101" pitchFamily="1" charset="-122"/>
                          <a:ea typeface="黑体" panose="02010609060101010101" pitchFamily="1" charset="-122"/>
                          <a:cs typeface="Times New Roman" panose="02020603050405020304"/>
                        </a:rPr>
                        <a:t>贷</a:t>
                      </a:r>
                      <a:r>
                        <a:rPr lang="zh-CN" sz="2000" b="1" kern="0" dirty="0">
                          <a:latin typeface="黑体" panose="02010609060101010101" pitchFamily="1" charset="-122"/>
                          <a:ea typeface="黑体" panose="02010609060101010101" pitchFamily="1" charset="-122"/>
                          <a:cs typeface="Times New Roman" panose="02020603050405020304"/>
                        </a:rPr>
                        <a:t>：应收股利</a:t>
                      </a:r>
                      <a:r>
                        <a:rPr lang="en-US" sz="2000" b="1" kern="0" dirty="0">
                          <a:latin typeface="黑体" panose="02010609060101010101" pitchFamily="1" charset="-122"/>
                          <a:ea typeface="黑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尚未领取的现金股利或利润</a:t>
                      </a:r>
                      <a:r>
                        <a:rPr lang="en-US" sz="2000" b="1" kern="0" dirty="0">
                          <a:latin typeface="黑体" panose="02010609060101010101" pitchFamily="1" charset="-122"/>
                          <a:ea typeface="黑体" panose="02010609060101010101" pitchFamily="1" charset="-122"/>
                          <a:cs typeface="Times New Roman" panose="02020603050405020304"/>
                        </a:rPr>
                        <a:t>]</a:t>
                      </a:r>
                      <a:endParaRPr lang="zh-CN" sz="2000" b="1"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sz="2000" b="1" kern="0" dirty="0">
                          <a:latin typeface="黑体" panose="02010609060101010101" pitchFamily="1" charset="-122"/>
                          <a:ea typeface="黑体" panose="02010609060101010101" pitchFamily="1" charset="-122"/>
                          <a:cs typeface="Times New Roman" panose="02020603050405020304"/>
                        </a:rPr>
                        <a:t>    </a:t>
                      </a:r>
                      <a:r>
                        <a:rPr lang="en-US" sz="2000" b="1" kern="0" dirty="0" smtClean="0">
                          <a:latin typeface="黑体" panose="02010609060101010101" pitchFamily="1" charset="-122"/>
                          <a:ea typeface="黑体" panose="02010609060101010101" pitchFamily="1" charset="-122"/>
                          <a:cs typeface="Times New Roman" panose="02020603050405020304"/>
                        </a:rPr>
                        <a:t>  </a:t>
                      </a:r>
                      <a:r>
                        <a:rPr lang="zh-CN" sz="2000" b="1" kern="0" dirty="0" smtClean="0">
                          <a:latin typeface="黑体" panose="02010609060101010101" pitchFamily="1" charset="-122"/>
                          <a:ea typeface="黑体" panose="02010609060101010101" pitchFamily="1" charset="-122"/>
                          <a:cs typeface="Times New Roman" panose="02020603050405020304"/>
                        </a:rPr>
                        <a:t>银行</a:t>
                      </a:r>
                      <a:r>
                        <a:rPr lang="zh-CN" sz="2000" b="1" kern="0" dirty="0">
                          <a:latin typeface="黑体" panose="02010609060101010101" pitchFamily="1" charset="-122"/>
                          <a:ea typeface="黑体" panose="02010609060101010101" pitchFamily="1" charset="-122"/>
                          <a:cs typeface="Times New Roman" panose="02020603050405020304"/>
                        </a:rPr>
                        <a:t>存款等</a:t>
                      </a:r>
                      <a:r>
                        <a:rPr lang="en-US" sz="2000" b="1" kern="0" dirty="0">
                          <a:latin typeface="黑体" panose="02010609060101010101" pitchFamily="1" charset="-122"/>
                          <a:ea typeface="黑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支付的相关税费</a:t>
                      </a:r>
                      <a:r>
                        <a:rPr lang="en-US" sz="2000" b="1" kern="0" dirty="0">
                          <a:latin typeface="黑体" panose="02010609060101010101" pitchFamily="1" charset="-122"/>
                          <a:ea typeface="黑体" panose="02010609060101010101" pitchFamily="1" charset="-122"/>
                          <a:cs typeface="Times New Roman" panose="02020603050405020304"/>
                        </a:rPr>
                        <a:t>]</a:t>
                      </a:r>
                      <a:endParaRPr lang="zh-CN" sz="2000" b="1"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sz="2000" b="1" kern="0" dirty="0">
                          <a:latin typeface="黑体" panose="02010609060101010101" pitchFamily="1" charset="-122"/>
                          <a:ea typeface="黑体" panose="02010609060101010101" pitchFamily="1" charset="-122"/>
                          <a:cs typeface="Times New Roman" panose="02020603050405020304"/>
                        </a:rPr>
                        <a:t>    </a:t>
                      </a:r>
                      <a:r>
                        <a:rPr lang="en-US" sz="2000" b="1" kern="0" dirty="0" smtClean="0">
                          <a:latin typeface="黑体" panose="02010609060101010101" pitchFamily="1" charset="-122"/>
                          <a:ea typeface="黑体" panose="02010609060101010101" pitchFamily="1" charset="-122"/>
                          <a:cs typeface="Times New Roman" panose="02020603050405020304"/>
                        </a:rPr>
                        <a:t>  </a:t>
                      </a:r>
                      <a:r>
                        <a:rPr lang="zh-CN" sz="2000" b="1" kern="0" dirty="0" smtClean="0">
                          <a:solidFill>
                            <a:srgbClr val="FF0000"/>
                          </a:solidFill>
                          <a:latin typeface="黑体" panose="02010609060101010101" pitchFamily="1" charset="-122"/>
                          <a:ea typeface="黑体" panose="02010609060101010101" pitchFamily="1" charset="-122"/>
                          <a:cs typeface="Times New Roman" panose="02020603050405020304"/>
                        </a:rPr>
                        <a:t>投资</a:t>
                      </a:r>
                      <a:r>
                        <a:rPr lang="zh-CN" sz="2000" b="1" kern="0" dirty="0">
                          <a:solidFill>
                            <a:srgbClr val="FF0000"/>
                          </a:solidFill>
                          <a:latin typeface="黑体" panose="02010609060101010101" pitchFamily="1" charset="-122"/>
                          <a:ea typeface="黑体" panose="02010609060101010101" pitchFamily="1" charset="-122"/>
                          <a:cs typeface="Times New Roman" panose="02020603050405020304"/>
                        </a:rPr>
                        <a:t>收益</a:t>
                      </a:r>
                      <a:r>
                        <a:rPr lang="en-US" sz="2000" b="1" kern="0" dirty="0">
                          <a:latin typeface="黑体" panose="02010609060101010101" pitchFamily="1" charset="-122"/>
                          <a:ea typeface="黑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取得价款扣减投资账面余额、应收股利和相关税费后的差额</a:t>
                      </a:r>
                      <a:r>
                        <a:rPr lang="en-US" sz="2000" b="1" kern="0" dirty="0">
                          <a:latin typeface="黑体" panose="02010609060101010101" pitchFamily="1" charset="-122"/>
                          <a:ea typeface="黑体" panose="02010609060101010101" pitchFamily="1" charset="-122"/>
                          <a:cs typeface="Times New Roman" panose="02020603050405020304"/>
                        </a:rPr>
                        <a:t>] </a:t>
                      </a:r>
                      <a:endParaRPr lang="zh-CN" sz="2000" b="1"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sz="2000" b="1" kern="0" dirty="0">
                          <a:latin typeface="黑体" panose="02010609060101010101" pitchFamily="1" charset="-122"/>
                          <a:ea typeface="黑体" panose="02010609060101010101" pitchFamily="1" charset="-122"/>
                          <a:cs typeface="Times New Roman" panose="02020603050405020304"/>
                        </a:rPr>
                        <a:t>    </a:t>
                      </a:r>
                      <a:r>
                        <a:rPr lang="en-US" sz="2000" b="1" kern="0" dirty="0" smtClean="0">
                          <a:latin typeface="黑体" panose="02010609060101010101" pitchFamily="1" charset="-122"/>
                          <a:ea typeface="黑体" panose="02010609060101010101" pitchFamily="1" charset="-122"/>
                          <a:cs typeface="Times New Roman" panose="02020603050405020304"/>
                        </a:rPr>
                        <a:t>  </a:t>
                      </a:r>
                      <a:r>
                        <a:rPr lang="zh-CN" sz="2000" b="1" kern="0" dirty="0" smtClean="0">
                          <a:latin typeface="黑体" panose="02010609060101010101" pitchFamily="1" charset="-122"/>
                          <a:ea typeface="黑体" panose="02010609060101010101" pitchFamily="1" charset="-122"/>
                          <a:cs typeface="Times New Roman" panose="02020603050405020304"/>
                        </a:rPr>
                        <a:t>应</a:t>
                      </a:r>
                      <a:r>
                        <a:rPr lang="zh-CN" sz="2000" b="1" kern="0" dirty="0">
                          <a:latin typeface="黑体" panose="02010609060101010101" pitchFamily="1" charset="-122"/>
                          <a:ea typeface="黑体" panose="02010609060101010101" pitchFamily="1" charset="-122"/>
                          <a:cs typeface="Times New Roman" panose="02020603050405020304"/>
                        </a:rPr>
                        <a:t>缴财政款</a:t>
                      </a:r>
                      <a:r>
                        <a:rPr lang="en-US" sz="2000" b="1" kern="0" dirty="0">
                          <a:latin typeface="黑体" panose="02010609060101010101" pitchFamily="1" charset="-122"/>
                          <a:ea typeface="黑体" panose="02010609060101010101" pitchFamily="1" charset="-122"/>
                          <a:cs typeface="Times New Roman" panose="02020603050405020304"/>
                        </a:rPr>
                        <a:t>[</a:t>
                      </a:r>
                      <a:r>
                        <a:rPr lang="zh-CN" sz="2000" b="1" kern="0" dirty="0">
                          <a:solidFill>
                            <a:schemeClr val="tx1"/>
                          </a:solidFill>
                          <a:latin typeface="楷体" panose="02010609060101010101" pitchFamily="1" charset="-122"/>
                          <a:ea typeface="楷体" panose="02010609060101010101" pitchFamily="1" charset="-122"/>
                          <a:cs typeface="Times New Roman" panose="02020603050405020304"/>
                        </a:rPr>
                        <a:t>贷差</a:t>
                      </a:r>
                      <a:r>
                        <a:rPr lang="en-US" sz="2000" b="1" kern="0" dirty="0">
                          <a:latin typeface="黑体" panose="02010609060101010101" pitchFamily="1" charset="-122"/>
                          <a:ea typeface="黑体" panose="02010609060101010101" pitchFamily="1" charset="-122"/>
                          <a:cs typeface="Times New Roman" panose="02020603050405020304"/>
                        </a:rPr>
                        <a:t>] </a:t>
                      </a:r>
                      <a:endParaRPr lang="zh-CN" sz="2000" b="1"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836613"/>
            <a:ext cx="8229600" cy="5289550"/>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长期股权投资</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其他处置</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核销时，</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借记</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资产处置费用</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科目，贷记</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“长期股权投资”科目</a:t>
            </a:r>
            <a:endParaRPr kumimoji="0" lang="zh-CN" altLang="zh-CN"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报经批准置换转出长期股权投资时，参照“库存物品”科目</a:t>
            </a:r>
            <a:endParaRPr kumimoji="0" lang="zh-CN" altLang="zh-CN"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zh-CN" sz="2800" b="0"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rPr>
              <a:t>采用权益法核算的长期股权投资的处置</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，还应结转原直接计入净资产的相关金额，借记或贷记</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权益法调整</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科目，贷记或借记</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投资收益</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科目。</a:t>
            </a:r>
            <a:endParaRPr kumimoji="0" lang="zh-CN" altLang="zh-CN" sz="16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endParaRPr kumimoji="0" lang="zh-CN" alt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内容占位符 2"/>
          <p:cNvSpPr>
            <a:spLocks noGrp="1"/>
          </p:cNvSpPr>
          <p:nvPr>
            <p:ph idx="1"/>
          </p:nvPr>
        </p:nvSpPr>
        <p:spPr>
          <a:xfrm>
            <a:off x="595630" y="563245"/>
            <a:ext cx="8091170" cy="5564505"/>
          </a:xfrm>
        </p:spPr>
        <p:txBody>
          <a:bodyPr anchor="t"/>
          <a:p>
            <a:r>
              <a:rPr lang="en-US" altLang="zh-CN" b="1">
                <a:sym typeface="Arial" panose="020B0604020202020204" pitchFamily="34" charset="0"/>
              </a:rPr>
              <a:t>    2</a:t>
            </a:r>
            <a:r>
              <a:rPr lang="zh-CN" altLang="en-US" b="1">
                <a:ea typeface="宋体" panose="02010600030101010101" pitchFamily="2" charset="-122"/>
                <a:sym typeface="Arial" panose="020B0604020202020204" pitchFamily="34" charset="0"/>
              </a:rPr>
              <a:t>、</a:t>
            </a:r>
            <a:r>
              <a:rPr lang="zh-CN" altLang="en-US" b="1">
                <a:solidFill>
                  <a:srgbClr val="FF0000"/>
                </a:solidFill>
                <a:ea typeface="宋体" panose="02010600030101010101" pitchFamily="2" charset="-122"/>
                <a:sym typeface="Arial" panose="020B0604020202020204" pitchFamily="34" charset="0"/>
              </a:rPr>
              <a:t>具体准则</a:t>
            </a:r>
            <a:r>
              <a:rPr lang="zh-CN" altLang="en-US" b="1">
                <a:ea typeface="宋体" panose="02010600030101010101" pitchFamily="2" charset="-122"/>
                <a:sym typeface="Arial" panose="020B0604020202020204" pitchFamily="34" charset="0"/>
              </a:rPr>
              <a:t>主要规定政府发生的经济业务或事项的会计处理原则，具体规定经济业务或事项引起的会计要素变动的确认、计量和报告。</a:t>
            </a:r>
            <a:r>
              <a:rPr lang="zh-CN" altLang="en-US" b="1">
                <a:solidFill>
                  <a:srgbClr val="FF0000"/>
                </a:solidFill>
                <a:ea typeface="宋体" panose="02010600030101010101" pitchFamily="2" charset="-122"/>
                <a:sym typeface="Arial" panose="020B0604020202020204" pitchFamily="34" charset="0"/>
              </a:rPr>
              <a:t>应用指南</a:t>
            </a:r>
            <a:r>
              <a:rPr lang="zh-CN" altLang="en-US" b="1">
                <a:ea typeface="宋体" panose="02010600030101010101" pitchFamily="2" charset="-122"/>
                <a:sym typeface="Arial" panose="020B0604020202020204" pitchFamily="34" charset="0"/>
              </a:rPr>
              <a:t>主要对具体准则的实际应用作出操作性规定。</a:t>
            </a:r>
            <a:endParaRPr lang="zh-CN" altLang="en-US" b="1">
              <a:ea typeface="宋体" panose="02010600030101010101" pitchFamily="2" charset="-122"/>
              <a:sym typeface="Arial" panose="020B0604020202020204" pitchFamily="34" charset="0"/>
            </a:endParaRPr>
          </a:p>
          <a:p>
            <a:r>
              <a:rPr lang="en-US" altLang="zh-CN" b="1">
                <a:ln w="22225">
                  <a:solidFill>
                    <a:schemeClr val="accent2"/>
                  </a:solidFill>
                  <a:prstDash val="solid"/>
                </a:ln>
                <a:solidFill>
                  <a:schemeClr val="accent2">
                    <a:lumMod val="40000"/>
                    <a:lumOff val="60000"/>
                  </a:schemeClr>
                </a:solidFill>
                <a:effectLst/>
                <a:ea typeface="宋体" panose="02010600030101010101" pitchFamily="2" charset="-122"/>
                <a:sym typeface="Arial" panose="020B0604020202020204" pitchFamily="34" charset="0"/>
              </a:rPr>
              <a:t>——</a:t>
            </a:r>
            <a:r>
              <a:rPr lang="zh-CN" altLang="en-US" b="1">
                <a:ln w="22225">
                  <a:solidFill>
                    <a:schemeClr val="accent2"/>
                  </a:solidFill>
                  <a:prstDash val="solid"/>
                </a:ln>
                <a:solidFill>
                  <a:schemeClr val="accent2">
                    <a:lumMod val="40000"/>
                    <a:lumOff val="60000"/>
                  </a:schemeClr>
                </a:solidFill>
                <a:effectLst/>
                <a:ea typeface="宋体" panose="02010600030101010101" pitchFamily="2" charset="-122"/>
                <a:sym typeface="Arial" panose="020B0604020202020204" pitchFamily="34" charset="0"/>
              </a:rPr>
              <a:t>操作性安排</a:t>
            </a:r>
            <a:endParaRPr lang="zh-CN" altLang="en-US" b="1">
              <a:ln w="22225">
                <a:solidFill>
                  <a:schemeClr val="accent2"/>
                </a:solidFill>
                <a:prstDash val="solid"/>
              </a:ln>
              <a:solidFill>
                <a:schemeClr val="accent2">
                  <a:lumMod val="40000"/>
                  <a:lumOff val="60000"/>
                </a:schemeClr>
              </a:solidFill>
              <a:effectLst/>
              <a:ea typeface="宋体" panose="02010600030101010101" pitchFamily="2" charset="-122"/>
              <a:sym typeface="Arial" panose="020B0604020202020204" pitchFamily="34" charset="0"/>
            </a:endParaRPr>
          </a:p>
          <a:p>
            <a:r>
              <a:rPr lang="en-US" altLang="zh-CN" b="1">
                <a:sym typeface="Arial" panose="020B0604020202020204" pitchFamily="34" charset="0"/>
              </a:rPr>
              <a:t>    3</a:t>
            </a:r>
            <a:r>
              <a:rPr lang="zh-CN" altLang="zh-CN" b="1">
                <a:ea typeface="宋体" panose="02010600030101010101" pitchFamily="2" charset="-122"/>
                <a:sym typeface="Arial" panose="020B0604020202020204" pitchFamily="34" charset="0"/>
              </a:rPr>
              <a:t>、</a:t>
            </a:r>
            <a:r>
              <a:rPr lang="zh-CN" altLang="en-US" b="1">
                <a:solidFill>
                  <a:srgbClr val="FF0000"/>
                </a:solidFill>
                <a:ea typeface="宋体" panose="02010600030101010101" pitchFamily="2" charset="-122"/>
                <a:sym typeface="Arial" panose="020B0604020202020204" pitchFamily="34" charset="0"/>
              </a:rPr>
              <a:t>政府会计制度</a:t>
            </a:r>
            <a:r>
              <a:rPr lang="zh-CN" altLang="en-US" b="1">
                <a:ea typeface="宋体" panose="02010600030101010101" pitchFamily="2" charset="-122"/>
                <a:sym typeface="Arial" panose="020B0604020202020204" pitchFamily="34" charset="0"/>
              </a:rPr>
              <a:t>主要规定政府会计科目及其使用说明、会计报表格式及其编制说明等，便于会计人员进行日常核算。</a:t>
            </a:r>
            <a:endParaRPr lang="zh-CN" altLang="en-US" b="1">
              <a:ea typeface="宋体" panose="02010600030101010101" pitchFamily="2" charset="-122"/>
              <a:sym typeface="Arial" panose="020B0604020202020204" pitchFamily="34" charset="0"/>
            </a:endParaRPr>
          </a:p>
          <a:p>
            <a:r>
              <a:rPr lang="en-US" altLang="zh-CN" b="1">
                <a:ln w="22225">
                  <a:solidFill>
                    <a:schemeClr val="accent2"/>
                  </a:solidFill>
                  <a:prstDash val="solid"/>
                </a:ln>
                <a:solidFill>
                  <a:schemeClr val="accent2">
                    <a:lumMod val="40000"/>
                    <a:lumOff val="60000"/>
                  </a:schemeClr>
                </a:solidFill>
                <a:effectLst/>
                <a:ea typeface="宋体" panose="02010600030101010101" pitchFamily="2" charset="-122"/>
                <a:sym typeface="Arial" panose="020B0604020202020204" pitchFamily="34" charset="0"/>
              </a:rPr>
              <a:t>——</a:t>
            </a:r>
            <a:r>
              <a:rPr lang="zh-CN" altLang="en-US" b="1">
                <a:ln w="22225">
                  <a:solidFill>
                    <a:schemeClr val="accent2"/>
                  </a:solidFill>
                  <a:prstDash val="solid"/>
                </a:ln>
                <a:solidFill>
                  <a:schemeClr val="accent2">
                    <a:lumMod val="40000"/>
                    <a:lumOff val="60000"/>
                  </a:schemeClr>
                </a:solidFill>
                <a:effectLst/>
                <a:ea typeface="宋体" panose="02010600030101010101" pitchFamily="2" charset="-122"/>
                <a:sym typeface="Arial" panose="020B0604020202020204" pitchFamily="34" charset="0"/>
              </a:rPr>
              <a:t>应用性安排</a:t>
            </a:r>
            <a:endParaRPr lang="zh-CN" altLang="en-US" b="1">
              <a:ln w="22225">
                <a:solidFill>
                  <a:schemeClr val="accent2"/>
                </a:solidFill>
                <a:prstDash val="solid"/>
              </a:ln>
              <a:solidFill>
                <a:schemeClr val="accent2">
                  <a:lumMod val="40000"/>
                  <a:lumOff val="60000"/>
                </a:schemeClr>
              </a:solidFill>
              <a:effectLst/>
              <a:ea typeface="宋体" panose="02010600030101010101" pitchFamily="2" charset="-122"/>
              <a:sym typeface="Arial" panose="020B0604020202020204" pitchFamily="34" charset="0"/>
            </a:endParaRPr>
          </a:p>
          <a:p>
            <a:endParaRPr lang="zh-CN" altLang="en-US">
              <a:ea typeface="宋体" panose="02010600030101010101" pitchFamily="2" charset="-122"/>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95288" y="115888"/>
            <a:ext cx="8229600" cy="720725"/>
          </a:xfrm>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rPr>
              <a:t>7.</a:t>
            </a:r>
            <a:r>
              <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rPr>
              <a:t>在建工程</a:t>
            </a:r>
            <a:endPar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endParaRPr>
          </a:p>
        </p:txBody>
      </p:sp>
      <p:sp>
        <p:nvSpPr>
          <p:cNvPr id="3" name="内容占位符 2"/>
          <p:cNvSpPr>
            <a:spLocks noGrp="1"/>
          </p:cNvSpPr>
          <p:nvPr>
            <p:ph idx="1"/>
          </p:nvPr>
        </p:nvSpPr>
        <p:spPr>
          <a:xfrm>
            <a:off x="457200" y="765175"/>
            <a:ext cx="8229600" cy="5903913"/>
          </a:xfrm>
        </p:spPr>
        <p:txBody>
          <a:bodyPr vert="horz" wrap="square" lIns="91440" tIns="45720" rIns="91440" bIns="45720" numCol="1" anchor="t" anchorCtr="0" compatLnSpc="1">
            <a:normAutofit fontScale="92500" lnSpcReduction="10000"/>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总说明</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ts val="3300"/>
              </a:lnSpc>
              <a:spcBef>
                <a:spcPct val="20000"/>
              </a:spcBef>
              <a:spcAft>
                <a:spcPct val="0"/>
              </a:spcAft>
              <a:buClr>
                <a:schemeClr val="accent2"/>
              </a:buClr>
              <a:buSzPct val="70000"/>
              <a:buFont typeface="Wingdings" panose="05000000000000000000" pitchFamily="2" charset="2"/>
              <a:buChar char="n"/>
              <a:defRPr/>
            </a:pP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单位对基本建设投资应当按照本制度规定统一进行会计核算，不再单独建账</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但是应当按项目单独核算</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并保证项目资料完整。</a:t>
            </a:r>
            <a:endPar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主要核算内容</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核算单位在建的建设项目工程的实际成本</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不区分基本建设与非基本建设</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批判继承</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国有建设单位会计制度</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的内容</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涉及的相关科目</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资金类科目</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工程物资</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预付账款</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预付工程款</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固定资产</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无形资产</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公共基础设施</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保障性住房等</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836613"/>
            <a:ext cx="8229600" cy="5289550"/>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明细科目设置：</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建筑安装工程投资</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设备投资</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待摊投资</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其他投资</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待核销基建支出</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基建转出投资</a:t>
            </a: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并按照具体项目进行明细核算</a:t>
            </a: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468313" y="333375"/>
          <a:ext cx="8353425" cy="6218238"/>
        </p:xfrm>
        <a:graphic>
          <a:graphicData uri="http://schemas.openxmlformats.org/drawingml/2006/table">
            <a:tbl>
              <a:tblPr/>
              <a:tblGrid>
                <a:gridCol w="2143672"/>
                <a:gridCol w="6209256"/>
              </a:tblGrid>
              <a:tr h="1059158">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将固定资产等转入改建、扩建时</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建筑安装工程投资</a:t>
                      </a:r>
                      <a:endParaRPr lang="zh-CN" sz="2400"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贷</a:t>
                      </a:r>
                      <a:r>
                        <a:rPr lang="zh-CN" sz="2400" kern="0" dirty="0">
                          <a:latin typeface="黑体" panose="02010609060101010101" pitchFamily="1" charset="-122"/>
                          <a:ea typeface="黑体" panose="02010609060101010101" pitchFamily="1" charset="-122"/>
                          <a:cs typeface="Times New Roman" panose="02020603050405020304"/>
                        </a:rPr>
                        <a:t>：固定资产等</a:t>
                      </a:r>
                      <a:endParaRPr lang="zh-CN" sz="2400" kern="100" dirty="0">
                        <a:latin typeface="黑体" panose="02010609060101010101" pitchFamily="1" charset="-122"/>
                        <a:ea typeface="黑体" panose="02010609060101010101" pitchFamily="1" charset="-122"/>
                        <a:cs typeface="Times New Roman" panose="02020603050405020304"/>
                      </a:endParaRPr>
                    </a:p>
                    <a:p>
                      <a:pPr indent="533400" algn="l">
                        <a:spcAft>
                          <a:spcPts val="0"/>
                        </a:spcAft>
                      </a:pPr>
                      <a:r>
                        <a:rPr lang="en-US" altLang="zh-CN"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固定资产</a:t>
                      </a:r>
                      <a:r>
                        <a:rPr lang="zh-CN" sz="2400" kern="0" dirty="0">
                          <a:latin typeface="黑体" panose="02010609060101010101" pitchFamily="1" charset="-122"/>
                          <a:ea typeface="黑体" panose="02010609060101010101" pitchFamily="1" charset="-122"/>
                          <a:cs typeface="Times New Roman" panose="02020603050405020304"/>
                        </a:rPr>
                        <a:t>累计折旧等</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2211">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按照进度结算工程款时</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建筑安装工程投资</a:t>
                      </a:r>
                      <a:endParaRPr lang="zh-CN" sz="2400"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贷</a:t>
                      </a:r>
                      <a:r>
                        <a:rPr lang="zh-CN" sz="2400" kern="0" dirty="0">
                          <a:latin typeface="黑体" panose="02010609060101010101" pitchFamily="1" charset="-122"/>
                          <a:ea typeface="黑体" panose="02010609060101010101" pitchFamily="1" charset="-122"/>
                          <a:cs typeface="Times New Roman" panose="02020603050405020304"/>
                        </a:rPr>
                        <a:t>：预付账款</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预付工程款</a:t>
                      </a:r>
                      <a:endParaRPr lang="zh-CN" sz="2400" kern="100" dirty="0">
                        <a:latin typeface="黑体" panose="02010609060101010101" pitchFamily="1" charset="-122"/>
                        <a:ea typeface="黑体" panose="02010609060101010101" pitchFamily="1" charset="-122"/>
                        <a:cs typeface="Times New Roman" panose="02020603050405020304"/>
                      </a:endParaRPr>
                    </a:p>
                    <a:p>
                      <a:pPr indent="533400" algn="l">
                        <a:spcAft>
                          <a:spcPts val="0"/>
                        </a:spcAft>
                      </a:pPr>
                      <a:r>
                        <a:rPr lang="en-US" altLang="zh-CN"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财政</a:t>
                      </a:r>
                      <a:r>
                        <a:rPr lang="zh-CN" sz="2400" kern="0" dirty="0">
                          <a:latin typeface="黑体" panose="02010609060101010101" pitchFamily="1" charset="-122"/>
                          <a:ea typeface="黑体" panose="02010609060101010101" pitchFamily="1" charset="-122"/>
                          <a:cs typeface="Times New Roman" panose="02020603050405020304"/>
                        </a:rPr>
                        <a:t>拨款收入</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零余额账户用款额度</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银行</a:t>
                      </a:r>
                      <a:r>
                        <a:rPr lang="zh-CN" sz="2400" kern="0" dirty="0" smtClean="0">
                          <a:latin typeface="黑体" panose="02010609060101010101" pitchFamily="1" charset="-122"/>
                          <a:ea typeface="黑体" panose="02010609060101010101" pitchFamily="1" charset="-122"/>
                          <a:cs typeface="Times New Roman" panose="02020603050405020304"/>
                        </a:rPr>
                        <a:t>存款等</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9158">
                <a:tc>
                  <a:txBody>
                    <a:bodyPr/>
                    <a:lstStyle/>
                    <a:p>
                      <a:pPr algn="l">
                        <a:spcAft>
                          <a:spcPts val="0"/>
                        </a:spcAft>
                      </a:pPr>
                      <a:r>
                        <a:rPr lang="zh-CN" sz="2400" kern="0">
                          <a:latin typeface="黑体" panose="02010609060101010101" pitchFamily="1" charset="-122"/>
                          <a:ea typeface="黑体" panose="02010609060101010101" pitchFamily="1" charset="-122"/>
                          <a:cs typeface="Times New Roman" panose="02020603050405020304"/>
                        </a:rPr>
                        <a:t>自行施工小型建筑安装工程发生支出时</a:t>
                      </a:r>
                      <a:endParaRPr lang="zh-CN" sz="2400" kern="10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建筑安装工程投资</a:t>
                      </a:r>
                      <a:endParaRPr lang="zh-CN" sz="2400"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贷</a:t>
                      </a:r>
                      <a:r>
                        <a:rPr lang="zh-CN" sz="2400" kern="0" dirty="0">
                          <a:latin typeface="黑体" panose="02010609060101010101" pitchFamily="1" charset="-122"/>
                          <a:ea typeface="黑体" panose="02010609060101010101" pitchFamily="1" charset="-122"/>
                          <a:cs typeface="Times New Roman" panose="02020603050405020304"/>
                        </a:rPr>
                        <a:t>：工程物资</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零余额账户用款额度</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银行存款</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应付职工薪酬等</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12211">
                <a:tc>
                  <a:txBody>
                    <a:bodyPr/>
                    <a:lstStyle/>
                    <a:p>
                      <a:pPr algn="l">
                        <a:spcAft>
                          <a:spcPts val="0"/>
                        </a:spcAft>
                      </a:pPr>
                      <a:r>
                        <a:rPr lang="zh-CN" sz="2400" kern="0">
                          <a:latin typeface="黑体" panose="02010609060101010101" pitchFamily="1" charset="-122"/>
                          <a:ea typeface="黑体" panose="02010609060101010101" pitchFamily="1" charset="-122"/>
                          <a:cs typeface="Times New Roman" panose="02020603050405020304"/>
                        </a:rPr>
                        <a:t>改扩建过程中替换（拆除）原资产某些组成部分的</a:t>
                      </a:r>
                      <a:endParaRPr lang="zh-CN" sz="2400" kern="10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借：待处理财产损溢</a:t>
                      </a:r>
                      <a:endParaRPr lang="zh-CN" sz="2400"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贷：</a:t>
                      </a:r>
                      <a:r>
                        <a:rPr lang="zh-CN" sz="2400" kern="0" dirty="0">
                          <a:latin typeface="黑体" panose="02010609060101010101" pitchFamily="1" charset="-122"/>
                          <a:ea typeface="黑体" panose="02010609060101010101" pitchFamily="1" charset="-122"/>
                          <a:cs typeface="Times New Roman" panose="02020603050405020304"/>
                        </a:rPr>
                        <a:t>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建筑安装工程投资</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9158">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工程竣工验收</a:t>
                      </a:r>
                      <a:r>
                        <a:rPr lang="zh-CN" sz="2400" kern="0" dirty="0">
                          <a:solidFill>
                            <a:srgbClr val="FF3300"/>
                          </a:solidFill>
                          <a:latin typeface="黑体" panose="02010609060101010101" pitchFamily="1" charset="-122"/>
                          <a:ea typeface="黑体" panose="02010609060101010101" pitchFamily="1" charset="-122"/>
                          <a:cs typeface="Times New Roman" panose="02020603050405020304"/>
                        </a:rPr>
                        <a:t>交付使用</a:t>
                      </a:r>
                      <a:r>
                        <a:rPr lang="zh-CN" sz="2400" kern="0" dirty="0" smtClean="0">
                          <a:latin typeface="黑体" panose="02010609060101010101" pitchFamily="1" charset="-122"/>
                          <a:ea typeface="黑体" panose="02010609060101010101" pitchFamily="1" charset="-122"/>
                          <a:cs typeface="Times New Roman" panose="02020603050405020304"/>
                        </a:rPr>
                        <a:t>时</a:t>
                      </a:r>
                      <a:r>
                        <a:rPr lang="zh-CN" altLang="en-US" sz="2400" kern="0" dirty="0" smtClean="0">
                          <a:latin typeface="黑体" panose="02010609060101010101" pitchFamily="1" charset="-122"/>
                          <a:ea typeface="黑体" panose="02010609060101010101" pitchFamily="1" charset="-122"/>
                          <a:cs typeface="Times New Roman" panose="02020603050405020304"/>
                        </a:rPr>
                        <a:t>，</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借：固定资产等</a:t>
                      </a:r>
                      <a:endParaRPr lang="zh-CN" sz="2400"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sz="2400" kern="0" dirty="0">
                          <a:latin typeface="黑体" panose="02010609060101010101" pitchFamily="1" charset="-122"/>
                          <a:ea typeface="黑体" panose="02010609060101010101" pitchFamily="1" charset="-122"/>
                          <a:cs typeface="Times New Roman" panose="02020603050405020304"/>
                        </a:rPr>
                        <a:t>    </a:t>
                      </a:r>
                      <a:r>
                        <a:rPr lang="zh-CN" sz="2400" kern="0" dirty="0">
                          <a:latin typeface="黑体" panose="02010609060101010101" pitchFamily="1" charset="-122"/>
                          <a:ea typeface="黑体" panose="02010609060101010101" pitchFamily="1" charset="-122"/>
                          <a:cs typeface="Times New Roman" panose="02020603050405020304"/>
                        </a:rPr>
                        <a:t>贷：在建工程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建筑安装工程</a:t>
                      </a:r>
                      <a:r>
                        <a:rPr lang="zh-CN" sz="2400" kern="0" dirty="0" smtClean="0">
                          <a:latin typeface="黑体" panose="02010609060101010101" pitchFamily="1" charset="-122"/>
                          <a:ea typeface="黑体" panose="02010609060101010101" pitchFamily="1" charset="-122"/>
                          <a:cs typeface="Times New Roman" panose="02020603050405020304"/>
                        </a:rPr>
                        <a:t>投资</a:t>
                      </a:r>
                      <a:r>
                        <a:rPr lang="en-US" altLang="zh-CN" sz="2400" kern="0" dirty="0" smtClean="0">
                          <a:latin typeface="黑体" panose="02010609060101010101" pitchFamily="1" charset="-122"/>
                          <a:ea typeface="黑体" panose="02010609060101010101" pitchFamily="1" charset="-122"/>
                          <a:cs typeface="Times New Roman" panose="02020603050405020304"/>
                        </a:rPr>
                        <a:t>[</a:t>
                      </a:r>
                      <a:r>
                        <a:rPr lang="zh-CN" altLang="en-US" sz="2400" kern="0" dirty="0" smtClean="0">
                          <a:latin typeface="黑体" panose="02010609060101010101" pitchFamily="1" charset="-122"/>
                          <a:ea typeface="黑体" panose="02010609060101010101" pitchFamily="1" charset="-122"/>
                          <a:cs typeface="Times New Roman" panose="02020603050405020304"/>
                        </a:rPr>
                        <a:t>含分摊的待摊投资</a:t>
                      </a:r>
                      <a:r>
                        <a:rPr lang="en-US" altLang="zh-CN" sz="2400" kern="0" dirty="0" smtClean="0">
                          <a:latin typeface="黑体" panose="02010609060101010101" pitchFamily="1" charset="-122"/>
                          <a:ea typeface="黑体" panose="02010609060101010101" pitchFamily="1" charset="-122"/>
                          <a:cs typeface="Times New Roman" panose="02020603050405020304"/>
                        </a:rPr>
                        <a:t>]</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95288" y="620713"/>
            <a:ext cx="8229600" cy="1181100"/>
          </a:xfrm>
        </p:spPr>
        <p:txBody>
          <a:bodyPr vert="horz" wrap="square" lIns="91440" tIns="45720" rIns="91440" bIns="45720" numCol="1" anchor="t" anchorCtr="0" compatLnSpc="1"/>
          <a:lstStyle/>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graphicFrame>
        <p:nvGraphicFramePr>
          <p:cNvPr id="6" name="表格 5"/>
          <p:cNvGraphicFramePr>
            <a:graphicFrameLocks noGrp="1"/>
          </p:cNvGraphicFramePr>
          <p:nvPr/>
        </p:nvGraphicFramePr>
        <p:xfrm>
          <a:off x="539750" y="1557338"/>
          <a:ext cx="7848600" cy="4679950"/>
        </p:xfrm>
        <a:graphic>
          <a:graphicData uri="http://schemas.openxmlformats.org/drawingml/2006/table">
            <a:tbl>
              <a:tblPr/>
              <a:tblGrid>
                <a:gridCol w="2392373"/>
                <a:gridCol w="5456499"/>
              </a:tblGrid>
              <a:tr h="1170130">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购入设备时</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a:latin typeface="黑体" panose="02010609060101010101" pitchFamily="1" charset="-122"/>
                          <a:ea typeface="黑体" panose="02010609060101010101" pitchFamily="1" charset="-122"/>
                          <a:cs typeface="Times New Roman" panose="02020603050405020304"/>
                        </a:rPr>
                        <a:t>借：在建工程</a:t>
                      </a:r>
                      <a:r>
                        <a:rPr lang="en-US" sz="2400" kern="0">
                          <a:latin typeface="黑体" panose="02010609060101010101" pitchFamily="1" charset="-122"/>
                          <a:ea typeface="黑体" panose="02010609060101010101" pitchFamily="1" charset="-122"/>
                          <a:cs typeface="Times New Roman" panose="02020603050405020304"/>
                        </a:rPr>
                        <a:t>——</a:t>
                      </a:r>
                      <a:r>
                        <a:rPr lang="zh-CN" sz="2400" kern="0">
                          <a:latin typeface="黑体" panose="02010609060101010101" pitchFamily="1" charset="-122"/>
                          <a:ea typeface="黑体" panose="02010609060101010101" pitchFamily="1" charset="-122"/>
                          <a:cs typeface="Times New Roman" panose="02020603050405020304"/>
                        </a:rPr>
                        <a:t>设备投资</a:t>
                      </a:r>
                      <a:endParaRPr lang="zh-CN" sz="2400" kern="10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sz="2400" kern="0">
                          <a:latin typeface="黑体" panose="02010609060101010101" pitchFamily="1" charset="-122"/>
                          <a:ea typeface="黑体" panose="02010609060101010101" pitchFamily="1" charset="-122"/>
                          <a:cs typeface="Times New Roman" panose="02020603050405020304"/>
                        </a:rPr>
                        <a:t>    </a:t>
                      </a:r>
                      <a:r>
                        <a:rPr lang="zh-CN" sz="2400" kern="0">
                          <a:latin typeface="黑体" panose="02010609060101010101" pitchFamily="1" charset="-122"/>
                          <a:ea typeface="黑体" panose="02010609060101010101" pitchFamily="1" charset="-122"/>
                          <a:cs typeface="Times New Roman" panose="02020603050405020304"/>
                        </a:rPr>
                        <a:t>贷：财政拨款收入</a:t>
                      </a:r>
                      <a:r>
                        <a:rPr lang="en-US" sz="2400" kern="0">
                          <a:latin typeface="黑体" panose="02010609060101010101" pitchFamily="1" charset="-122"/>
                          <a:ea typeface="黑体" panose="02010609060101010101" pitchFamily="1" charset="-122"/>
                          <a:cs typeface="Times New Roman" panose="02020603050405020304"/>
                        </a:rPr>
                        <a:t>/</a:t>
                      </a:r>
                      <a:r>
                        <a:rPr lang="zh-CN" sz="2400" kern="0">
                          <a:latin typeface="黑体" panose="02010609060101010101" pitchFamily="1" charset="-122"/>
                          <a:ea typeface="黑体" panose="02010609060101010101" pitchFamily="1" charset="-122"/>
                          <a:cs typeface="Times New Roman" panose="02020603050405020304"/>
                        </a:rPr>
                        <a:t>零余额账户用款额度</a:t>
                      </a:r>
                      <a:r>
                        <a:rPr lang="en-US" sz="2400" kern="0">
                          <a:latin typeface="黑体" panose="02010609060101010101" pitchFamily="1" charset="-122"/>
                          <a:ea typeface="黑体" panose="02010609060101010101" pitchFamily="1" charset="-122"/>
                          <a:cs typeface="Times New Roman" panose="02020603050405020304"/>
                        </a:rPr>
                        <a:t>/</a:t>
                      </a:r>
                      <a:r>
                        <a:rPr lang="zh-CN" sz="2400" kern="0">
                          <a:latin typeface="黑体" panose="02010609060101010101" pitchFamily="1" charset="-122"/>
                          <a:ea typeface="黑体" panose="02010609060101010101" pitchFamily="1" charset="-122"/>
                          <a:cs typeface="Times New Roman" panose="02020603050405020304"/>
                        </a:rPr>
                        <a:t>应付账款</a:t>
                      </a:r>
                      <a:r>
                        <a:rPr lang="en-US" sz="2400" kern="0">
                          <a:latin typeface="黑体" panose="02010609060101010101" pitchFamily="1" charset="-122"/>
                          <a:ea typeface="黑体" panose="02010609060101010101" pitchFamily="1" charset="-122"/>
                          <a:cs typeface="Times New Roman" panose="02020603050405020304"/>
                        </a:rPr>
                        <a:t>/</a:t>
                      </a:r>
                      <a:r>
                        <a:rPr lang="zh-CN" sz="2400" kern="0">
                          <a:latin typeface="黑体" panose="02010609060101010101" pitchFamily="1" charset="-122"/>
                          <a:ea typeface="黑体" panose="02010609060101010101" pitchFamily="1" charset="-122"/>
                          <a:cs typeface="Times New Roman" panose="02020603050405020304"/>
                        </a:rPr>
                        <a:t>银行存款等</a:t>
                      </a:r>
                      <a:endParaRPr lang="zh-CN" sz="2400" kern="10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0217">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安装完毕，</a:t>
                      </a:r>
                      <a:r>
                        <a:rPr lang="zh-CN" sz="2400" kern="0" dirty="0">
                          <a:solidFill>
                            <a:srgbClr val="FF0000"/>
                          </a:solidFill>
                          <a:latin typeface="黑体" panose="02010609060101010101" pitchFamily="1" charset="-122"/>
                          <a:ea typeface="黑体" panose="02010609060101010101" pitchFamily="1" charset="-122"/>
                          <a:cs typeface="Times New Roman" panose="02020603050405020304"/>
                        </a:rPr>
                        <a:t>交付使用</a:t>
                      </a:r>
                      <a:r>
                        <a:rPr lang="zh-CN" sz="2400" kern="0" dirty="0" smtClean="0">
                          <a:latin typeface="黑体" panose="02010609060101010101" pitchFamily="1" charset="-122"/>
                          <a:ea typeface="黑体" panose="02010609060101010101" pitchFamily="1" charset="-122"/>
                          <a:cs typeface="Times New Roman" panose="02020603050405020304"/>
                        </a:rPr>
                        <a:t>时</a:t>
                      </a:r>
                      <a:r>
                        <a:rPr lang="zh-CN" altLang="en-US" sz="2400" kern="0" dirty="0" smtClean="0">
                          <a:latin typeface="黑体" panose="02010609060101010101" pitchFamily="1" charset="-122"/>
                          <a:ea typeface="黑体" panose="02010609060101010101" pitchFamily="1" charset="-122"/>
                          <a:cs typeface="Times New Roman" panose="02020603050405020304"/>
                        </a:rPr>
                        <a:t>，按照设备投资成本（含安装工程成本和分摊的待摊投资）</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借：固定资产等</a:t>
                      </a:r>
                      <a:endParaRPr lang="zh-CN" sz="2400"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贷</a:t>
                      </a:r>
                      <a:r>
                        <a:rPr lang="zh-CN" sz="2400" kern="0" dirty="0">
                          <a:latin typeface="黑体" panose="02010609060101010101" pitchFamily="1" charset="-122"/>
                          <a:ea typeface="黑体" panose="02010609060101010101" pitchFamily="1" charset="-122"/>
                          <a:cs typeface="Times New Roman" panose="02020603050405020304"/>
                        </a:rPr>
                        <a:t>：在建工程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设备投资</a:t>
                      </a:r>
                      <a:endParaRPr lang="zh-CN" sz="2400"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sz="2400" kern="0" dirty="0">
                          <a:latin typeface="黑体" panose="02010609060101010101" pitchFamily="1" charset="-122"/>
                          <a:ea typeface="黑体" panose="02010609060101010101" pitchFamily="1" charset="-122"/>
                          <a:cs typeface="Times New Roman" panose="02020603050405020304"/>
                        </a:rPr>
                        <a:t>            </a:t>
                      </a:r>
                      <a:r>
                        <a:rPr lang="en-US"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a:latin typeface="黑体" panose="02010609060101010101" pitchFamily="1" charset="-122"/>
                          <a:ea typeface="黑体" panose="02010609060101010101" pitchFamily="1" charset="-122"/>
                          <a:cs typeface="Times New Roman" panose="02020603050405020304"/>
                        </a:rPr>
                        <a:t>建筑安装工程投资</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安装工程</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0173">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将不需要安装设备和达不到固定资产标准的工具器具</a:t>
                      </a:r>
                      <a:r>
                        <a:rPr lang="zh-CN" sz="2400" kern="0" dirty="0">
                          <a:solidFill>
                            <a:srgbClr val="FF0000"/>
                          </a:solidFill>
                          <a:latin typeface="黑体" panose="02010609060101010101" pitchFamily="1" charset="-122"/>
                          <a:ea typeface="黑体" panose="02010609060101010101" pitchFamily="1" charset="-122"/>
                          <a:cs typeface="Times New Roman" panose="02020603050405020304"/>
                        </a:rPr>
                        <a:t>交付使用</a:t>
                      </a:r>
                      <a:r>
                        <a:rPr lang="zh-CN" sz="2400" kern="0" dirty="0">
                          <a:latin typeface="黑体" panose="02010609060101010101" pitchFamily="1" charset="-122"/>
                          <a:ea typeface="黑体" panose="02010609060101010101" pitchFamily="1" charset="-122"/>
                          <a:cs typeface="Times New Roman" panose="02020603050405020304"/>
                        </a:rPr>
                        <a:t>时</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借：固定资产</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库存物资</a:t>
                      </a:r>
                      <a:endParaRPr lang="zh-CN" sz="2400"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贷</a:t>
                      </a:r>
                      <a:r>
                        <a:rPr lang="zh-CN" sz="2400" kern="0" dirty="0">
                          <a:latin typeface="黑体" panose="02010609060101010101" pitchFamily="1" charset="-122"/>
                          <a:ea typeface="黑体" panose="02010609060101010101" pitchFamily="1" charset="-122"/>
                          <a:cs typeface="Times New Roman" panose="02020603050405020304"/>
                        </a:rPr>
                        <a:t>：在建工程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设备投资</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395288" y="404813"/>
          <a:ext cx="8496300" cy="6218238"/>
        </p:xfrm>
        <a:graphic>
          <a:graphicData uri="http://schemas.openxmlformats.org/drawingml/2006/table">
            <a:tbl>
              <a:tblPr/>
              <a:tblGrid>
                <a:gridCol w="2589907"/>
                <a:gridCol w="5907037"/>
              </a:tblGrid>
              <a:tr h="1440160">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发生构成待摊投资的各类费用时</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待摊投资</a:t>
                      </a:r>
                      <a:endParaRPr lang="zh-CN" sz="2400"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sz="2400" kern="0" dirty="0">
                          <a:latin typeface="黑体" panose="02010609060101010101" pitchFamily="1" charset="-122"/>
                          <a:ea typeface="黑体" panose="02010609060101010101" pitchFamily="1" charset="-122"/>
                          <a:cs typeface="Times New Roman" panose="02020603050405020304"/>
                        </a:rPr>
                        <a:t>    </a:t>
                      </a:r>
                      <a:r>
                        <a:rPr lang="zh-CN" sz="2400" kern="0" dirty="0">
                          <a:latin typeface="黑体" panose="02010609060101010101" pitchFamily="1" charset="-122"/>
                          <a:ea typeface="黑体" panose="02010609060101010101" pitchFamily="1" charset="-122"/>
                          <a:cs typeface="Times New Roman" panose="02020603050405020304"/>
                        </a:rPr>
                        <a:t>贷：财政拨款收入</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零余额账户用款额度</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银行存款</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应付利息</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长期借款</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其他应交税费等</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0">
                <a:tc>
                  <a:txBody>
                    <a:bodyPr/>
                    <a:lstStyle/>
                    <a:p>
                      <a:pPr algn="l">
                        <a:spcAft>
                          <a:spcPts val="0"/>
                        </a:spcAft>
                      </a:pPr>
                      <a:r>
                        <a:rPr lang="zh-CN" sz="2400" kern="0">
                          <a:latin typeface="黑体" panose="02010609060101010101" pitchFamily="1" charset="-122"/>
                          <a:ea typeface="黑体" panose="02010609060101010101" pitchFamily="1" charset="-122"/>
                          <a:cs typeface="Times New Roman" panose="02020603050405020304"/>
                        </a:rPr>
                        <a:t>对于建设过程中试生产、设备调试等产生的收入</a:t>
                      </a:r>
                      <a:endParaRPr lang="zh-CN" sz="2400" kern="10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借：银行存款等</a:t>
                      </a:r>
                      <a:endParaRPr lang="zh-CN" sz="2400" kern="100" dirty="0">
                        <a:latin typeface="黑体" panose="02010609060101010101" pitchFamily="1" charset="-122"/>
                        <a:ea typeface="黑体" panose="02010609060101010101" pitchFamily="1" charset="-122"/>
                        <a:cs typeface="Times New Roman" panose="02020603050405020304"/>
                      </a:endParaRPr>
                    </a:p>
                    <a:p>
                      <a:pPr indent="257175" algn="l">
                        <a:spcAft>
                          <a:spcPts val="0"/>
                        </a:spcAft>
                      </a:pPr>
                      <a:r>
                        <a:rPr lang="en-US" altLang="zh-CN"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贷</a:t>
                      </a:r>
                      <a:r>
                        <a:rPr lang="zh-CN" sz="2400" kern="0" dirty="0">
                          <a:latin typeface="黑体" panose="02010609060101010101" pitchFamily="1" charset="-122"/>
                          <a:ea typeface="黑体" panose="02010609060101010101" pitchFamily="1" charset="-122"/>
                          <a:cs typeface="Times New Roman" panose="02020603050405020304"/>
                        </a:rPr>
                        <a:t>：在建工程——待摊投资</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按规定冲减工程成本的部分</a:t>
                      </a:r>
                      <a:r>
                        <a:rPr lang="en-US" sz="2400" kern="0" dirty="0">
                          <a:latin typeface="黑体" panose="02010609060101010101" pitchFamily="1" charset="-122"/>
                          <a:ea typeface="黑体" panose="02010609060101010101" pitchFamily="1" charset="-122"/>
                          <a:cs typeface="Times New Roman" panose="02020603050405020304"/>
                        </a:rPr>
                        <a:t>]</a:t>
                      </a:r>
                      <a:endParaRPr lang="zh-CN" sz="2400" kern="100" dirty="0">
                        <a:latin typeface="黑体" panose="02010609060101010101" pitchFamily="1" charset="-122"/>
                        <a:ea typeface="黑体" panose="02010609060101010101" pitchFamily="1" charset="-122"/>
                        <a:cs typeface="Times New Roman" panose="02020603050405020304"/>
                      </a:endParaRPr>
                    </a:p>
                    <a:p>
                      <a:pPr indent="257175" algn="l">
                        <a:spcAft>
                          <a:spcPts val="0"/>
                        </a:spcAft>
                      </a:pPr>
                      <a:r>
                        <a:rPr lang="en-US" sz="2400" kern="0" dirty="0">
                          <a:latin typeface="黑体" panose="02010609060101010101" pitchFamily="1" charset="-122"/>
                          <a:ea typeface="黑体" panose="02010609060101010101" pitchFamily="1" charset="-122"/>
                          <a:cs typeface="Times New Roman" panose="02020603050405020304"/>
                        </a:rPr>
                        <a:t>    </a:t>
                      </a:r>
                      <a:r>
                        <a:rPr lang="en-US"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应</a:t>
                      </a:r>
                      <a:r>
                        <a:rPr lang="zh-CN" sz="2400" kern="0" dirty="0">
                          <a:latin typeface="黑体" panose="02010609060101010101" pitchFamily="1" charset="-122"/>
                          <a:ea typeface="黑体" panose="02010609060101010101" pitchFamily="1" charset="-122"/>
                          <a:cs typeface="Times New Roman" panose="02020603050405020304"/>
                        </a:rPr>
                        <a:t>缴财政款</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其他收入</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差额</a:t>
                      </a:r>
                      <a:r>
                        <a:rPr lang="en-US" sz="2400" kern="0" dirty="0">
                          <a:latin typeface="黑体" panose="02010609060101010101" pitchFamily="1" charset="-122"/>
                          <a:ea typeface="黑体" panose="02010609060101010101" pitchFamily="1" charset="-122"/>
                          <a:cs typeface="Times New Roman" panose="02020603050405020304"/>
                        </a:rPr>
                        <a:t>]</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00">
                <a:tc>
                  <a:txBody>
                    <a:bodyPr/>
                    <a:lstStyle/>
                    <a:p>
                      <a:pPr algn="l">
                        <a:spcAft>
                          <a:spcPts val="0"/>
                        </a:spcAft>
                      </a:pPr>
                      <a:r>
                        <a:rPr lang="zh-CN" sz="2400" kern="0">
                          <a:latin typeface="黑体" panose="02010609060101010101" pitchFamily="1" charset="-122"/>
                          <a:ea typeface="黑体" panose="02010609060101010101" pitchFamily="1" charset="-122"/>
                          <a:cs typeface="Times New Roman" panose="02020603050405020304"/>
                        </a:rPr>
                        <a:t>经批准将单项工程或单位工程报废净损失计入继续施工的工程成本的</a:t>
                      </a:r>
                      <a:endParaRPr lang="zh-CN" sz="2400" kern="10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待摊投资</a:t>
                      </a:r>
                      <a:endParaRPr lang="zh-CN" sz="2400"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银行</a:t>
                      </a:r>
                      <a:r>
                        <a:rPr lang="zh-CN" sz="2400" kern="0" dirty="0">
                          <a:latin typeface="黑体" panose="02010609060101010101" pitchFamily="1" charset="-122"/>
                          <a:ea typeface="黑体" panose="02010609060101010101" pitchFamily="1" charset="-122"/>
                          <a:cs typeface="Times New Roman" panose="02020603050405020304"/>
                        </a:rPr>
                        <a:t>存款</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其他应收款等</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残料变价收入、赔款等</a:t>
                      </a:r>
                      <a:r>
                        <a:rPr lang="en-US" sz="2400" kern="0" dirty="0">
                          <a:latin typeface="黑体" panose="02010609060101010101" pitchFamily="1" charset="-122"/>
                          <a:ea typeface="黑体" panose="02010609060101010101" pitchFamily="1" charset="-122"/>
                          <a:cs typeface="Times New Roman" panose="02020603050405020304"/>
                        </a:rPr>
                        <a:t>]</a:t>
                      </a:r>
                      <a:endParaRPr lang="zh-CN" sz="2400"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贷</a:t>
                      </a:r>
                      <a:r>
                        <a:rPr lang="zh-CN" sz="2400" kern="0" dirty="0">
                          <a:latin typeface="黑体" panose="02010609060101010101" pitchFamily="1" charset="-122"/>
                          <a:ea typeface="黑体" panose="02010609060101010101" pitchFamily="1" charset="-122"/>
                          <a:cs typeface="Times New Roman" panose="02020603050405020304"/>
                        </a:rPr>
                        <a:t>：在建工程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建筑安装工程投资</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毁损报废工程成本</a:t>
                      </a:r>
                      <a:r>
                        <a:rPr lang="en-US" sz="2400" kern="0" dirty="0">
                          <a:latin typeface="黑体" panose="02010609060101010101" pitchFamily="1" charset="-122"/>
                          <a:ea typeface="黑体" panose="02010609060101010101" pitchFamily="1" charset="-122"/>
                          <a:cs typeface="Times New Roman" panose="02020603050405020304"/>
                        </a:rPr>
                        <a:t>]</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0">
                <a:tc>
                  <a:txBody>
                    <a:bodyPr/>
                    <a:lstStyle/>
                    <a:p>
                      <a:pPr algn="l">
                        <a:spcAft>
                          <a:spcPts val="0"/>
                        </a:spcAft>
                      </a:pPr>
                      <a:r>
                        <a:rPr lang="zh-CN" sz="2400" kern="100">
                          <a:latin typeface="黑体" panose="02010609060101010101" pitchFamily="1" charset="-122"/>
                          <a:ea typeface="黑体" panose="02010609060101010101" pitchFamily="1" charset="-122"/>
                          <a:cs typeface="Times New Roman" panose="02020603050405020304"/>
                        </a:rPr>
                        <a:t>工程交付使用时，按照一定的分配方法进行待摊投资分配</a:t>
                      </a:r>
                      <a:endParaRPr lang="zh-CN" sz="2400" kern="10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建筑安装工程投资</a:t>
                      </a:r>
                      <a:endParaRPr lang="zh-CN" sz="2400" kern="100" dirty="0">
                        <a:latin typeface="黑体" panose="02010609060101010101" pitchFamily="1" charset="-122"/>
                        <a:ea typeface="黑体" panose="02010609060101010101" pitchFamily="1" charset="-122"/>
                        <a:cs typeface="Times New Roman" panose="02020603050405020304"/>
                      </a:endParaRPr>
                    </a:p>
                    <a:p>
                      <a:pPr indent="800100" algn="l">
                        <a:spcAft>
                          <a:spcPts val="0"/>
                        </a:spcAft>
                      </a:pPr>
                      <a:r>
                        <a:rPr lang="en-US" sz="2400" kern="0" dirty="0" smtClean="0">
                          <a:latin typeface="黑体" panose="02010609060101010101" pitchFamily="1" charset="-122"/>
                          <a:ea typeface="黑体" panose="02010609060101010101" pitchFamily="1" charset="-122"/>
                          <a:cs typeface="Times New Roman" panose="02020603050405020304"/>
                        </a:rPr>
                        <a:t>     </a:t>
                      </a:r>
                      <a:r>
                        <a:rPr lang="en-US" sz="2400" kern="0" baseline="0" dirty="0" smtClean="0">
                          <a:latin typeface="黑体" panose="02010609060101010101" pitchFamily="1" charset="-122"/>
                          <a:ea typeface="黑体" panose="02010609060101010101" pitchFamily="1" charset="-122"/>
                          <a:cs typeface="Times New Roman" panose="02020603050405020304"/>
                        </a:rPr>
                        <a:t>  </a:t>
                      </a:r>
                      <a:r>
                        <a:rPr lang="en-US" sz="2400" kern="0" dirty="0" smtClean="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设备投资</a:t>
                      </a:r>
                      <a:r>
                        <a:rPr lang="en-US" sz="2400" kern="0" dirty="0">
                          <a:latin typeface="黑体" panose="02010609060101010101" pitchFamily="1" charset="-122"/>
                          <a:ea typeface="黑体" panose="02010609060101010101" pitchFamily="1" charset="-122"/>
                          <a:cs typeface="Times New Roman" panose="02020603050405020304"/>
                        </a:rPr>
                        <a:t>  </a:t>
                      </a:r>
                      <a:endParaRPr lang="zh-CN" sz="2400"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400" kern="0" dirty="0" smtClean="0">
                          <a:latin typeface="黑体" panose="02010609060101010101" pitchFamily="1" charset="-122"/>
                          <a:ea typeface="黑体" panose="02010609060101010101" pitchFamily="1" charset="-122"/>
                          <a:cs typeface="Times New Roman" panose="02020603050405020304"/>
                        </a:rPr>
                        <a:t>  </a:t>
                      </a:r>
                      <a:r>
                        <a:rPr lang="zh-CN" sz="2400" kern="0" dirty="0" smtClean="0">
                          <a:latin typeface="黑体" panose="02010609060101010101" pitchFamily="1" charset="-122"/>
                          <a:ea typeface="黑体" panose="02010609060101010101" pitchFamily="1" charset="-122"/>
                          <a:cs typeface="Times New Roman" panose="02020603050405020304"/>
                        </a:rPr>
                        <a:t>贷</a:t>
                      </a:r>
                      <a:r>
                        <a:rPr lang="zh-CN" sz="2400" kern="0" dirty="0">
                          <a:latin typeface="黑体" panose="02010609060101010101" pitchFamily="1" charset="-122"/>
                          <a:ea typeface="黑体" panose="02010609060101010101" pitchFamily="1" charset="-122"/>
                          <a:cs typeface="Times New Roman" panose="02020603050405020304"/>
                        </a:rPr>
                        <a:t>：在建工程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待摊投资</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313" y="692150"/>
            <a:ext cx="8229600" cy="2736850"/>
          </a:xfrm>
        </p:spPr>
        <p:txBody>
          <a:bodyPr vert="horz" wrap="square" lIns="91440" tIns="45720" rIns="91440" bIns="45720" numCol="1" anchor="t" anchorCtr="0" compatLnSpc="1">
            <a:normAutofit lnSpcReduction="10000"/>
          </a:bodyPr>
          <a:lstStyle/>
          <a:p>
            <a:pPr marL="342900" marR="0" lvl="0" indent="-342900" algn="l" defTabSz="914400" rtl="0" eaLnBrk="0" fontAlgn="base" latinLnBrk="0" hangingPunct="0">
              <a:lnSpc>
                <a:spcPct val="100000"/>
              </a:lnSpc>
              <a:spcBef>
                <a:spcPct val="20000"/>
              </a:spcBef>
              <a:spcAft>
                <a:spcPct val="0"/>
              </a:spcAft>
              <a:buClr>
                <a:schemeClr val="tx1"/>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其他投资</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核算</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房屋购置</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支出，</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基本畜禽</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林木</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等购置、饲养、培育</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支出</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办公生活用家具、器具购置</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支出，软件研发和不能计入设备投资的软件购置等支出</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单位为进行可行性研究而购置的固定资产，以及取得土地使用权支付的土地出让金，也通过本明细科目核算</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graphicFrame>
        <p:nvGraphicFramePr>
          <p:cNvPr id="7" name="表格 6"/>
          <p:cNvGraphicFramePr>
            <a:graphicFrameLocks noGrp="1"/>
          </p:cNvGraphicFramePr>
          <p:nvPr/>
        </p:nvGraphicFramePr>
        <p:xfrm>
          <a:off x="684213" y="3644900"/>
          <a:ext cx="7921625" cy="2663825"/>
        </p:xfrm>
        <a:graphic>
          <a:graphicData uri="http://schemas.openxmlformats.org/drawingml/2006/table">
            <a:tbl>
              <a:tblPr/>
              <a:tblGrid>
                <a:gridCol w="2414321"/>
                <a:gridCol w="5506559"/>
              </a:tblGrid>
              <a:tr h="1598578">
                <a:tc>
                  <a:txBody>
                    <a:bodyPr/>
                    <a:lstStyle/>
                    <a:p>
                      <a:pPr algn="l">
                        <a:spcAft>
                          <a:spcPts val="0"/>
                        </a:spcAft>
                      </a:pPr>
                      <a:r>
                        <a:rPr lang="zh-CN" sz="2400" kern="100" dirty="0">
                          <a:latin typeface="黑体" panose="02010609060101010101" pitchFamily="1" charset="-122"/>
                          <a:ea typeface="黑体" panose="02010609060101010101" pitchFamily="1" charset="-122"/>
                          <a:cs typeface="Times New Roman" panose="02020603050405020304"/>
                        </a:rPr>
                        <a:t>发生其他投资支出时</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其他投资</a:t>
                      </a:r>
                      <a:endParaRPr lang="zh-CN" sz="2400"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sz="2400" kern="0" dirty="0">
                          <a:latin typeface="黑体" panose="02010609060101010101" pitchFamily="1" charset="-122"/>
                          <a:ea typeface="黑体" panose="02010609060101010101" pitchFamily="1" charset="-122"/>
                          <a:cs typeface="Times New Roman" panose="02020603050405020304"/>
                        </a:rPr>
                        <a:t>    </a:t>
                      </a:r>
                      <a:r>
                        <a:rPr lang="zh-CN" sz="2400" kern="0" dirty="0">
                          <a:latin typeface="黑体" panose="02010609060101010101" pitchFamily="1" charset="-122"/>
                          <a:ea typeface="黑体" panose="02010609060101010101" pitchFamily="1" charset="-122"/>
                          <a:cs typeface="Times New Roman" panose="02020603050405020304"/>
                        </a:rPr>
                        <a:t>贷：财政拨款收入</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零余额账户用款额度</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银行存款等</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65718">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资产交付使用时</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0" dirty="0">
                          <a:latin typeface="黑体" panose="02010609060101010101" pitchFamily="1" charset="-122"/>
                          <a:ea typeface="黑体" panose="02010609060101010101" pitchFamily="1" charset="-122"/>
                          <a:cs typeface="Times New Roman" panose="02020603050405020304"/>
                        </a:rPr>
                        <a:t>借：固定资产</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无形资产等</a:t>
                      </a:r>
                      <a:endParaRPr lang="zh-CN" sz="2400"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sz="2400" kern="0" dirty="0">
                          <a:latin typeface="黑体" panose="02010609060101010101" pitchFamily="1" charset="-122"/>
                          <a:ea typeface="黑体" panose="02010609060101010101" pitchFamily="1" charset="-122"/>
                          <a:cs typeface="Times New Roman" panose="02020603050405020304"/>
                        </a:rPr>
                        <a:t>    </a:t>
                      </a:r>
                      <a:r>
                        <a:rPr lang="zh-CN" sz="2400" kern="0" dirty="0">
                          <a:latin typeface="黑体" panose="02010609060101010101" pitchFamily="1" charset="-122"/>
                          <a:ea typeface="黑体" panose="02010609060101010101" pitchFamily="1" charset="-122"/>
                          <a:cs typeface="Times New Roman" panose="02020603050405020304"/>
                        </a:rPr>
                        <a:t>贷：在建工程</a:t>
                      </a:r>
                      <a:r>
                        <a:rPr lang="en-US" sz="2400" kern="0" dirty="0">
                          <a:latin typeface="黑体" panose="02010609060101010101" pitchFamily="1" charset="-122"/>
                          <a:ea typeface="黑体" panose="02010609060101010101" pitchFamily="1" charset="-122"/>
                          <a:cs typeface="Times New Roman" panose="02020603050405020304"/>
                        </a:rPr>
                        <a:t>——</a:t>
                      </a:r>
                      <a:r>
                        <a:rPr lang="zh-CN" sz="2400" kern="0" dirty="0">
                          <a:latin typeface="黑体" panose="02010609060101010101" pitchFamily="1" charset="-122"/>
                          <a:ea typeface="黑体" panose="02010609060101010101" pitchFamily="1" charset="-122"/>
                          <a:cs typeface="Times New Roman" panose="02020603050405020304"/>
                        </a:rPr>
                        <a:t>其他投资</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684213" y="2708275"/>
          <a:ext cx="7993063" cy="3640138"/>
        </p:xfrm>
        <a:graphic>
          <a:graphicData uri="http://schemas.openxmlformats.org/drawingml/2006/table">
            <a:tbl>
              <a:tblPr/>
              <a:tblGrid>
                <a:gridCol w="2436269"/>
                <a:gridCol w="5556619"/>
              </a:tblGrid>
              <a:tr h="992954">
                <a:tc>
                  <a:txBody>
                    <a:bodyPr/>
                    <a:lstStyle/>
                    <a:p>
                      <a:pPr algn="l">
                        <a:spcAft>
                          <a:spcPts val="0"/>
                        </a:spcAft>
                      </a:pPr>
                      <a:r>
                        <a:rPr lang="zh-CN" sz="2000" kern="100" dirty="0">
                          <a:latin typeface="黑体" panose="02010609060101010101" pitchFamily="1" charset="-122"/>
                          <a:ea typeface="黑体" panose="02010609060101010101" pitchFamily="1" charset="-122"/>
                          <a:cs typeface="Times New Roman" panose="02020603050405020304"/>
                        </a:rPr>
                        <a:t>发生各类待核销基建支出时</a:t>
                      </a:r>
                      <a:endParaRPr lang="zh-CN" sz="20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kern="0" dirty="0">
                          <a:latin typeface="黑体" panose="02010609060101010101" pitchFamily="1" charset="-122"/>
                          <a:ea typeface="黑体" panose="02010609060101010101" pitchFamily="1" charset="-122"/>
                          <a:cs typeface="Times New Roman" panose="02020603050405020304"/>
                        </a:rPr>
                        <a:t>借：在建工程</a:t>
                      </a:r>
                      <a:r>
                        <a:rPr lang="en-US" sz="2000" kern="0" dirty="0">
                          <a:latin typeface="黑体" panose="02010609060101010101" pitchFamily="1" charset="-122"/>
                          <a:ea typeface="黑体" panose="02010609060101010101" pitchFamily="1" charset="-122"/>
                          <a:cs typeface="Times New Roman" panose="02020603050405020304"/>
                        </a:rPr>
                        <a:t>——</a:t>
                      </a:r>
                      <a:r>
                        <a:rPr lang="zh-CN" sz="2000" kern="0" dirty="0">
                          <a:latin typeface="黑体" panose="02010609060101010101" pitchFamily="1" charset="-122"/>
                          <a:ea typeface="黑体" panose="02010609060101010101" pitchFamily="1" charset="-122"/>
                          <a:cs typeface="Times New Roman" panose="02020603050405020304"/>
                        </a:rPr>
                        <a:t>待核销基建支出</a:t>
                      </a:r>
                      <a:endParaRPr lang="zh-CN" sz="2000"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sz="2000" kern="100" dirty="0">
                          <a:latin typeface="黑体" panose="02010609060101010101" pitchFamily="1" charset="-122"/>
                          <a:ea typeface="黑体" panose="02010609060101010101" pitchFamily="1" charset="-122"/>
                          <a:cs typeface="Times New Roman" panose="02020603050405020304"/>
                        </a:rPr>
                        <a:t>    </a:t>
                      </a:r>
                      <a:r>
                        <a:rPr lang="zh-CN" sz="2000" kern="100" dirty="0">
                          <a:latin typeface="黑体" panose="02010609060101010101" pitchFamily="1" charset="-122"/>
                          <a:ea typeface="黑体" panose="02010609060101010101" pitchFamily="1" charset="-122"/>
                          <a:cs typeface="Times New Roman" panose="02020603050405020304"/>
                        </a:rPr>
                        <a:t>贷：财政拨款收入</a:t>
                      </a:r>
                      <a:r>
                        <a:rPr lang="en-US" sz="2000" kern="100" dirty="0">
                          <a:latin typeface="黑体" panose="02010609060101010101" pitchFamily="1" charset="-122"/>
                          <a:ea typeface="黑体" panose="02010609060101010101" pitchFamily="1" charset="-122"/>
                          <a:cs typeface="Times New Roman" panose="02020603050405020304"/>
                        </a:rPr>
                        <a:t>/</a:t>
                      </a:r>
                      <a:r>
                        <a:rPr lang="zh-CN" sz="2000" kern="100" dirty="0">
                          <a:latin typeface="黑体" panose="02010609060101010101" pitchFamily="1" charset="-122"/>
                          <a:ea typeface="黑体" panose="02010609060101010101" pitchFamily="1" charset="-122"/>
                          <a:cs typeface="Times New Roman" panose="02020603050405020304"/>
                        </a:rPr>
                        <a:t>零余额账户用款额度</a:t>
                      </a:r>
                      <a:r>
                        <a:rPr lang="en-US" sz="2000" kern="100" dirty="0">
                          <a:latin typeface="黑体" panose="02010609060101010101" pitchFamily="1" charset="-122"/>
                          <a:ea typeface="黑体" panose="02010609060101010101" pitchFamily="1" charset="-122"/>
                          <a:cs typeface="Times New Roman" panose="02020603050405020304"/>
                        </a:rPr>
                        <a:t>/</a:t>
                      </a:r>
                      <a:r>
                        <a:rPr lang="zh-CN" sz="2000" kern="100" dirty="0">
                          <a:latin typeface="黑体" panose="02010609060101010101" pitchFamily="1" charset="-122"/>
                          <a:ea typeface="黑体" panose="02010609060101010101" pitchFamily="1" charset="-122"/>
                          <a:cs typeface="Times New Roman" panose="02020603050405020304"/>
                        </a:rPr>
                        <a:t>银行存款等</a:t>
                      </a:r>
                      <a:endParaRPr lang="zh-CN" sz="20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969">
                <a:tc>
                  <a:txBody>
                    <a:bodyPr/>
                    <a:lstStyle/>
                    <a:p>
                      <a:pPr algn="l">
                        <a:spcAft>
                          <a:spcPts val="0"/>
                        </a:spcAft>
                      </a:pPr>
                      <a:r>
                        <a:rPr lang="zh-CN" sz="2000" kern="100" dirty="0">
                          <a:latin typeface="黑体" panose="02010609060101010101" pitchFamily="1" charset="-122"/>
                          <a:ea typeface="黑体" panose="02010609060101010101" pitchFamily="1" charset="-122"/>
                          <a:cs typeface="Times New Roman" panose="02020603050405020304"/>
                        </a:rPr>
                        <a:t>取消的项目发生的可行性研究费</a:t>
                      </a:r>
                      <a:endParaRPr lang="zh-CN" sz="20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kern="0" dirty="0">
                          <a:latin typeface="黑体" panose="02010609060101010101" pitchFamily="1" charset="-122"/>
                          <a:ea typeface="黑体" panose="02010609060101010101" pitchFamily="1" charset="-122"/>
                          <a:cs typeface="Times New Roman" panose="02020603050405020304"/>
                        </a:rPr>
                        <a:t>借：在建工程</a:t>
                      </a:r>
                      <a:r>
                        <a:rPr lang="en-US" sz="2000" kern="0" dirty="0">
                          <a:latin typeface="黑体" panose="02010609060101010101" pitchFamily="1" charset="-122"/>
                          <a:ea typeface="黑体" panose="02010609060101010101" pitchFamily="1" charset="-122"/>
                          <a:cs typeface="Times New Roman" panose="02020603050405020304"/>
                        </a:rPr>
                        <a:t>——</a:t>
                      </a:r>
                      <a:r>
                        <a:rPr lang="zh-CN" sz="2000" kern="0" dirty="0">
                          <a:latin typeface="黑体" panose="02010609060101010101" pitchFamily="1" charset="-122"/>
                          <a:ea typeface="黑体" panose="02010609060101010101" pitchFamily="1" charset="-122"/>
                          <a:cs typeface="Times New Roman" panose="02020603050405020304"/>
                        </a:rPr>
                        <a:t>待核销基建支出</a:t>
                      </a:r>
                      <a:endParaRPr lang="zh-CN" sz="2000"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sz="2000" kern="100" dirty="0">
                          <a:latin typeface="黑体" panose="02010609060101010101" pitchFamily="1" charset="-122"/>
                          <a:ea typeface="黑体" panose="02010609060101010101" pitchFamily="1" charset="-122"/>
                          <a:cs typeface="Times New Roman" panose="02020603050405020304"/>
                        </a:rPr>
                        <a:t>    </a:t>
                      </a:r>
                      <a:r>
                        <a:rPr lang="zh-CN" sz="2000" kern="100" dirty="0">
                          <a:latin typeface="黑体" panose="02010609060101010101" pitchFamily="1" charset="-122"/>
                          <a:ea typeface="黑体" panose="02010609060101010101" pitchFamily="1" charset="-122"/>
                          <a:cs typeface="Times New Roman" panose="02020603050405020304"/>
                        </a:rPr>
                        <a:t>贷：</a:t>
                      </a:r>
                      <a:r>
                        <a:rPr lang="zh-CN" sz="2000" kern="0" dirty="0">
                          <a:latin typeface="黑体" panose="02010609060101010101" pitchFamily="1" charset="-122"/>
                          <a:ea typeface="黑体" panose="02010609060101010101" pitchFamily="1" charset="-122"/>
                          <a:cs typeface="Times New Roman" panose="02020603050405020304"/>
                        </a:rPr>
                        <a:t>在建工程</a:t>
                      </a:r>
                      <a:r>
                        <a:rPr lang="en-US" sz="2000" kern="0" dirty="0">
                          <a:latin typeface="黑体" panose="02010609060101010101" pitchFamily="1" charset="-122"/>
                          <a:ea typeface="黑体" panose="02010609060101010101" pitchFamily="1" charset="-122"/>
                          <a:cs typeface="Times New Roman" panose="02020603050405020304"/>
                        </a:rPr>
                        <a:t>——</a:t>
                      </a:r>
                      <a:r>
                        <a:rPr lang="zh-CN" sz="2000" kern="0" dirty="0">
                          <a:latin typeface="黑体" panose="02010609060101010101" pitchFamily="1" charset="-122"/>
                          <a:ea typeface="黑体" panose="02010609060101010101" pitchFamily="1" charset="-122"/>
                          <a:cs typeface="Times New Roman" panose="02020603050405020304"/>
                        </a:rPr>
                        <a:t>待摊投资</a:t>
                      </a:r>
                      <a:endParaRPr lang="zh-CN" sz="20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3939">
                <a:tc>
                  <a:txBody>
                    <a:bodyPr/>
                    <a:lstStyle/>
                    <a:p>
                      <a:pPr algn="l">
                        <a:spcAft>
                          <a:spcPts val="0"/>
                        </a:spcAft>
                      </a:pPr>
                      <a:r>
                        <a:rPr lang="zh-CN" sz="2000" kern="100" dirty="0">
                          <a:latin typeface="黑体" panose="02010609060101010101" pitchFamily="1" charset="-122"/>
                          <a:ea typeface="黑体" panose="02010609060101010101" pitchFamily="1" charset="-122"/>
                          <a:cs typeface="Times New Roman" panose="02020603050405020304"/>
                        </a:rPr>
                        <a:t>由于自然灾害等原因发生的项目整体报废所形成的净损失</a:t>
                      </a:r>
                      <a:endParaRPr lang="zh-CN" sz="2000" kern="100" dirty="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000" kern="0" dirty="0">
                          <a:latin typeface="黑体" panose="02010609060101010101" pitchFamily="1" charset="-122"/>
                          <a:ea typeface="黑体" panose="02010609060101010101" pitchFamily="1" charset="-122"/>
                          <a:cs typeface="Times New Roman" panose="02020603050405020304"/>
                        </a:rPr>
                        <a:t>借：在建工程</a:t>
                      </a:r>
                      <a:r>
                        <a:rPr lang="en-US" sz="2000" kern="0" dirty="0">
                          <a:latin typeface="黑体" panose="02010609060101010101" pitchFamily="1" charset="-122"/>
                          <a:ea typeface="黑体" panose="02010609060101010101" pitchFamily="1" charset="-122"/>
                          <a:cs typeface="Times New Roman" panose="02020603050405020304"/>
                        </a:rPr>
                        <a:t>——</a:t>
                      </a:r>
                      <a:r>
                        <a:rPr lang="zh-CN" sz="2000" kern="0" dirty="0">
                          <a:latin typeface="黑体" panose="02010609060101010101" pitchFamily="1" charset="-122"/>
                          <a:ea typeface="黑体" panose="02010609060101010101" pitchFamily="1" charset="-122"/>
                          <a:cs typeface="Times New Roman" panose="02020603050405020304"/>
                        </a:rPr>
                        <a:t>待核销基建支出</a:t>
                      </a:r>
                      <a:endParaRPr lang="zh-CN" sz="2000"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sz="2000" kern="100" dirty="0">
                          <a:latin typeface="黑体" panose="02010609060101010101" pitchFamily="1" charset="-122"/>
                          <a:ea typeface="黑体" panose="02010609060101010101" pitchFamily="1" charset="-122"/>
                          <a:cs typeface="Times New Roman" panose="02020603050405020304"/>
                        </a:rPr>
                        <a:t>    </a:t>
                      </a:r>
                      <a:r>
                        <a:rPr lang="zh-CN" sz="2000" kern="100" dirty="0">
                          <a:latin typeface="黑体" panose="02010609060101010101" pitchFamily="1" charset="-122"/>
                          <a:ea typeface="黑体" panose="02010609060101010101" pitchFamily="1" charset="-122"/>
                          <a:cs typeface="Times New Roman" panose="02020603050405020304"/>
                        </a:rPr>
                        <a:t>银行存款</a:t>
                      </a:r>
                      <a:r>
                        <a:rPr lang="en-US" sz="2000" kern="100" dirty="0">
                          <a:latin typeface="黑体" panose="02010609060101010101" pitchFamily="1" charset="-122"/>
                          <a:ea typeface="黑体" panose="02010609060101010101" pitchFamily="1" charset="-122"/>
                          <a:cs typeface="Times New Roman" panose="02020603050405020304"/>
                        </a:rPr>
                        <a:t>/</a:t>
                      </a:r>
                      <a:r>
                        <a:rPr lang="zh-CN" sz="2000" kern="100" dirty="0">
                          <a:latin typeface="黑体" panose="02010609060101010101" pitchFamily="1" charset="-122"/>
                          <a:ea typeface="黑体" panose="02010609060101010101" pitchFamily="1" charset="-122"/>
                          <a:cs typeface="Times New Roman" panose="02020603050405020304"/>
                        </a:rPr>
                        <a:t>其他应收款等</a:t>
                      </a:r>
                      <a:r>
                        <a:rPr lang="en-US" sz="2000" kern="100" dirty="0">
                          <a:latin typeface="黑体" panose="02010609060101010101" pitchFamily="1" charset="-122"/>
                          <a:ea typeface="黑体" panose="02010609060101010101" pitchFamily="1" charset="-122"/>
                          <a:cs typeface="Times New Roman" panose="02020603050405020304"/>
                        </a:rPr>
                        <a:t>[</a:t>
                      </a:r>
                      <a:r>
                        <a:rPr lang="zh-CN" sz="2000" kern="100" dirty="0">
                          <a:latin typeface="黑体" panose="02010609060101010101" pitchFamily="1" charset="-122"/>
                          <a:ea typeface="黑体" panose="02010609060101010101" pitchFamily="1" charset="-122"/>
                          <a:cs typeface="Times New Roman" panose="02020603050405020304"/>
                        </a:rPr>
                        <a:t>残料变价收入、保险赔款等</a:t>
                      </a:r>
                      <a:r>
                        <a:rPr lang="en-US" sz="2000" kern="100" dirty="0">
                          <a:latin typeface="黑体" panose="02010609060101010101" pitchFamily="1" charset="-122"/>
                          <a:ea typeface="黑体" panose="02010609060101010101" pitchFamily="1" charset="-122"/>
                          <a:cs typeface="Times New Roman" panose="02020603050405020304"/>
                        </a:rPr>
                        <a:t>]</a:t>
                      </a:r>
                      <a:endParaRPr lang="zh-CN" sz="2000" kern="100" dirty="0">
                        <a:latin typeface="黑体" panose="02010609060101010101" pitchFamily="1" charset="-122"/>
                        <a:ea typeface="黑体" panose="02010609060101010101" pitchFamily="1" charset="-122"/>
                        <a:cs typeface="Times New Roman" panose="02020603050405020304"/>
                      </a:endParaRPr>
                    </a:p>
                    <a:p>
                      <a:pPr indent="266700" algn="l">
                        <a:spcAft>
                          <a:spcPts val="0"/>
                        </a:spcAft>
                      </a:pPr>
                      <a:r>
                        <a:rPr lang="en-US" altLang="zh-CN" sz="2000" kern="100" dirty="0" smtClean="0">
                          <a:latin typeface="黑体" panose="02010609060101010101" pitchFamily="1" charset="-122"/>
                          <a:ea typeface="黑体" panose="02010609060101010101" pitchFamily="1" charset="-122"/>
                          <a:cs typeface="Times New Roman" panose="02020603050405020304"/>
                        </a:rPr>
                        <a:t>  </a:t>
                      </a:r>
                      <a:r>
                        <a:rPr lang="zh-CN" sz="2000" kern="100" dirty="0" smtClean="0">
                          <a:latin typeface="黑体" panose="02010609060101010101" pitchFamily="1" charset="-122"/>
                          <a:ea typeface="黑体" panose="02010609060101010101" pitchFamily="1" charset="-122"/>
                          <a:cs typeface="Times New Roman" panose="02020603050405020304"/>
                        </a:rPr>
                        <a:t>贷</a:t>
                      </a:r>
                      <a:r>
                        <a:rPr lang="zh-CN" sz="2000" kern="100" dirty="0">
                          <a:latin typeface="黑体" panose="02010609060101010101" pitchFamily="1" charset="-122"/>
                          <a:ea typeface="黑体" panose="02010609060101010101" pitchFamily="1" charset="-122"/>
                          <a:cs typeface="Times New Roman" panose="02020603050405020304"/>
                        </a:rPr>
                        <a:t>：</a:t>
                      </a:r>
                      <a:r>
                        <a:rPr lang="zh-CN" sz="2000" kern="0" dirty="0">
                          <a:latin typeface="黑体" panose="02010609060101010101" pitchFamily="1" charset="-122"/>
                          <a:ea typeface="黑体" panose="02010609060101010101" pitchFamily="1" charset="-122"/>
                          <a:cs typeface="Times New Roman" panose="02020603050405020304"/>
                        </a:rPr>
                        <a:t>在建工程</a:t>
                      </a:r>
                      <a:r>
                        <a:rPr lang="en-US" sz="2000" kern="0" dirty="0">
                          <a:latin typeface="黑体" panose="02010609060101010101" pitchFamily="1" charset="-122"/>
                          <a:ea typeface="黑体" panose="02010609060101010101" pitchFamily="1" charset="-122"/>
                          <a:cs typeface="Times New Roman" panose="02020603050405020304"/>
                        </a:rPr>
                        <a:t>——</a:t>
                      </a:r>
                      <a:r>
                        <a:rPr lang="zh-CN" sz="2000" kern="0" dirty="0">
                          <a:latin typeface="黑体" panose="02010609060101010101" pitchFamily="1" charset="-122"/>
                          <a:ea typeface="黑体" panose="02010609060101010101" pitchFamily="1" charset="-122"/>
                          <a:cs typeface="Times New Roman" panose="02020603050405020304"/>
                        </a:rPr>
                        <a:t>建筑安装工程投资等</a:t>
                      </a:r>
                      <a:endParaRPr lang="zh-CN" sz="20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969">
                <a:tc>
                  <a:txBody>
                    <a:bodyPr/>
                    <a:lstStyle/>
                    <a:p>
                      <a:pPr algn="l">
                        <a:spcAft>
                          <a:spcPts val="0"/>
                        </a:spcAft>
                      </a:pPr>
                      <a:r>
                        <a:rPr lang="zh-CN" sz="2000" kern="0">
                          <a:latin typeface="黑体" panose="02010609060101010101" pitchFamily="1" charset="-122"/>
                          <a:ea typeface="黑体" panose="02010609060101010101" pitchFamily="1" charset="-122"/>
                          <a:cs typeface="Times New Roman" panose="02020603050405020304"/>
                        </a:rPr>
                        <a:t>经批准冲销待核销基建支出时 </a:t>
                      </a:r>
                      <a:endParaRPr lang="zh-CN" sz="2000" kern="100">
                        <a:latin typeface="黑体" panose="02010609060101010101" pitchFamily="1" charset="-122"/>
                        <a:ea typeface="黑体" panose="02010609060101010101" pitchFamily="1" charset="-122"/>
                        <a:cs typeface="Times New Roman" panose="02020603050405020304"/>
                      </a:endParaRPr>
                    </a:p>
                  </a:txBody>
                  <a:tcPr marL="31373" marR="313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2000" kern="0" dirty="0">
                          <a:latin typeface="黑体" panose="02010609060101010101" pitchFamily="1" charset="-122"/>
                          <a:ea typeface="黑体" panose="02010609060101010101" pitchFamily="1" charset="-122"/>
                          <a:cs typeface="Times New Roman" panose="02020603050405020304"/>
                        </a:rPr>
                        <a:t>借：资产处置费用</a:t>
                      </a:r>
                      <a:endParaRPr lang="zh-CN" sz="2000"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sz="2000" kern="0" dirty="0">
                          <a:latin typeface="黑体" panose="02010609060101010101" pitchFamily="1" charset="-122"/>
                          <a:ea typeface="黑体" panose="02010609060101010101" pitchFamily="1" charset="-122"/>
                          <a:cs typeface="Times New Roman" panose="02020603050405020304"/>
                        </a:rPr>
                        <a:t>    </a:t>
                      </a:r>
                      <a:r>
                        <a:rPr lang="zh-CN" sz="2000" kern="0" dirty="0">
                          <a:latin typeface="黑体" panose="02010609060101010101" pitchFamily="1" charset="-122"/>
                          <a:ea typeface="黑体" panose="02010609060101010101" pitchFamily="1" charset="-122"/>
                          <a:cs typeface="Times New Roman" panose="02020603050405020304"/>
                        </a:rPr>
                        <a:t>贷：在建工程</a:t>
                      </a:r>
                      <a:r>
                        <a:rPr lang="en-US" sz="2000" kern="0" dirty="0">
                          <a:latin typeface="黑体" panose="02010609060101010101" pitchFamily="1" charset="-122"/>
                          <a:ea typeface="黑体" panose="02010609060101010101" pitchFamily="1" charset="-122"/>
                          <a:cs typeface="Times New Roman" panose="02020603050405020304"/>
                        </a:rPr>
                        <a:t>——</a:t>
                      </a:r>
                      <a:r>
                        <a:rPr lang="zh-CN" sz="2000" kern="0" dirty="0">
                          <a:latin typeface="黑体" panose="02010609060101010101" pitchFamily="1" charset="-122"/>
                          <a:ea typeface="黑体" panose="02010609060101010101" pitchFamily="1" charset="-122"/>
                          <a:cs typeface="Times New Roman" panose="02020603050405020304"/>
                        </a:rPr>
                        <a:t>待核销基建支出</a:t>
                      </a:r>
                      <a:endParaRPr lang="zh-CN" sz="2000" kern="100" dirty="0">
                        <a:latin typeface="黑体" panose="02010609060101010101" pitchFamily="1" charset="-122"/>
                        <a:ea typeface="黑体" panose="02010609060101010101" pitchFamily="1" charset="-122"/>
                        <a:cs typeface="Times New Roman" panose="02020603050405020304"/>
                      </a:endParaRPr>
                    </a:p>
                  </a:txBody>
                  <a:tcPr marL="31373" marR="313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2963" name="矩形 7"/>
          <p:cNvSpPr/>
          <p:nvPr/>
        </p:nvSpPr>
        <p:spPr>
          <a:xfrm>
            <a:off x="755650" y="333375"/>
            <a:ext cx="7561263" cy="2338388"/>
          </a:xfrm>
          <a:prstGeom prst="rect">
            <a:avLst/>
          </a:prstGeom>
          <a:noFill/>
          <a:ln w="9525">
            <a:noFill/>
          </a:ln>
        </p:spPr>
        <p:txBody>
          <a:bodyPr>
            <a:spAutoFit/>
          </a:bodyPr>
          <a:p>
            <a:pPr>
              <a:buFont typeface="Wingdings" panose="05000000000000000000" pitchFamily="2" charset="2"/>
              <a:buChar char="n"/>
            </a:pPr>
            <a:r>
              <a:rPr lang="zh-CN" altLang="en-US" sz="3200" dirty="0">
                <a:latin typeface="Garamond" panose="02020404030301010803" pitchFamily="18" charset="0"/>
              </a:rPr>
              <a:t>待核销基建支出</a:t>
            </a:r>
            <a:endParaRPr lang="en-US" altLang="zh-CN" sz="3200" dirty="0">
              <a:latin typeface="Garamond" panose="02020404030301010803" pitchFamily="18" charset="0"/>
            </a:endParaRPr>
          </a:p>
          <a:p>
            <a:pPr lvl="1" eaLnBrk="1" hangingPunct="1"/>
            <a:r>
              <a:rPr lang="zh-CN" altLang="zh-CN" sz="2400" dirty="0">
                <a:latin typeface="Garamond" panose="02020404030301010803" pitchFamily="18" charset="0"/>
              </a:rPr>
              <a:t>核算建设项目发生的江河清障、航道清淤、飞播造林、补助群众造林、水土保持、城市绿化、取消项目的可行性研究费以及项目整体报废等不能形成资产部分的基建投资支出。</a:t>
            </a:r>
            <a:endParaRPr lang="en-US" altLang="zh-CN" sz="2400" dirty="0">
              <a:latin typeface="Garamond" panose="02020404030301010803" pitchFamily="18" charset="0"/>
            </a:endParaRPr>
          </a:p>
          <a:p>
            <a:pPr lvl="1" eaLnBrk="1" hangingPunct="1"/>
            <a:endParaRPr lang="en-US" altLang="zh-CN" dirty="0">
              <a:latin typeface="Garamond" panose="02020404030301010803" pitchFamily="18" charset="0"/>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内容占位符 5"/>
          <p:cNvGraphicFramePr/>
          <p:nvPr/>
        </p:nvGraphicFramePr>
        <p:xfrm>
          <a:off x="684213" y="1773238"/>
          <a:ext cx="7777163" cy="2560638"/>
        </p:xfrm>
        <a:graphic>
          <a:graphicData uri="http://schemas.openxmlformats.org/drawingml/2006/table">
            <a:tbl>
              <a:tblPr/>
              <a:tblGrid>
                <a:gridCol w="2216785"/>
                <a:gridCol w="5560079"/>
              </a:tblGrid>
              <a:tr h="1684987">
                <a:tc>
                  <a:txBody>
                    <a:bodyPr/>
                    <a:lstStyle/>
                    <a:p>
                      <a:pPr algn="l">
                        <a:spcAft>
                          <a:spcPts val="0"/>
                        </a:spcAft>
                      </a:pPr>
                      <a:r>
                        <a:rPr lang="zh-CN" altLang="en-US" sz="2400" kern="100" dirty="0" smtClean="0">
                          <a:latin typeface="黑体" panose="02010609060101010101" pitchFamily="1" charset="-122"/>
                          <a:ea typeface="黑体" panose="02010609060101010101" pitchFamily="1" charset="-122"/>
                          <a:cs typeface="Times New Roman" panose="02020603050405020304"/>
                        </a:rPr>
                        <a:t>为建设项目配套而</a:t>
                      </a:r>
                      <a:r>
                        <a:rPr lang="zh-CN" sz="2400" kern="100" dirty="0" smtClean="0">
                          <a:latin typeface="黑体" panose="02010609060101010101" pitchFamily="1" charset="-122"/>
                          <a:ea typeface="黑体" panose="02010609060101010101" pitchFamily="1" charset="-122"/>
                          <a:cs typeface="Times New Roman" panose="02020603050405020304"/>
                        </a:rPr>
                        <a:t>建</a:t>
                      </a:r>
                      <a:r>
                        <a:rPr lang="zh-CN" altLang="en-US" sz="2400" kern="100" dirty="0" smtClean="0">
                          <a:latin typeface="黑体" panose="02010609060101010101" pitchFamily="1" charset="-122"/>
                          <a:ea typeface="黑体" panose="02010609060101010101" pitchFamily="1" charset="-122"/>
                          <a:cs typeface="Times New Roman" panose="02020603050405020304"/>
                        </a:rPr>
                        <a:t>成</a:t>
                      </a:r>
                      <a:r>
                        <a:rPr lang="zh-CN" sz="2400" kern="100" dirty="0" smtClean="0">
                          <a:latin typeface="黑体" panose="02010609060101010101" pitchFamily="1" charset="-122"/>
                          <a:ea typeface="黑体" panose="02010609060101010101" pitchFamily="1" charset="-122"/>
                          <a:cs typeface="Times New Roman" panose="02020603050405020304"/>
                        </a:rPr>
                        <a:t>的</a:t>
                      </a:r>
                      <a:r>
                        <a:rPr lang="zh-CN" altLang="en-US" sz="2400" kern="100" dirty="0" smtClean="0">
                          <a:latin typeface="黑体" panose="02010609060101010101" pitchFamily="1" charset="-122"/>
                          <a:ea typeface="黑体" panose="02010609060101010101" pitchFamily="1" charset="-122"/>
                          <a:cs typeface="Times New Roman" panose="02020603050405020304"/>
                        </a:rPr>
                        <a:t>、</a:t>
                      </a:r>
                      <a:r>
                        <a:rPr lang="zh-CN" sz="2400" kern="100" dirty="0" smtClean="0">
                          <a:latin typeface="黑体" panose="02010609060101010101" pitchFamily="1" charset="-122"/>
                          <a:ea typeface="黑体" panose="02010609060101010101" pitchFamily="1" charset="-122"/>
                          <a:cs typeface="Times New Roman" panose="02020603050405020304"/>
                        </a:rPr>
                        <a:t>产权</a:t>
                      </a:r>
                      <a:r>
                        <a:rPr lang="zh-CN" sz="2400" kern="100" dirty="0">
                          <a:latin typeface="黑体" panose="02010609060101010101" pitchFamily="1" charset="-122"/>
                          <a:ea typeface="黑体" panose="02010609060101010101" pitchFamily="1" charset="-122"/>
                          <a:cs typeface="Times New Roman" panose="02020603050405020304"/>
                        </a:rPr>
                        <a:t>不归属本单位的专用</a:t>
                      </a:r>
                      <a:r>
                        <a:rPr lang="zh-CN" sz="2400" kern="100" dirty="0" smtClean="0">
                          <a:latin typeface="黑体" panose="02010609060101010101" pitchFamily="1" charset="-122"/>
                          <a:ea typeface="黑体" panose="02010609060101010101" pitchFamily="1" charset="-122"/>
                          <a:cs typeface="Times New Roman" panose="02020603050405020304"/>
                        </a:rPr>
                        <a:t>设施</a:t>
                      </a:r>
                      <a:r>
                        <a:rPr lang="zh-CN" altLang="en-US" sz="2400" kern="100" dirty="0" smtClean="0">
                          <a:latin typeface="黑体" panose="02010609060101010101" pitchFamily="1" charset="-122"/>
                          <a:ea typeface="黑体" panose="02010609060101010101" pitchFamily="1" charset="-122"/>
                          <a:cs typeface="Times New Roman" panose="02020603050405020304"/>
                        </a:rPr>
                        <a:t>，在项目竣工验收交付使用</a:t>
                      </a:r>
                      <a:r>
                        <a:rPr lang="zh-CN" sz="2400" kern="100" dirty="0" smtClean="0">
                          <a:latin typeface="黑体" panose="02010609060101010101" pitchFamily="1" charset="-122"/>
                          <a:ea typeface="黑体" panose="02010609060101010101" pitchFamily="1" charset="-122"/>
                          <a:cs typeface="Times New Roman" panose="02020603050405020304"/>
                        </a:rPr>
                        <a:t>转</a:t>
                      </a:r>
                      <a:r>
                        <a:rPr lang="zh-CN" sz="2400" kern="100" dirty="0">
                          <a:latin typeface="黑体" panose="02010609060101010101" pitchFamily="1" charset="-122"/>
                          <a:ea typeface="黑体" panose="02010609060101010101" pitchFamily="1" charset="-122"/>
                          <a:cs typeface="Times New Roman" panose="02020603050405020304"/>
                        </a:rPr>
                        <a:t>出时</a:t>
                      </a:r>
                      <a:endParaRPr lang="zh-CN" sz="2400" kern="100" dirty="0">
                        <a:latin typeface="黑体" panose="02010609060101010101" pitchFamily="1" charset="-122"/>
                        <a:ea typeface="黑体" panose="02010609060101010101" pitchFamily="1" charset="-122"/>
                        <a:cs typeface="Times New Roman" panose="02020603050405020304"/>
                      </a:endParaRPr>
                    </a:p>
                  </a:txBody>
                  <a:tcPr marL="42354" marR="423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kern="100" dirty="0">
                          <a:latin typeface="黑体" panose="02010609060101010101" pitchFamily="1" charset="-122"/>
                          <a:ea typeface="黑体" panose="02010609060101010101" pitchFamily="1" charset="-122"/>
                          <a:cs typeface="Times New Roman" panose="02020603050405020304"/>
                        </a:rPr>
                        <a:t>借：在建工程</a:t>
                      </a:r>
                      <a:r>
                        <a:rPr lang="en-US" sz="2400" kern="100" dirty="0">
                          <a:latin typeface="黑体" panose="02010609060101010101" pitchFamily="1" charset="-122"/>
                          <a:ea typeface="黑体" panose="02010609060101010101" pitchFamily="1" charset="-122"/>
                          <a:cs typeface="Times New Roman" panose="02020603050405020304"/>
                        </a:rPr>
                        <a:t>——</a:t>
                      </a:r>
                      <a:r>
                        <a:rPr lang="zh-CN" sz="2400" kern="100" dirty="0">
                          <a:latin typeface="黑体" panose="02010609060101010101" pitchFamily="1" charset="-122"/>
                          <a:ea typeface="黑体" panose="02010609060101010101" pitchFamily="1" charset="-122"/>
                          <a:cs typeface="Times New Roman" panose="02020603050405020304"/>
                        </a:rPr>
                        <a:t>基建转出投资</a:t>
                      </a:r>
                      <a:endParaRPr lang="zh-CN" sz="2400" kern="100" dirty="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altLang="zh-CN" sz="2400" kern="100" dirty="0" smtClean="0">
                          <a:latin typeface="黑体" panose="02010609060101010101" pitchFamily="1" charset="-122"/>
                          <a:ea typeface="黑体" panose="02010609060101010101" pitchFamily="1" charset="-122"/>
                          <a:cs typeface="Times New Roman" panose="02020603050405020304"/>
                        </a:rPr>
                        <a:t>  </a:t>
                      </a:r>
                      <a:r>
                        <a:rPr lang="zh-CN" sz="2400" kern="100" dirty="0" smtClean="0">
                          <a:latin typeface="黑体" panose="02010609060101010101" pitchFamily="1" charset="-122"/>
                          <a:ea typeface="黑体" panose="02010609060101010101" pitchFamily="1" charset="-122"/>
                          <a:cs typeface="Times New Roman" panose="02020603050405020304"/>
                        </a:rPr>
                        <a:t>贷：在建</a:t>
                      </a:r>
                      <a:r>
                        <a:rPr lang="zh-CN" sz="2400" kern="100" dirty="0">
                          <a:latin typeface="黑体" panose="02010609060101010101" pitchFamily="1" charset="-122"/>
                          <a:ea typeface="黑体" panose="02010609060101010101" pitchFamily="1" charset="-122"/>
                          <a:cs typeface="Times New Roman" panose="02020603050405020304"/>
                        </a:rPr>
                        <a:t>工程</a:t>
                      </a:r>
                      <a:r>
                        <a:rPr lang="en-US" sz="2400" kern="100" dirty="0">
                          <a:latin typeface="黑体" panose="02010609060101010101" pitchFamily="1" charset="-122"/>
                          <a:ea typeface="黑体" panose="02010609060101010101" pitchFamily="1" charset="-122"/>
                          <a:cs typeface="Times New Roman" panose="02020603050405020304"/>
                        </a:rPr>
                        <a:t>——</a:t>
                      </a:r>
                      <a:r>
                        <a:rPr lang="zh-CN" sz="2400" kern="100" dirty="0">
                          <a:latin typeface="黑体" panose="02010609060101010101" pitchFamily="1" charset="-122"/>
                          <a:ea typeface="黑体" panose="02010609060101010101" pitchFamily="1" charset="-122"/>
                          <a:cs typeface="Times New Roman" panose="02020603050405020304"/>
                        </a:rPr>
                        <a:t>建筑安装工程</a:t>
                      </a:r>
                      <a:r>
                        <a:rPr lang="zh-CN" sz="2400" kern="100" dirty="0" smtClean="0">
                          <a:latin typeface="黑体" panose="02010609060101010101" pitchFamily="1" charset="-122"/>
                          <a:ea typeface="黑体" panose="02010609060101010101" pitchFamily="1" charset="-122"/>
                          <a:cs typeface="Times New Roman" panose="02020603050405020304"/>
                        </a:rPr>
                        <a:t>投资</a:t>
                      </a:r>
                      <a:endParaRPr lang="en-US" altLang="zh-CN" sz="2400" kern="100" dirty="0" smtClean="0">
                        <a:latin typeface="黑体" panose="02010609060101010101" pitchFamily="1" charset="-122"/>
                        <a:ea typeface="黑体" panose="02010609060101010101" pitchFamily="1" charset="-122"/>
                        <a:cs typeface="Times New Roman" panose="02020603050405020304"/>
                      </a:endParaRPr>
                    </a:p>
                    <a:p>
                      <a:pPr algn="l">
                        <a:spcAft>
                          <a:spcPts val="0"/>
                        </a:spcAft>
                      </a:pPr>
                      <a:r>
                        <a:rPr lang="zh-CN" altLang="en-US" sz="2400" kern="100" dirty="0" smtClean="0">
                          <a:latin typeface="黑体" panose="02010609060101010101" pitchFamily="1" charset="-122"/>
                          <a:ea typeface="黑体" panose="02010609060101010101" pitchFamily="1" charset="-122"/>
                          <a:cs typeface="Times New Roman" panose="02020603050405020304"/>
                        </a:rPr>
                        <a:t>同时，</a:t>
                      </a:r>
                      <a:endParaRPr lang="en-US" altLang="zh-CN" sz="2400" kern="100" dirty="0" smtClean="0">
                        <a:latin typeface="黑体" panose="02010609060101010101" pitchFamily="1" charset="-122"/>
                        <a:ea typeface="黑体" panose="02010609060101010101" pitchFamily="1" charset="-122"/>
                        <a:cs typeface="Times New Roman" panose="02020603050405020304"/>
                      </a:endParaRPr>
                    </a:p>
                    <a:p>
                      <a:pPr algn="l">
                        <a:spcAft>
                          <a:spcPts val="0"/>
                        </a:spcAft>
                      </a:pPr>
                      <a:r>
                        <a:rPr lang="zh-CN" altLang="zh-CN" sz="2400" kern="100" dirty="0" smtClean="0">
                          <a:latin typeface="黑体" panose="02010609060101010101" pitchFamily="1" charset="-122"/>
                          <a:ea typeface="黑体" panose="02010609060101010101" pitchFamily="1" charset="-122"/>
                          <a:cs typeface="Times New Roman" panose="02020603050405020304"/>
                        </a:rPr>
                        <a:t>借：无偿调拨净资产</a:t>
                      </a:r>
                      <a:endParaRPr lang="zh-CN" altLang="zh-CN" sz="2400" kern="100" dirty="0" smtClean="0">
                        <a:latin typeface="黑体" panose="02010609060101010101" pitchFamily="1" charset="-122"/>
                        <a:ea typeface="黑体" panose="02010609060101010101" pitchFamily="1" charset="-122"/>
                        <a:cs typeface="Times New Roman" panose="02020603050405020304"/>
                      </a:endParaRPr>
                    </a:p>
                    <a:p>
                      <a:pPr algn="l">
                        <a:spcAft>
                          <a:spcPts val="0"/>
                        </a:spcAft>
                      </a:pPr>
                      <a:r>
                        <a:rPr lang="en-US" altLang="zh-CN" sz="2400" kern="100" dirty="0" smtClean="0">
                          <a:latin typeface="黑体" panose="02010609060101010101" pitchFamily="1" charset="-122"/>
                          <a:ea typeface="黑体" panose="02010609060101010101" pitchFamily="1" charset="-122"/>
                          <a:cs typeface="Times New Roman" panose="02020603050405020304"/>
                        </a:rPr>
                        <a:t>    </a:t>
                      </a:r>
                      <a:r>
                        <a:rPr lang="zh-CN" altLang="zh-CN" sz="2400" kern="100" dirty="0" smtClean="0">
                          <a:latin typeface="黑体" panose="02010609060101010101" pitchFamily="1" charset="-122"/>
                          <a:ea typeface="黑体" panose="02010609060101010101" pitchFamily="1" charset="-122"/>
                          <a:cs typeface="Times New Roman" panose="02020603050405020304"/>
                        </a:rPr>
                        <a:t>贷：在建工程</a:t>
                      </a:r>
                      <a:r>
                        <a:rPr lang="en-US" altLang="zh-CN" sz="2400" kern="100" dirty="0" smtClean="0">
                          <a:latin typeface="黑体" panose="02010609060101010101" pitchFamily="1" charset="-122"/>
                          <a:ea typeface="黑体" panose="02010609060101010101" pitchFamily="1" charset="-122"/>
                          <a:cs typeface="Times New Roman" panose="02020603050405020304"/>
                        </a:rPr>
                        <a:t>——</a:t>
                      </a:r>
                      <a:r>
                        <a:rPr lang="zh-CN" altLang="zh-CN" sz="2400" kern="100" dirty="0" smtClean="0">
                          <a:latin typeface="黑体" panose="02010609060101010101" pitchFamily="1" charset="-122"/>
                          <a:ea typeface="黑体" panose="02010609060101010101" pitchFamily="1" charset="-122"/>
                          <a:cs typeface="Times New Roman" panose="02020603050405020304"/>
                        </a:rPr>
                        <a:t>基建转出投资</a:t>
                      </a:r>
                      <a:endParaRPr lang="zh-CN" altLang="zh-CN" sz="2400" kern="100" dirty="0" smtClean="0">
                        <a:latin typeface="黑体" panose="02010609060101010101" pitchFamily="1" charset="-122"/>
                        <a:ea typeface="黑体" panose="02010609060101010101" pitchFamily="1" charset="-122"/>
                        <a:cs typeface="Times New Roman" panose="02020603050405020304"/>
                      </a:endParaRPr>
                    </a:p>
                    <a:p>
                      <a:pPr indent="266700" algn="l">
                        <a:spcAft>
                          <a:spcPts val="0"/>
                        </a:spcAft>
                      </a:pPr>
                      <a:endParaRPr lang="zh-CN" sz="2400" kern="100" dirty="0">
                        <a:latin typeface="黑体" panose="02010609060101010101" pitchFamily="1" charset="-122"/>
                        <a:ea typeface="黑体" panose="02010609060101010101" pitchFamily="1" charset="-122"/>
                        <a:cs typeface="Times New Roman" panose="02020603050405020304"/>
                      </a:endParaRPr>
                    </a:p>
                  </a:txBody>
                  <a:tcPr marL="42354" marR="423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内容占位符 2"/>
          <p:cNvSpPr txBox="1"/>
          <p:nvPr/>
        </p:nvSpPr>
        <p:spPr>
          <a:xfrm>
            <a:off x="539750" y="692150"/>
            <a:ext cx="8229600" cy="792163"/>
          </a:xfrm>
          <a:prstGeom prst="rect">
            <a:avLst/>
          </a:prstGeom>
        </p:spPr>
        <p:txBody>
          <a:bodyPr>
            <a:normAutofit/>
          </a:bodyPr>
          <a:lstStyle/>
          <a:p>
            <a:pPr marL="742950" marR="0" lvl="1" indent="-285750" algn="l" defTabSz="914400" rtl="0" eaLnBrk="1" fontAlgn="auto" latinLnBrk="0" hangingPunct="1">
              <a:lnSpc>
                <a:spcPct val="100000"/>
              </a:lnSpc>
              <a:spcBef>
                <a:spcPct val="20000"/>
              </a:spcBef>
              <a:spcAft>
                <a:spcPts val="0"/>
              </a:spcAft>
              <a:buClrTx/>
              <a:buSzTx/>
              <a:buFontTx/>
              <a:buNone/>
              <a:defRPr/>
            </a:pPr>
            <a:endParaRPr kumimoji="0" lang="zh-CN"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187450" y="404813"/>
            <a:ext cx="6769100" cy="504825"/>
          </a:xfrm>
        </p:spPr>
        <p:txBody>
          <a:bodyPr vert="horz" wrap="square" lIns="91440" tIns="45720" rIns="91440" bIns="45720"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40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Arial" panose="020B0604020202020204"/>
                <a:ea typeface="+mj-ea"/>
                <a:cs typeface="+mj-cs"/>
              </a:rPr>
              <a:t>（二）负债的核算</a:t>
            </a:r>
            <a:endParaRPr kumimoji="0" lang="zh-CN" altLang="en-US" sz="40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Arial" panose="020B0604020202020204"/>
              <a:ea typeface="+mj-ea"/>
              <a:cs typeface="+mj-cs"/>
            </a:endParaRPr>
          </a:p>
        </p:txBody>
      </p:sp>
      <p:sp>
        <p:nvSpPr>
          <p:cNvPr id="619523" name="Rectangle 3"/>
          <p:cNvSpPr>
            <a:spLocks noGrp="1" noChangeArrowheads="1"/>
          </p:cNvSpPr>
          <p:nvPr>
            <p:ph idx="1"/>
          </p:nvPr>
        </p:nvSpPr>
        <p:spPr>
          <a:xfrm>
            <a:off x="971550" y="1125538"/>
            <a:ext cx="7777163" cy="5256213"/>
          </a:xfrm>
        </p:spPr>
        <p:txBody>
          <a:bodyPr vert="horz" wrap="square" lIns="91440" tIns="45720" rIns="91440" bIns="45720" numCol="1" anchor="t" anchorCtr="0" compatLnSpc="1"/>
          <a:lstStyle/>
          <a:p>
            <a:pPr marL="342900" marR="0" lvl="0" indent="-342900" algn="l" defTabSz="914400" rtl="0" eaLnBrk="1" fontAlgn="base" latinLnBrk="0" hangingPunct="1">
              <a:lnSpc>
                <a:spcPts val="4000"/>
              </a:lnSpc>
              <a:spcBef>
                <a:spcPct val="20000"/>
              </a:spcBef>
              <a:spcAft>
                <a:spcPct val="0"/>
              </a:spcAft>
              <a:buClr>
                <a:schemeClr val="hlink"/>
              </a:buClr>
              <a:buSzPct val="70000"/>
              <a:buFont typeface="Wingdings" panose="05000000000000000000" pitchFamily="2" charset="2"/>
              <a:buNone/>
              <a:defRPr/>
            </a:pPr>
            <a:r>
              <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1.</a:t>
            </a:r>
            <a:r>
              <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应交增值税</a:t>
            </a:r>
            <a:endPar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ts val="4000"/>
              </a:lnSpc>
              <a:spcBef>
                <a:spcPct val="20000"/>
              </a:spcBef>
              <a:spcAft>
                <a:spcPct val="0"/>
              </a:spcAft>
              <a:buClr>
                <a:schemeClr val="hlink"/>
              </a:buClr>
              <a:buSzPct val="70000"/>
              <a:buFont typeface="Wingdings" panose="05000000000000000000" pitchFamily="2" charset="2"/>
              <a:buNone/>
              <a:defRPr/>
            </a:pPr>
            <a:r>
              <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2.</a:t>
            </a:r>
            <a:r>
              <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应付职工薪酬</a:t>
            </a:r>
            <a:endPar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ts val="4000"/>
              </a:lnSpc>
              <a:spcBef>
                <a:spcPct val="20000"/>
              </a:spcBef>
              <a:spcAft>
                <a:spcPct val="0"/>
              </a:spcAft>
              <a:buClr>
                <a:schemeClr val="hlink"/>
              </a:buClr>
              <a:buSzPct val="70000"/>
              <a:buFont typeface="Wingdings" panose="05000000000000000000" pitchFamily="2" charset="2"/>
              <a:buNone/>
              <a:defRPr/>
            </a:pPr>
            <a:r>
              <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3.</a:t>
            </a:r>
            <a:r>
              <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应付利息</a:t>
            </a:r>
            <a:endPar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ts val="4000"/>
              </a:lnSpc>
              <a:spcBef>
                <a:spcPct val="20000"/>
              </a:spcBef>
              <a:spcAft>
                <a:spcPct val="0"/>
              </a:spcAft>
              <a:buClr>
                <a:schemeClr val="hlink"/>
              </a:buClr>
              <a:buSzPct val="70000"/>
              <a:buFont typeface="Wingdings" panose="05000000000000000000" pitchFamily="2" charset="2"/>
              <a:buNone/>
              <a:defRPr/>
            </a:pPr>
            <a:r>
              <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4.</a:t>
            </a:r>
            <a:r>
              <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其他应付款</a:t>
            </a:r>
            <a:endPar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ts val="4000"/>
              </a:lnSpc>
              <a:spcBef>
                <a:spcPct val="20000"/>
              </a:spcBef>
              <a:spcAft>
                <a:spcPct val="0"/>
              </a:spcAft>
              <a:buClr>
                <a:schemeClr val="hlink"/>
              </a:buClr>
              <a:buSzPct val="70000"/>
              <a:buFont typeface="Wingdings" panose="05000000000000000000" pitchFamily="2" charset="2"/>
              <a:buNone/>
              <a:defRPr/>
            </a:pPr>
            <a:r>
              <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5.</a:t>
            </a:r>
            <a:r>
              <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预提费用</a:t>
            </a:r>
            <a:endPar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ts val="4000"/>
              </a:lnSpc>
              <a:spcBef>
                <a:spcPct val="20000"/>
              </a:spcBef>
              <a:spcAft>
                <a:spcPct val="0"/>
              </a:spcAft>
              <a:buClr>
                <a:schemeClr val="hlink"/>
              </a:buClr>
              <a:buSzPct val="70000"/>
              <a:buFont typeface="Wingdings" panose="05000000000000000000" pitchFamily="2" charset="2"/>
              <a:buNone/>
              <a:defRPr/>
            </a:pPr>
            <a:r>
              <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6.</a:t>
            </a:r>
            <a:r>
              <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预计负债</a:t>
            </a:r>
            <a:endPar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ts val="3400"/>
              </a:lnSpc>
              <a:spcBef>
                <a:spcPct val="20000"/>
              </a:spcBef>
              <a:spcAft>
                <a:spcPct val="0"/>
              </a:spcAft>
              <a:buClr>
                <a:schemeClr val="hlink"/>
              </a:buClr>
              <a:buSzPct val="70000"/>
              <a:buFont typeface="Wingdings" panose="05000000000000000000" pitchFamily="2" charset="2"/>
              <a:buChar char="n"/>
              <a:defRPr/>
            </a:pP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ts val="3400"/>
              </a:lnSpc>
              <a:spcBef>
                <a:spcPct val="20000"/>
              </a:spcBef>
              <a:spcAft>
                <a:spcPct val="0"/>
              </a:spcAft>
              <a:buClr>
                <a:schemeClr val="hlink"/>
              </a:buClr>
              <a:buSzPct val="70000"/>
              <a:buFont typeface="Wingdings" panose="05000000000000000000" pitchFamily="2" charset="2"/>
              <a:buChar char="n"/>
              <a:defRPr/>
            </a:pPr>
            <a:endPar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042988" y="188913"/>
            <a:ext cx="6913563"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Arial" panose="020B0604020202020204"/>
                <a:ea typeface="+mj-ea"/>
                <a:cs typeface="+mj-cs"/>
              </a:rPr>
              <a:t>1.</a:t>
            </a:r>
            <a:r>
              <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rPr>
              <a:t>应交增值税</a:t>
            </a:r>
            <a:endPar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19523" name="Rectangle 3"/>
          <p:cNvSpPr>
            <a:spLocks noGrp="1" noChangeArrowheads="1"/>
          </p:cNvSpPr>
          <p:nvPr>
            <p:ph idx="1"/>
          </p:nvPr>
        </p:nvSpPr>
        <p:spPr>
          <a:xfrm>
            <a:off x="539750" y="692150"/>
            <a:ext cx="8351838" cy="58054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适应“营改增”改革要求，与</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增值税会计处理规定</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（财会</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〔2016〕22</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号）基本一致</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一般纳税人明细科目设置</a:t>
            </a:r>
            <a:r>
              <a:rPr kumimoji="0" lang="en-US" altLang="zh-CN"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zh-CN" altLang="en-US"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（一）</a:t>
            </a: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“应交税金”</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其明细账内设置以下</a:t>
            </a:r>
            <a:r>
              <a:rPr kumimoji="0" lang="zh-CN" altLang="en-US" sz="24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rPr>
              <a:t>专栏</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1.</a:t>
            </a:r>
            <a:r>
              <a:rPr kumimoji="0" lang="zh-CN" altLang="en-US"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rPr>
              <a:t>“进项税额”</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专栏</a:t>
            </a: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记录单位</a:t>
            </a:r>
            <a:r>
              <a:rPr kumimoji="0" lang="zh-CN" altLang="zh-CN" sz="2000" b="0"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购进货物、加工修理修配劳务、服务、无形资产或不动产</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（以下</a:t>
            </a:r>
            <a:r>
              <a:rPr kumimoji="0" lang="zh-CN" altLang="en-US" sz="2000" b="0"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简称“资产或服务”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而支付或负担的、准予从当期销项税额中抵扣的增值税额；</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2</a:t>
            </a: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a:t>
            </a:r>
            <a:r>
              <a:rPr kumimoji="0" lang="zh-CN"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已交税金</a:t>
            </a: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专栏，记录单位当月已交纳的应交增值税额；</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3.  </a:t>
            </a: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a:t>
            </a:r>
            <a:r>
              <a:rPr kumimoji="0" lang="zh-CN"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转出未交增值税</a:t>
            </a: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和</a:t>
            </a: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a:t>
            </a:r>
            <a:r>
              <a:rPr kumimoji="0" lang="zh-CN"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转出多交增值税</a:t>
            </a: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专栏，分别记录一般纳税人月度终了转出当月应交未交或多交的增值税额；</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4</a:t>
            </a: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  “</a:t>
            </a:r>
            <a:r>
              <a:rPr kumimoji="0" lang="zh-CN"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减免税款</a:t>
            </a: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专栏，记录单位按照现行增值税制度规定准予减免的增值税额；</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5.  </a:t>
            </a: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a:t>
            </a:r>
            <a:r>
              <a:rPr kumimoji="0" lang="zh-CN"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销项税额</a:t>
            </a: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专栏，记录单位销售</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资产或服务</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应收取的增值税额；</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6.  </a:t>
            </a: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a:t>
            </a:r>
            <a:r>
              <a:rPr kumimoji="0" lang="zh-CN"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进项税额转出</a:t>
            </a: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专栏，记录单位购进</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资产或服务等</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发生非正常损失以及其他原因而不应从销项税额中抵扣、按照规定转出的进项税额</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normAutofit/>
          </a:body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Char char="n"/>
              <a:defRPr/>
            </a:pPr>
            <a:r>
              <a:rPr kumimoji="0" lang="zh-CN" altLang="zh-CN" sz="3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微软雅黑" panose="020B0503020204020204" charset="-122"/>
                <a:ea typeface="微软雅黑" panose="020B0503020204020204" charset="-122"/>
                <a:cs typeface="+mj-cs"/>
              </a:rPr>
              <a:t>政府会计</a:t>
            </a:r>
            <a:r>
              <a:rPr kumimoji="0" lang="zh-CN" altLang="en-US" sz="3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微软雅黑" panose="020B0503020204020204" charset="-122"/>
                <a:ea typeface="微软雅黑" panose="020B0503020204020204" charset="-122"/>
                <a:cs typeface="+mj-cs"/>
              </a:rPr>
              <a:t>准则</a:t>
            </a:r>
            <a:r>
              <a:rPr kumimoji="0" lang="zh-CN" altLang="zh-CN" sz="36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微软雅黑" panose="020B0503020204020204" charset="-122"/>
                <a:ea typeface="微软雅黑" panose="020B0503020204020204" charset="-122"/>
                <a:cs typeface="+mj-cs"/>
              </a:rPr>
              <a:t>体系</a:t>
            </a:r>
            <a:endParaRPr kumimoji="0" lang="zh-CN" altLang="en-US" sz="3600" b="1" i="0" u="none" strike="noStrike" kern="0" cap="none" spc="0" normalizeH="0" baseline="0" noProof="0" dirty="0">
              <a:ln>
                <a:noFill/>
              </a:ln>
              <a:solidFill>
                <a:schemeClr val="tx1"/>
              </a:solidFill>
              <a:effectLst>
                <a:outerShdw blurRad="38100" dist="38100" dir="2700000" algn="tl">
                  <a:srgbClr val="000000"/>
                </a:outerShdw>
              </a:effectLst>
              <a:uLnTx/>
              <a:uFillTx/>
              <a:latin typeface="+mj-lt"/>
              <a:ea typeface="+mj-ea"/>
              <a:cs typeface="+mj-cs"/>
            </a:endParaRPr>
          </a:p>
        </p:txBody>
      </p:sp>
      <p:sp>
        <p:nvSpPr>
          <p:cNvPr id="23555" name="日期占位符 3"/>
          <p:cNvSpPr txBox="1">
            <a:spLocks noGrp="1"/>
          </p:cNvSpPr>
          <p:nvPr>
            <p:ph type="dt" sz="half" idx="10"/>
          </p:nvPr>
        </p:nvSpPr>
        <p:spPr/>
        <p:txBody>
          <a:bodyPr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5pPr>
          </a:lstStyle>
          <a:p>
            <a:pPr lvl="0" eaLnBrk="1" hangingPunct="1"/>
            <a:fld id="{BB962C8B-B14F-4D97-AF65-F5344CB8AC3E}" type="datetime1">
              <a:rPr lang="zh-CN" altLang="en-US" sz="1200" dirty="0">
                <a:latin typeface="Arial" panose="020B0604020202020204" pitchFamily="34" charset="0"/>
              </a:rPr>
            </a:fld>
            <a:endParaRPr lang="zh-CN" altLang="en-US" sz="1200" dirty="0">
              <a:latin typeface="Arial" panose="020B0604020202020204" pitchFamily="34" charset="0"/>
            </a:endParaRPr>
          </a:p>
        </p:txBody>
      </p:sp>
      <p:sp>
        <p:nvSpPr>
          <p:cNvPr id="23556" name="灯片编号占位符 4"/>
          <p:cNvSpPr txBox="1">
            <a:spLocks noGrp="1"/>
          </p:cNvSpPr>
          <p:nvPr>
            <p:ph type="sldNum" sz="quarter" idx="11"/>
          </p:nvPr>
        </p:nvSpPr>
        <p:spPr>
          <a:xfrm>
            <a:off x="3124200" y="6248400"/>
            <a:ext cx="2895600" cy="476250"/>
          </a:xfrm>
        </p:spPr>
        <p:txBody>
          <a:bodyPr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5pPr>
          </a:lstStyle>
          <a:p>
            <a:pPr lvl="0" algn="ctr" eaLnBrk="1" hangingPunct="1"/>
            <a:fld id="{9A0DB2DC-4C9A-4742-B13C-FB6460FD3503}" type="slidenum">
              <a:rPr lang="zh-CN" altLang="en-US" sz="1200" dirty="0">
                <a:latin typeface="Arial" panose="020B0604020202020204" pitchFamily="34" charset="0"/>
              </a:rPr>
            </a:fld>
            <a:endParaRPr lang="zh-CN" altLang="en-US" sz="1200" dirty="0">
              <a:latin typeface="Arial" panose="020B0604020202020204" pitchFamily="34" charset="0"/>
            </a:endParaRPr>
          </a:p>
        </p:txBody>
      </p:sp>
      <p:sp>
        <p:nvSpPr>
          <p:cNvPr id="23557" name="TextBox 5"/>
          <p:cNvSpPr txBox="1"/>
          <p:nvPr/>
        </p:nvSpPr>
        <p:spPr>
          <a:xfrm>
            <a:off x="684213" y="1700213"/>
            <a:ext cx="2663825" cy="461962"/>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sz="2400" b="1" dirty="0">
                <a:solidFill>
                  <a:srgbClr val="FF0000"/>
                </a:solidFill>
                <a:latin typeface="Garamond" panose="02020404030301010803" pitchFamily="18" charset="0"/>
              </a:rPr>
              <a:t>政府会计基本准则</a:t>
            </a:r>
            <a:endParaRPr lang="zh-CN" altLang="en-US" sz="2400" b="1" dirty="0">
              <a:solidFill>
                <a:srgbClr val="FF0000"/>
              </a:solidFill>
              <a:latin typeface="Garamond" panose="02020404030301010803" pitchFamily="18" charset="0"/>
            </a:endParaRPr>
          </a:p>
        </p:txBody>
      </p:sp>
      <p:sp>
        <p:nvSpPr>
          <p:cNvPr id="23558" name="TextBox 7"/>
          <p:cNvSpPr txBox="1"/>
          <p:nvPr/>
        </p:nvSpPr>
        <p:spPr>
          <a:xfrm>
            <a:off x="1258888" y="2636838"/>
            <a:ext cx="2638425" cy="461962"/>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sz="2400" b="1" dirty="0">
                <a:solidFill>
                  <a:srgbClr val="FF0000"/>
                </a:solidFill>
                <a:latin typeface="Garamond" panose="02020404030301010803" pitchFamily="18" charset="0"/>
              </a:rPr>
              <a:t>政府会计具体准则</a:t>
            </a:r>
            <a:endParaRPr lang="zh-CN" altLang="en-US" sz="2400" b="1" dirty="0">
              <a:solidFill>
                <a:srgbClr val="FF0000"/>
              </a:solidFill>
              <a:latin typeface="Garamond" panose="02020404030301010803" pitchFamily="18" charset="0"/>
            </a:endParaRPr>
          </a:p>
        </p:txBody>
      </p:sp>
      <p:sp>
        <p:nvSpPr>
          <p:cNvPr id="23559" name="TextBox 8"/>
          <p:cNvSpPr txBox="1"/>
          <p:nvPr/>
        </p:nvSpPr>
        <p:spPr>
          <a:xfrm>
            <a:off x="1358900" y="4797425"/>
            <a:ext cx="2232025" cy="461963"/>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sz="2400" b="1" dirty="0">
                <a:solidFill>
                  <a:srgbClr val="FF0000"/>
                </a:solidFill>
                <a:latin typeface="Garamond" panose="02020404030301010803" pitchFamily="18" charset="0"/>
              </a:rPr>
              <a:t>政府会计制度</a:t>
            </a:r>
            <a:endParaRPr lang="zh-CN" altLang="en-US" sz="2400" b="1" dirty="0">
              <a:solidFill>
                <a:srgbClr val="FF0000"/>
              </a:solidFill>
              <a:latin typeface="Garamond" panose="02020404030301010803" pitchFamily="18" charset="0"/>
            </a:endParaRPr>
          </a:p>
        </p:txBody>
      </p:sp>
      <p:sp>
        <p:nvSpPr>
          <p:cNvPr id="23560" name="TextBox 9"/>
          <p:cNvSpPr txBox="1"/>
          <p:nvPr/>
        </p:nvSpPr>
        <p:spPr>
          <a:xfrm>
            <a:off x="1692275" y="3284538"/>
            <a:ext cx="1439863" cy="369887"/>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b="1" dirty="0">
                <a:latin typeface="Garamond" panose="02020404030301010803" pitchFamily="18" charset="0"/>
              </a:rPr>
              <a:t>会计要素类</a:t>
            </a:r>
            <a:endParaRPr lang="zh-CN" altLang="en-US" b="1" dirty="0">
              <a:latin typeface="Garamond" panose="02020404030301010803" pitchFamily="18" charset="0"/>
            </a:endParaRPr>
          </a:p>
        </p:txBody>
      </p:sp>
      <p:sp>
        <p:nvSpPr>
          <p:cNvPr id="23561" name="TextBox 10"/>
          <p:cNvSpPr txBox="1"/>
          <p:nvPr/>
        </p:nvSpPr>
        <p:spPr>
          <a:xfrm>
            <a:off x="1692275" y="3716338"/>
            <a:ext cx="1439863" cy="369887"/>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b="1" dirty="0">
                <a:latin typeface="Garamond" panose="02020404030301010803" pitchFamily="18" charset="0"/>
              </a:rPr>
              <a:t>财务报告类</a:t>
            </a:r>
            <a:endParaRPr lang="zh-CN" altLang="en-US" b="1" dirty="0">
              <a:latin typeface="Garamond" panose="02020404030301010803" pitchFamily="18" charset="0"/>
            </a:endParaRPr>
          </a:p>
        </p:txBody>
      </p:sp>
      <p:sp>
        <p:nvSpPr>
          <p:cNvPr id="23562" name="TextBox 11"/>
          <p:cNvSpPr txBox="1"/>
          <p:nvPr/>
        </p:nvSpPr>
        <p:spPr>
          <a:xfrm>
            <a:off x="1692275" y="4221163"/>
            <a:ext cx="1439863" cy="369887"/>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b="1" dirty="0">
                <a:latin typeface="Garamond" panose="02020404030301010803" pitchFamily="18" charset="0"/>
              </a:rPr>
              <a:t>特殊事项类</a:t>
            </a:r>
            <a:endParaRPr lang="zh-CN" altLang="en-US" b="1" dirty="0">
              <a:latin typeface="Garamond" panose="02020404030301010803" pitchFamily="18" charset="0"/>
            </a:endParaRPr>
          </a:p>
        </p:txBody>
      </p:sp>
      <p:sp>
        <p:nvSpPr>
          <p:cNvPr id="23563" name="TextBox 12"/>
          <p:cNvSpPr txBox="1"/>
          <p:nvPr/>
        </p:nvSpPr>
        <p:spPr>
          <a:xfrm>
            <a:off x="1692275" y="5373688"/>
            <a:ext cx="1439863" cy="368300"/>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b="1" dirty="0">
                <a:latin typeface="Garamond" panose="02020404030301010803" pitchFamily="18" charset="0"/>
              </a:rPr>
              <a:t>财政总会计</a:t>
            </a:r>
            <a:endParaRPr lang="zh-CN" altLang="en-US" b="1" dirty="0">
              <a:latin typeface="Garamond" panose="02020404030301010803" pitchFamily="18" charset="0"/>
            </a:endParaRPr>
          </a:p>
        </p:txBody>
      </p:sp>
      <p:sp>
        <p:nvSpPr>
          <p:cNvPr id="23564" name="TextBox 13"/>
          <p:cNvSpPr txBox="1"/>
          <p:nvPr/>
        </p:nvSpPr>
        <p:spPr>
          <a:xfrm>
            <a:off x="1692275" y="5876925"/>
            <a:ext cx="2159000" cy="369888"/>
          </a:xfrm>
          <a:prstGeom prst="rect">
            <a:avLst/>
          </a:prstGeom>
          <a:noFill/>
          <a:ln w="9525" cap="flat" cmpd="sng">
            <a:solidFill>
              <a:schemeClr val="tx1"/>
            </a:solidFill>
            <a:prstDash val="solid"/>
            <a:miter/>
            <a:headEnd type="none" w="med" len="med"/>
            <a:tailEnd type="none" w="med" len="med"/>
          </a:ln>
        </p:spPr>
        <p:txBody>
          <a:bodyPr>
            <a:spAutoFit/>
          </a:bodyPr>
          <a:p>
            <a:r>
              <a:rPr lang="zh-CN" altLang="en-US" b="1" dirty="0">
                <a:latin typeface="Garamond" panose="02020404030301010803" pitchFamily="18" charset="0"/>
              </a:rPr>
              <a:t>行政事业单位会计</a:t>
            </a:r>
            <a:endParaRPr lang="zh-CN" altLang="en-US" b="1" dirty="0">
              <a:latin typeface="Garamond" panose="02020404030301010803" pitchFamily="18" charset="0"/>
            </a:endParaRPr>
          </a:p>
        </p:txBody>
      </p:sp>
      <p:sp>
        <p:nvSpPr>
          <p:cNvPr id="16" name="TextBox 15"/>
          <p:cNvSpPr txBox="1"/>
          <p:nvPr/>
        </p:nvSpPr>
        <p:spPr>
          <a:xfrm>
            <a:off x="4716463" y="1628775"/>
            <a:ext cx="3671888" cy="708025"/>
          </a:xfrm>
          <a:prstGeom prst="rect">
            <a:avLst/>
          </a:prstGeom>
          <a:noFill/>
          <a:ln>
            <a:solidFill>
              <a:schemeClr val="tx1"/>
            </a:solidFill>
          </a:ln>
        </p:spPr>
        <p:txBody>
          <a:bodyPr>
            <a:spAutoFit/>
          </a:bodyPr>
          <a:lstStyle/>
          <a:p>
            <a:pPr marR="0" defTabSz="914400">
              <a:buClrTx/>
              <a:buSzTx/>
              <a:buFontTx/>
              <a:buNone/>
              <a:defRPr/>
            </a:pPr>
            <a:r>
              <a:rPr kumimoji="0" lang="zh-CN" altLang="en-US" sz="2000" b="1" kern="1200" cap="none" spc="0" normalizeH="0" baseline="0" noProof="0" dirty="0">
                <a:latin typeface="+mj-ea"/>
                <a:ea typeface="+mj-ea"/>
                <a:cs typeface="+mn-cs"/>
              </a:rPr>
              <a:t>属于</a:t>
            </a:r>
            <a:r>
              <a:rPr kumimoji="0" lang="zh-CN" altLang="zh-CN" sz="2000" b="1" kern="1200" cap="none" spc="0" normalizeH="0" baseline="0" noProof="0" dirty="0">
                <a:latin typeface="+mj-ea"/>
                <a:ea typeface="+mj-ea"/>
                <a:cs typeface="+mn-cs"/>
              </a:rPr>
              <a:t>概念框架，统驭具体</a:t>
            </a:r>
            <a:r>
              <a:rPr kumimoji="0" lang="zh-CN" altLang="en-US" sz="2000" b="1" kern="1200" cap="none" spc="0" normalizeH="0" baseline="0" noProof="0" dirty="0">
                <a:latin typeface="+mj-ea"/>
                <a:ea typeface="+mj-ea"/>
                <a:cs typeface="+mn-cs"/>
              </a:rPr>
              <a:t>会计</a:t>
            </a:r>
            <a:r>
              <a:rPr kumimoji="0" lang="zh-CN" altLang="zh-CN" sz="2000" b="1" kern="1200" cap="none" spc="0" normalizeH="0" baseline="0" noProof="0" dirty="0">
                <a:latin typeface="+mj-ea"/>
                <a:ea typeface="+mj-ea"/>
                <a:cs typeface="+mn-cs"/>
              </a:rPr>
              <a:t>准则和会计制度制定</a:t>
            </a:r>
            <a:endParaRPr kumimoji="0" lang="en-US" altLang="zh-CN" sz="2000" b="1" kern="1200" cap="none" spc="0" normalizeH="0" baseline="0" noProof="0" dirty="0">
              <a:latin typeface="+mj-ea"/>
              <a:ea typeface="+mj-ea"/>
              <a:cs typeface="+mn-cs"/>
            </a:endParaRPr>
          </a:p>
        </p:txBody>
      </p:sp>
      <p:sp>
        <p:nvSpPr>
          <p:cNvPr id="18" name="TextBox 17"/>
          <p:cNvSpPr txBox="1"/>
          <p:nvPr/>
        </p:nvSpPr>
        <p:spPr>
          <a:xfrm>
            <a:off x="4716463" y="2565400"/>
            <a:ext cx="3671888" cy="1014413"/>
          </a:xfrm>
          <a:prstGeom prst="rect">
            <a:avLst/>
          </a:prstGeom>
          <a:noFill/>
          <a:ln>
            <a:solidFill>
              <a:schemeClr val="tx1"/>
            </a:solidFill>
          </a:ln>
        </p:spPr>
        <p:txBody>
          <a:bodyPr>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mj-ea"/>
                <a:ea typeface="+mj-ea"/>
                <a:cs typeface="+mn-cs"/>
              </a:rPr>
              <a:t>规定</a:t>
            </a:r>
            <a:r>
              <a:rPr kumimoji="0" lang="zh-CN" altLang="zh-CN" sz="2000" b="1" i="0" u="none" strike="noStrike" kern="1200" cap="none" spc="0" normalizeH="0" baseline="0" noProof="0" dirty="0">
                <a:ln>
                  <a:noFill/>
                </a:ln>
                <a:solidFill>
                  <a:schemeClr val="tx1"/>
                </a:solidFill>
                <a:effectLst/>
                <a:uLnTx/>
                <a:uFillTx/>
                <a:latin typeface="+mj-ea"/>
                <a:ea typeface="+mj-ea"/>
                <a:cs typeface="+mn-cs"/>
              </a:rPr>
              <a:t>政府</a:t>
            </a:r>
            <a:r>
              <a:rPr kumimoji="0" lang="zh-CN" altLang="en-US" sz="2000" b="1" i="0" u="none" strike="noStrike" kern="1200" cap="none" spc="0" normalizeH="0" baseline="0" noProof="0" dirty="0">
                <a:ln>
                  <a:noFill/>
                </a:ln>
                <a:solidFill>
                  <a:schemeClr val="tx1"/>
                </a:solidFill>
                <a:effectLst/>
                <a:uLnTx/>
                <a:uFillTx/>
                <a:latin typeface="+mj-ea"/>
                <a:ea typeface="+mj-ea"/>
                <a:cs typeface="+mn-cs"/>
              </a:rPr>
              <a:t>会计主体</a:t>
            </a:r>
            <a:r>
              <a:rPr kumimoji="0" lang="zh-CN" altLang="zh-CN" sz="2000" b="1" i="0" u="none" strike="noStrike" kern="1200" cap="none" spc="0" normalizeH="0" baseline="0" noProof="0" dirty="0">
                <a:ln>
                  <a:noFill/>
                </a:ln>
                <a:solidFill>
                  <a:schemeClr val="tx1"/>
                </a:solidFill>
                <a:effectLst/>
                <a:uLnTx/>
                <a:uFillTx/>
                <a:latin typeface="+mj-ea"/>
                <a:ea typeface="+mj-ea"/>
                <a:cs typeface="+mn-cs"/>
              </a:rPr>
              <a:t>发生的经济业务或事项的会计处理</a:t>
            </a:r>
            <a:r>
              <a:rPr kumimoji="0" lang="zh-CN" altLang="en-US" sz="2000" b="1" i="0" u="none" strike="noStrike" kern="1200" cap="none" spc="0" normalizeH="0" baseline="0" noProof="0" dirty="0">
                <a:ln>
                  <a:noFill/>
                </a:ln>
                <a:solidFill>
                  <a:schemeClr val="tx1"/>
                </a:solidFill>
                <a:effectLst/>
                <a:uLnTx/>
                <a:uFillTx/>
                <a:latin typeface="+mj-ea"/>
                <a:ea typeface="+mj-ea"/>
                <a:cs typeface="+mn-cs"/>
              </a:rPr>
              <a:t>（确认、计量和披露）</a:t>
            </a:r>
            <a:r>
              <a:rPr kumimoji="0" lang="zh-CN" altLang="zh-CN" sz="2000" b="1" i="0" u="none" strike="noStrike" kern="1200" cap="none" spc="0" normalizeH="0" baseline="0" noProof="0" dirty="0">
                <a:ln>
                  <a:noFill/>
                </a:ln>
                <a:solidFill>
                  <a:schemeClr val="tx1"/>
                </a:solidFill>
                <a:effectLst/>
                <a:uLnTx/>
                <a:uFillTx/>
                <a:latin typeface="+mj-ea"/>
                <a:ea typeface="+mj-ea"/>
                <a:cs typeface="+mn-cs"/>
              </a:rPr>
              <a:t>原则</a:t>
            </a:r>
            <a:endParaRPr kumimoji="0" lang="en-US" altLang="zh-CN" sz="2000" b="1" i="0" u="none" strike="noStrike" kern="1200" cap="none" spc="0" normalizeH="0" baseline="0" noProof="0" dirty="0">
              <a:ln>
                <a:noFill/>
              </a:ln>
              <a:solidFill>
                <a:schemeClr val="tx1"/>
              </a:solidFill>
              <a:effectLst/>
              <a:uLnTx/>
              <a:uFillTx/>
              <a:latin typeface="+mj-ea"/>
              <a:ea typeface="+mj-ea"/>
              <a:cs typeface="+mn-cs"/>
            </a:endParaRPr>
          </a:p>
        </p:txBody>
      </p:sp>
      <p:sp>
        <p:nvSpPr>
          <p:cNvPr id="19" name="TextBox 18"/>
          <p:cNvSpPr txBox="1"/>
          <p:nvPr/>
        </p:nvSpPr>
        <p:spPr>
          <a:xfrm>
            <a:off x="4716463" y="3716338"/>
            <a:ext cx="3671888" cy="708025"/>
          </a:xfrm>
          <a:prstGeom prst="rect">
            <a:avLst/>
          </a:prstGeom>
          <a:noFill/>
          <a:ln>
            <a:solidFill>
              <a:schemeClr val="tx1"/>
            </a:solidFill>
          </a:ln>
        </p:spPr>
        <p:txBody>
          <a:bodyPr>
            <a:spAutoFit/>
          </a:bodyPr>
          <a:lstStyle/>
          <a:p>
            <a:pPr marL="0" marR="0" lvl="1" indent="0" algn="l" defTabSz="914400" rtl="0" eaLnBrk="1" fontAlgn="base" latinLnBrk="0" hangingPunct="1">
              <a:lnSpc>
                <a:spcPct val="100000"/>
              </a:lnSpc>
              <a:spcBef>
                <a:spcPct val="0"/>
              </a:spcBef>
              <a:spcAft>
                <a:spcPct val="0"/>
              </a:spcAft>
              <a:buClrTx/>
              <a:buSzTx/>
              <a:buFontTx/>
              <a:buNone/>
              <a:defRPr/>
            </a:pPr>
            <a:r>
              <a:rPr kumimoji="0" lang="zh-CN" altLang="zh-CN" sz="2000" b="1" i="0" u="none" strike="noStrike" kern="1200" cap="none" spc="0" normalizeH="0" baseline="0" noProof="0" dirty="0">
                <a:ln>
                  <a:noFill/>
                </a:ln>
                <a:solidFill>
                  <a:schemeClr val="tx1"/>
                </a:solidFill>
                <a:effectLst/>
                <a:uLnTx/>
                <a:uFillTx/>
                <a:latin typeface="+mj-ea"/>
                <a:ea typeface="+mj-ea"/>
                <a:cs typeface="+mn-cs"/>
              </a:rPr>
              <a:t>对具体准则的实际应用作出的操作性规定</a:t>
            </a:r>
            <a:endParaRPr kumimoji="0" lang="en-US" altLang="zh-CN" sz="2000" b="1" i="0" u="none" strike="noStrike" kern="1200" cap="none" spc="0" normalizeH="0" baseline="0" noProof="0" dirty="0">
              <a:ln>
                <a:noFill/>
              </a:ln>
              <a:solidFill>
                <a:schemeClr val="tx1"/>
              </a:solidFill>
              <a:effectLst/>
              <a:uLnTx/>
              <a:uFillTx/>
              <a:latin typeface="+mj-ea"/>
              <a:ea typeface="+mj-ea"/>
              <a:cs typeface="+mn-cs"/>
            </a:endParaRPr>
          </a:p>
        </p:txBody>
      </p:sp>
      <p:sp>
        <p:nvSpPr>
          <p:cNvPr id="20" name="TextBox 19"/>
          <p:cNvSpPr txBox="1"/>
          <p:nvPr/>
        </p:nvSpPr>
        <p:spPr>
          <a:xfrm>
            <a:off x="4716463" y="4797425"/>
            <a:ext cx="3743325" cy="1016000"/>
          </a:xfrm>
          <a:prstGeom prst="rect">
            <a:avLst/>
          </a:prstGeom>
          <a:noFill/>
          <a:ln>
            <a:solidFill>
              <a:schemeClr val="tx1"/>
            </a:solidFill>
          </a:ln>
        </p:spPr>
        <p:txBody>
          <a:bodyPr>
            <a:spAutoFit/>
          </a:bodyPr>
          <a:lstStyle/>
          <a:p>
            <a:pPr marR="0" defTabSz="914400">
              <a:buClrTx/>
              <a:buSzTx/>
              <a:buFontTx/>
              <a:buNone/>
              <a:defRPr/>
            </a:pPr>
            <a:r>
              <a:rPr kumimoji="0" lang="zh-CN" altLang="en-US" sz="2000" b="1" kern="1200" cap="none" spc="0" normalizeH="0" baseline="0" noProof="0" dirty="0">
                <a:latin typeface="+mj-ea"/>
                <a:ea typeface="+mj-ea"/>
                <a:cs typeface="+mn-cs"/>
              </a:rPr>
              <a:t>规定</a:t>
            </a:r>
            <a:r>
              <a:rPr kumimoji="0" lang="zh-CN" altLang="zh-CN" sz="2000" b="1" kern="1200" cap="none" spc="0" normalizeH="0" baseline="0" noProof="0" dirty="0">
                <a:latin typeface="+mj-ea"/>
                <a:ea typeface="+mj-ea"/>
                <a:cs typeface="+mn-cs"/>
              </a:rPr>
              <a:t>政府会计科目及其使用说明、</a:t>
            </a:r>
            <a:r>
              <a:rPr kumimoji="0" lang="zh-CN" altLang="en-US" sz="2000" b="1" kern="1200" cap="none" spc="0" normalizeH="0" baseline="0" noProof="0" dirty="0">
                <a:latin typeface="+mj-ea"/>
                <a:ea typeface="+mj-ea"/>
                <a:cs typeface="+mn-cs"/>
              </a:rPr>
              <a:t>会计</a:t>
            </a:r>
            <a:r>
              <a:rPr kumimoji="0" lang="zh-CN" altLang="zh-CN" sz="2000" b="1" kern="1200" cap="none" spc="0" normalizeH="0" baseline="0" noProof="0" dirty="0">
                <a:latin typeface="+mj-ea"/>
                <a:ea typeface="+mj-ea"/>
                <a:cs typeface="+mn-cs"/>
              </a:rPr>
              <a:t>报表格式及其</a:t>
            </a:r>
            <a:r>
              <a:rPr kumimoji="0" lang="zh-CN" altLang="en-US" sz="2000" b="1" kern="1200" cap="none" spc="0" normalizeH="0" baseline="0" noProof="0" dirty="0">
                <a:latin typeface="+mj-ea"/>
                <a:ea typeface="+mj-ea"/>
                <a:cs typeface="+mn-cs"/>
              </a:rPr>
              <a:t>填制</a:t>
            </a:r>
            <a:r>
              <a:rPr kumimoji="0" lang="zh-CN" altLang="zh-CN" sz="2000" b="1" kern="1200" cap="none" spc="0" normalizeH="0" baseline="0" noProof="0" dirty="0">
                <a:latin typeface="+mj-ea"/>
                <a:ea typeface="+mj-ea"/>
                <a:cs typeface="+mn-cs"/>
              </a:rPr>
              <a:t>说明</a:t>
            </a:r>
            <a:endParaRPr kumimoji="0" lang="zh-CN" altLang="en-US" sz="2000" kern="1200" cap="none" spc="0" normalizeH="0" baseline="0" noProof="0" dirty="0">
              <a:latin typeface="+mj-ea"/>
              <a:ea typeface="+mj-ea"/>
              <a:cs typeface="+mn-cs"/>
            </a:endParaRPr>
          </a:p>
        </p:txBody>
      </p:sp>
      <p:sp>
        <p:nvSpPr>
          <p:cNvPr id="23569" name="TextBox 20"/>
          <p:cNvSpPr txBox="1"/>
          <p:nvPr/>
        </p:nvSpPr>
        <p:spPr>
          <a:xfrm>
            <a:off x="3492500" y="3209925"/>
            <a:ext cx="358775" cy="1322388"/>
          </a:xfrm>
          <a:prstGeom prst="rect">
            <a:avLst/>
          </a:prstGeom>
          <a:noFill/>
          <a:ln w="9525" cap="flat" cmpd="sng">
            <a:solidFill>
              <a:schemeClr val="tx1"/>
            </a:solidFill>
            <a:prstDash val="solid"/>
            <a:miter/>
            <a:headEnd type="none" w="med" len="med"/>
            <a:tailEnd type="none" w="med" len="med"/>
          </a:ln>
        </p:spPr>
        <p:txBody>
          <a:bodyPr>
            <a:spAutoFit/>
          </a:bodyPr>
          <a:p>
            <a:pPr algn="ctr"/>
            <a:r>
              <a:rPr lang="zh-CN" altLang="en-US" sz="2000" b="1" dirty="0">
                <a:solidFill>
                  <a:srgbClr val="FF0000"/>
                </a:solidFill>
                <a:latin typeface="Garamond" panose="02020404030301010803" pitchFamily="18" charset="0"/>
              </a:rPr>
              <a:t>应用指南</a:t>
            </a:r>
            <a:endParaRPr lang="zh-CN" altLang="en-US" sz="2000" b="1" dirty="0">
              <a:solidFill>
                <a:srgbClr val="FF0000"/>
              </a:solidFill>
              <a:latin typeface="Garamond" panose="02020404030301010803" pitchFamily="18" charset="0"/>
            </a:endParaRPr>
          </a:p>
        </p:txBody>
      </p:sp>
      <p:cxnSp>
        <p:nvCxnSpPr>
          <p:cNvPr id="37" name="直接连接符 36"/>
          <p:cNvCxnSpPr/>
          <p:nvPr/>
        </p:nvCxnSpPr>
        <p:spPr>
          <a:xfrm>
            <a:off x="858838" y="2151063"/>
            <a:ext cx="0" cy="28797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855663" y="5046663"/>
            <a:ext cx="503238"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844550" y="2852738"/>
            <a:ext cx="404813"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476375" y="3141663"/>
            <a:ext cx="0" cy="12239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p:nvPr/>
        </p:nvCxnSpPr>
        <p:spPr>
          <a:xfrm>
            <a:off x="1476375" y="3933825"/>
            <a:ext cx="21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1476375" y="4365625"/>
            <a:ext cx="21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a:off x="1476375" y="3429000"/>
            <a:ext cx="215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132138" y="3457575"/>
            <a:ext cx="28733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132138" y="3933825"/>
            <a:ext cx="28733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132138" y="4365625"/>
            <a:ext cx="28733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3" name="右箭头 72"/>
          <p:cNvSpPr/>
          <p:nvPr/>
        </p:nvSpPr>
        <p:spPr>
          <a:xfrm>
            <a:off x="3924300" y="1871663"/>
            <a:ext cx="431800" cy="44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5" name="右箭头 74"/>
          <p:cNvSpPr/>
          <p:nvPr/>
        </p:nvSpPr>
        <p:spPr>
          <a:xfrm>
            <a:off x="3995738" y="2852738"/>
            <a:ext cx="431800"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 name="右箭头 75"/>
          <p:cNvSpPr/>
          <p:nvPr/>
        </p:nvSpPr>
        <p:spPr>
          <a:xfrm>
            <a:off x="3995738" y="4005263"/>
            <a:ext cx="4318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7" name="右箭头 76"/>
          <p:cNvSpPr/>
          <p:nvPr/>
        </p:nvSpPr>
        <p:spPr>
          <a:xfrm>
            <a:off x="3995738" y="5013325"/>
            <a:ext cx="504825"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187450" y="188913"/>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19523" name="Rectangle 3"/>
          <p:cNvSpPr>
            <a:spLocks noGrp="1" noChangeArrowheads="1"/>
          </p:cNvSpPr>
          <p:nvPr>
            <p:ph idx="1"/>
          </p:nvPr>
        </p:nvSpPr>
        <p:spPr>
          <a:xfrm>
            <a:off x="395288" y="620713"/>
            <a:ext cx="8496300" cy="60213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一般纳税人明细科目设置</a:t>
            </a:r>
            <a:r>
              <a:rPr kumimoji="0" lang="en-US" altLang="zh-CN"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zh-CN" altLang="en-US"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（二）</a:t>
            </a: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“未交税金”</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核算单位月度终了从</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应交税金</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或</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预交税金</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明细科目转入当月应交未交、多交或预缴的增值税额，以及当月交纳以前期间未交的增值税额。</a:t>
            </a:r>
            <a:endPar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（三）</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预交税金</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，核算单位转让不动产、提供不动产经营租赁服务等，以及其他按照现行增值税制度规定应预缴的增值税额。</a:t>
            </a:r>
            <a:endPar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（四）</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待抵扣进项税额</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，核算单位已取得增值税扣税凭证并经税务机关认证，按照现行增值税制度规定准予以后期间从销项税额中抵扣的进项税额。</a:t>
            </a:r>
            <a:endPar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（五）</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待认证进项税额</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由于未经税务机关认证而不得从当期销项税额中抵扣的进项税额。包括：一般纳税人已取得增值税扣税凭证并按规定准予从销项税额中抵扣，但尚未经税务机关认证的进项税额；一般纳税人已申请稽核但尚未取得稽核相符结果的海关缴款书进项税额。</a:t>
            </a:r>
            <a:endPar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187450" y="188913"/>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19523" name="Rectangle 3"/>
          <p:cNvSpPr>
            <a:spLocks noGrp="1" noChangeArrowheads="1"/>
          </p:cNvSpPr>
          <p:nvPr>
            <p:ph idx="1"/>
          </p:nvPr>
        </p:nvSpPr>
        <p:spPr>
          <a:xfrm>
            <a:off x="395288" y="620713"/>
            <a:ext cx="8496300" cy="60213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一般纳税人明细科目设置</a:t>
            </a:r>
            <a:r>
              <a:rPr kumimoji="0" lang="en-US" altLang="zh-CN"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zh-CN" altLang="en-US"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（六）</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待转销项税额</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，核算单位销售</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资产或服务</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，已确认相关收入但尚未发生增值税纳税义务而需于以后期间确认为销项税额的增值税额。</a:t>
            </a:r>
            <a:endPar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（七）</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简易计税</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，核算单位采用简易计税方法发生的增值税计提、扣减、预缴、缴纳等业务。</a:t>
            </a:r>
            <a:endPar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（八）</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转让金融商品应交增值税</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，核算单位转让金融商品发生的增值税额。</a:t>
            </a:r>
            <a:endPar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（九）</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代扣代交增值税</a:t>
            </a:r>
            <a:r>
              <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，核算单位购进在境内未设经营机构的境外单位或个人在境内的应税行为代扣代缴的增值税。</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en-US" altLang="zh-CN"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小规模纳税人明细科目设置：</a:t>
            </a:r>
            <a:endParaRPr kumimoji="0" lang="en-US" altLang="zh-CN"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（一）</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转让金融商品应交增值税</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（二）</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代扣代交增值税</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187450" y="188913"/>
            <a:ext cx="6769100" cy="431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账务处理</a:t>
            </a:r>
            <a:r>
              <a:rPr kumimoji="0" lang="en-US" altLang="zh-CN"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a:t>
            </a:r>
            <a:r>
              <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一般纳税人</a:t>
            </a:r>
            <a:endPar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19523" name="Rectangle 3"/>
          <p:cNvSpPr>
            <a:spLocks noGrp="1" noChangeArrowheads="1"/>
          </p:cNvSpPr>
          <p:nvPr>
            <p:ph idx="1"/>
          </p:nvPr>
        </p:nvSpPr>
        <p:spPr>
          <a:xfrm>
            <a:off x="395288" y="692150"/>
            <a:ext cx="8496300" cy="58769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取得资产或接受劳务</a:t>
            </a:r>
            <a:r>
              <a:rPr kumimoji="0" lang="en-US" altLang="zh-CN"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购入资产或服务时</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借：业务活动费用</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在途物品</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库存物品</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工程物资等</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应交税金（进项税额）</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当月已认证可抵扣</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待认证进项税额</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当月未认证可抵扣</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待认证的不可抵扣进项税额</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贷：银行存款</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零余额账户用款额度</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应付账款等</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经税务机关认证为不可抵扣进项税时</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应交税金（进项税额）</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待认证进项税额</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同时：借：业务活动费用等</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应交税金（进项税额转出）</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187450" y="188913"/>
            <a:ext cx="6769100" cy="28733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19523" name="Rectangle 3"/>
          <p:cNvSpPr>
            <a:spLocks noGrp="1" noChangeArrowheads="1"/>
          </p:cNvSpPr>
          <p:nvPr>
            <p:ph idx="1"/>
          </p:nvPr>
        </p:nvSpPr>
        <p:spPr>
          <a:xfrm>
            <a:off x="250825" y="765175"/>
            <a:ext cx="8640763" cy="58769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取得资产或接受劳务</a:t>
            </a:r>
            <a:r>
              <a:rPr kumimoji="0" lang="en-US" altLang="zh-CN"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chemeClr val="tx1"/>
                </a:solidFill>
                <a:effectLst/>
                <a:uLnTx/>
                <a:uFillTx/>
                <a:latin typeface="+mn-lt"/>
                <a:ea typeface="+mn-ea"/>
                <a:cs typeface="+mn-cs"/>
              </a:rPr>
              <a:t>购进</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应税不动产或在建工程按规定分年抵扣进项税额</a:t>
            </a:r>
            <a:r>
              <a:rPr kumimoji="0" lang="zh-CN" altLang="zh-CN" sz="2400" b="1" i="0" u="none" strike="noStrike" kern="0" cap="none" spc="0" normalizeH="0" baseline="0" noProof="0" dirty="0" smtClean="0">
                <a:ln>
                  <a:noFill/>
                </a:ln>
                <a:solidFill>
                  <a:schemeClr val="tx1"/>
                </a:solidFill>
                <a:effectLst/>
                <a:uLnTx/>
                <a:uFillTx/>
                <a:latin typeface="+mn-lt"/>
                <a:ea typeface="+mn-ea"/>
                <a:cs typeface="+mn-cs"/>
              </a:rPr>
              <a:t>的</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借</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：固定资产</a:t>
            </a:r>
            <a:r>
              <a:rPr kumimoji="0" lang="en-US" altLang="zh-CN" sz="2000" b="0" i="0" u="none" strike="noStrike" kern="0" cap="none" spc="0" normalizeH="0" baseline="0" noProof="0" dirty="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在建工程等</a:t>
            </a:r>
            <a:endParaRPr kumimoji="0" lang="zh-CN" altLang="zh-CN"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应</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交增值税</a:t>
            </a:r>
            <a:r>
              <a:rPr kumimoji="0" lang="en-US" altLang="zh-CN" sz="2000" b="0" i="0" u="none" strike="noStrike" kern="0" cap="none" spc="0" normalizeH="0" baseline="0" noProof="0" dirty="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应交税金（进项税额）</a:t>
            </a:r>
            <a:r>
              <a:rPr kumimoji="0" lang="en-US" altLang="zh-CN" sz="2000" b="0" i="0" u="none" strike="noStrike" kern="0" cap="none" spc="0" normalizeH="0" baseline="0" noProof="0" dirty="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当期可抵扣</a:t>
            </a:r>
            <a:r>
              <a:rPr kumimoji="0" lang="en-US" altLang="zh-CN" sz="2000" b="0" i="0" u="none" strike="noStrike" kern="0" cap="none" spc="0" normalizeH="0" baseline="0" noProof="0" dirty="0">
                <a:ln>
                  <a:noFill/>
                </a:ln>
                <a:solidFill>
                  <a:schemeClr val="tx1"/>
                </a:solidFill>
                <a:effectLst/>
                <a:uLnTx/>
                <a:uFillTx/>
                <a:latin typeface="+mn-lt"/>
                <a:ea typeface="+mn-ea"/>
                <a:cs typeface="+mn-cs"/>
              </a:rPr>
              <a:t>]</a:t>
            </a:r>
            <a:endParaRPr kumimoji="0" lang="zh-CN" altLang="zh-CN"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应</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交增值税</a:t>
            </a:r>
            <a:r>
              <a:rPr kumimoji="0" lang="en-US" altLang="zh-CN" sz="2000" b="0" i="0" u="none" strike="noStrike" kern="0" cap="none" spc="0" normalizeH="0" baseline="0" noProof="0" dirty="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待抵扣进项税额</a:t>
            </a:r>
            <a:r>
              <a:rPr kumimoji="0" lang="en-US" altLang="zh-CN" sz="2000" b="0" i="0" u="none" strike="noStrike" kern="0" cap="none" spc="0" normalizeH="0" baseline="0" noProof="0" dirty="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以后期间可抵扣</a:t>
            </a:r>
            <a:r>
              <a:rPr kumimoji="0" lang="en-US" altLang="zh-CN" sz="2000" b="0" i="0" u="none" strike="noStrike" kern="0" cap="none" spc="0" normalizeH="0" baseline="0" noProof="0" dirty="0">
                <a:ln>
                  <a:noFill/>
                </a:ln>
                <a:solidFill>
                  <a:schemeClr val="tx1"/>
                </a:solidFill>
                <a:effectLst/>
                <a:uLnTx/>
                <a:uFillTx/>
                <a:latin typeface="+mn-lt"/>
                <a:ea typeface="+mn-ea"/>
                <a:cs typeface="+mn-cs"/>
              </a:rPr>
              <a:t>]</a:t>
            </a:r>
            <a:endParaRPr kumimoji="0" lang="zh-CN" altLang="zh-CN"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贷</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：银行存款</a:t>
            </a:r>
            <a:r>
              <a:rPr kumimoji="0" lang="en-US" altLang="zh-CN" sz="2000" b="0" i="0" u="none" strike="noStrike" kern="0" cap="none" spc="0" normalizeH="0" baseline="0" noProof="0" dirty="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零余额账户用款额度</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等</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应付账款等</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a:ln>
                  <a:noFill/>
                </a:ln>
                <a:solidFill>
                  <a:schemeClr val="tx1"/>
                </a:solidFill>
                <a:effectLst/>
                <a:uLnTx/>
                <a:uFillTx/>
                <a:latin typeface="+mn-lt"/>
                <a:ea typeface="+mn-ea"/>
                <a:cs typeface="+mn-cs"/>
              </a:rPr>
              <a:t> </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400" b="1" i="0" u="none" strike="noStrike" kern="0" cap="none" spc="0" normalizeH="0" baseline="0" noProof="0" dirty="0" smtClean="0">
                <a:ln>
                  <a:noFill/>
                </a:ln>
                <a:solidFill>
                  <a:schemeClr val="tx1"/>
                </a:solidFill>
                <a:effectLst/>
                <a:uLnTx/>
                <a:uFillTx/>
                <a:latin typeface="+mn-lt"/>
                <a:ea typeface="+mn-ea"/>
                <a:cs typeface="+mn-cs"/>
              </a:rPr>
              <a:t>尚未</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抵扣的进项税额以后期间抵扣</a:t>
            </a:r>
            <a:r>
              <a:rPr kumimoji="0" lang="zh-CN" altLang="zh-CN" sz="2400" b="1" i="0" u="none" strike="noStrike" kern="0" cap="none" spc="0" normalizeH="0" baseline="0" noProof="0" dirty="0" smtClean="0">
                <a:ln>
                  <a:noFill/>
                </a:ln>
                <a:solidFill>
                  <a:schemeClr val="tx1"/>
                </a:solidFill>
                <a:effectLst/>
                <a:uLnTx/>
                <a:uFillTx/>
                <a:latin typeface="+mn-lt"/>
                <a:ea typeface="+mn-ea"/>
                <a:cs typeface="+mn-cs"/>
              </a:rPr>
              <a:t>时</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借</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：应交增值税</a:t>
            </a:r>
            <a:r>
              <a:rPr kumimoji="0" lang="en-US" altLang="zh-CN" sz="2000" b="0" i="0" u="none" strike="noStrike" kern="0" cap="none" spc="0" normalizeH="0" baseline="0" noProof="0" dirty="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应交税金（进项税额）</a:t>
            </a:r>
            <a:endParaRPr kumimoji="0" lang="zh-CN" altLang="zh-CN"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贷</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：应交增值税</a:t>
            </a:r>
            <a:r>
              <a:rPr kumimoji="0" lang="en-US" altLang="zh-CN" sz="2000" b="0" i="0" u="none" strike="noStrike" kern="0" cap="none" spc="0" normalizeH="0" baseline="0" noProof="0" dirty="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a:ln>
                  <a:noFill/>
                </a:ln>
                <a:solidFill>
                  <a:schemeClr val="tx1"/>
                </a:solidFill>
                <a:effectLst/>
                <a:uLnTx/>
                <a:uFillTx/>
                <a:latin typeface="+mn-lt"/>
                <a:ea typeface="+mn-ea"/>
                <a:cs typeface="+mn-cs"/>
              </a:rPr>
              <a:t>待抵扣进项税额</a:t>
            </a:r>
            <a:endPar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3" name="Rectangle 3"/>
          <p:cNvSpPr>
            <a:spLocks noGrp="1" noChangeArrowheads="1"/>
          </p:cNvSpPr>
          <p:nvPr>
            <p:ph idx="1"/>
          </p:nvPr>
        </p:nvSpPr>
        <p:spPr>
          <a:xfrm>
            <a:off x="250825" y="404813"/>
            <a:ext cx="8640763" cy="62372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取得资产或接受劳务</a:t>
            </a:r>
            <a:r>
              <a:rPr kumimoji="0" lang="en-US" altLang="zh-CN"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3</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购进</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属于增值税应税项目的资产后，发生非正常损失或改变</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用途的</a:t>
            </a:r>
            <a:endPar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借</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：待处理财产损溢</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固定资产</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无形资产等</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按照现行增值税制度规定不得从销项税额中抵扣的进项税额</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endParaRPr kumimoji="0" lang="zh-CN" altLang="zh-CN" sz="2000" b="1"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lt"/>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贷</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：应交增值税</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应交税金（进项税额转出）</a:t>
            </a:r>
            <a:endParaRPr kumimoji="0" lang="zh-CN" altLang="zh-CN" sz="2000" b="1"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应交增值税</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待认证进项税额</a:t>
            </a:r>
            <a:endParaRPr kumimoji="0" lang="zh-CN" altLang="zh-CN" sz="2000" b="1"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应交增值税</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待抵扣进项税额</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原</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不得抵扣且未抵扣进项税额的固定资产、无形资产等，因改变用途等用于允许抵扣进项税额的应税</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项目</a:t>
            </a:r>
            <a:r>
              <a:rPr kumimoji="0" lang="zh-CN" altLang="en-US" sz="2000" b="1" i="0" u="none" strike="noStrike" kern="0" cap="none" spc="0" normalizeH="0" baseline="0" noProof="0" dirty="0">
                <a:ln>
                  <a:noFill/>
                </a:ln>
                <a:solidFill>
                  <a:schemeClr val="tx1"/>
                </a:solidFill>
                <a:effectLst/>
                <a:uLnTx/>
                <a:uFillTx/>
                <a:latin typeface="+mn-lt"/>
                <a:ea typeface="+mn-ea"/>
                <a:cs typeface="+mn-cs"/>
              </a:rPr>
              <a:t>的</a:t>
            </a:r>
            <a:endParaRPr kumimoji="0" lang="en-US" altLang="zh-CN" sz="2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借</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：应交增值税</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应交税金（进项税额）</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可以抵扣的进项税额</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endParaRPr kumimoji="0" lang="zh-CN" altLang="zh-CN" sz="2000" b="1"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贷</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：固定资产</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无形资产</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等</a:t>
            </a:r>
            <a:endParaRPr kumimoji="0" lang="en-US" altLang="zh-CN" sz="2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000" b="1" i="0" u="none" strike="noStrike" kern="0" cap="none" spc="0" normalizeH="0" baseline="0" noProof="0" dirty="0" smtClean="0">
                <a:ln>
                  <a:noFill/>
                </a:ln>
                <a:solidFill>
                  <a:srgbClr val="FF00FF"/>
                </a:solidFill>
                <a:effectLst/>
                <a:uLnTx/>
                <a:uFillTx/>
                <a:latin typeface="+mn-lt"/>
                <a:ea typeface="+mn-ea"/>
                <a:cs typeface="+mn-cs"/>
              </a:rPr>
              <a:t>固定资产、无形资产按照调整后账面价值在剩余年限内计提折旧或摊销</a:t>
            </a:r>
            <a:endParaRPr kumimoji="0" lang="en-US" altLang="zh-CN" sz="2000" b="1" i="0" u="none" strike="noStrike" kern="0" cap="none" spc="0" normalizeH="0" baseline="0" noProof="0" dirty="0" smtClean="0">
              <a:ln>
                <a:noFill/>
              </a:ln>
              <a:solidFill>
                <a:srgbClr val="FF00FF"/>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购进</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时已</a:t>
            </a:r>
            <a:r>
              <a:rPr kumimoji="0" lang="zh-CN" altLang="zh-CN" sz="2000" b="1" i="0" u="none" strike="noStrike" kern="0" cap="none" spc="0" normalizeH="0" baseline="0" noProof="0" dirty="0">
                <a:ln>
                  <a:noFill/>
                </a:ln>
                <a:solidFill>
                  <a:srgbClr val="FF0000"/>
                </a:solidFill>
                <a:effectLst/>
                <a:uLnTx/>
                <a:uFillTx/>
                <a:latin typeface="+mn-lt"/>
                <a:ea typeface="+mn-ea"/>
                <a:cs typeface="+mn-cs"/>
              </a:rPr>
              <a:t>全额</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计入进项税额的货物或服务等转用于不动产在建工程的，对于结转以后期间的进项</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税额</a:t>
            </a:r>
            <a:endParaRPr kumimoji="0" lang="en-US" altLang="zh-CN" sz="2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借</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：应交增值税</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待抵扣进项税额</a:t>
            </a:r>
            <a:endParaRPr kumimoji="0" lang="zh-CN" altLang="zh-CN" sz="2000" b="1"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贷</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：应交增值税</a:t>
            </a:r>
            <a:r>
              <a:rPr kumimoji="0" lang="en-US" altLang="zh-CN" sz="2000" b="1" i="0" u="none" strike="noStrike" kern="0" cap="none" spc="0" normalizeH="0" baseline="0" noProof="0" dirty="0">
                <a:ln>
                  <a:noFill/>
                </a:ln>
                <a:solidFill>
                  <a:schemeClr val="tx1"/>
                </a:solidFill>
                <a:effectLst/>
                <a:uLnTx/>
                <a:uFillTx/>
                <a:latin typeface="+mn-lt"/>
                <a:ea typeface="+mn-ea"/>
                <a:cs typeface="+mn-cs"/>
              </a:rPr>
              <a:t>——</a:t>
            </a:r>
            <a:r>
              <a:rPr kumimoji="0" lang="zh-CN" altLang="zh-CN" sz="2000" b="1" i="0" u="none" strike="noStrike" kern="0" cap="none" spc="0" normalizeH="0" baseline="0" noProof="0" dirty="0">
                <a:ln>
                  <a:noFill/>
                </a:ln>
                <a:solidFill>
                  <a:schemeClr val="tx1"/>
                </a:solidFill>
                <a:effectLst/>
                <a:uLnTx/>
                <a:uFillTx/>
                <a:latin typeface="+mn-lt"/>
                <a:ea typeface="+mn-ea"/>
                <a:cs typeface="+mn-cs"/>
              </a:rPr>
              <a:t>应交税金（进项</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税额</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转出</a:t>
            </a:r>
            <a:r>
              <a:rPr kumimoji="0" lang="zh-CN" altLang="zh-CN" sz="2000" b="1" i="0" u="none" strike="noStrike" kern="0" cap="none" spc="0" normalizeH="0" baseline="0" noProof="0" dirty="0" smtClean="0">
                <a:ln>
                  <a:noFill/>
                </a:ln>
                <a:solidFill>
                  <a:schemeClr val="tx1"/>
                </a:solidFill>
                <a:effectLst/>
                <a:uLnTx/>
                <a:uFillTx/>
                <a:latin typeface="+mn-lt"/>
                <a:ea typeface="+mn-ea"/>
                <a:cs typeface="+mn-cs"/>
              </a:rPr>
              <a:t>）</a:t>
            </a:r>
            <a:endPar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187450" y="188913"/>
            <a:ext cx="6769100" cy="28733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19523" name="Rectangle 3"/>
          <p:cNvSpPr>
            <a:spLocks noGrp="1" noChangeArrowheads="1"/>
          </p:cNvSpPr>
          <p:nvPr>
            <p:ph idx="1"/>
          </p:nvPr>
        </p:nvSpPr>
        <p:spPr>
          <a:xfrm>
            <a:off x="395288" y="692150"/>
            <a:ext cx="8496300" cy="594995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销售资产或提供服务</a:t>
            </a:r>
            <a:r>
              <a:rPr kumimoji="0" lang="en-US" altLang="zh-CN"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借：银行存款</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应收账款</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应收票据等</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包含增值税的价款总额</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贷：事业收入</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经营收入等</a:t>
            </a:r>
            <a:r>
              <a:rPr kumimoji="0" lang="en-US" altLang="zh-CN" sz="20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扣除增值税销项税额后的价款</a:t>
            </a:r>
            <a:r>
              <a:rPr kumimoji="0" lang="en-US" altLang="zh-CN" sz="20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endParaRPr kumimoji="0" lang="zh-CN" altLang="zh-CN" sz="20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应交税金（销项税额）</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简易计税</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待转销项税额</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确认收入时点早于增值税纳税义务发生时点的</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实际发生纳税义务时</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待转销项税额</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应交税金（销项税额）</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简易计税</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纳税义务发生时点早于确认收入时点时</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借：应收账款</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应交税金（销项税额）</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简易计税</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187450" y="188913"/>
            <a:ext cx="6769100" cy="28733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19523" name="Rectangle 3"/>
          <p:cNvSpPr>
            <a:spLocks noGrp="1" noChangeArrowheads="1"/>
          </p:cNvSpPr>
          <p:nvPr>
            <p:ph idx="1"/>
          </p:nvPr>
        </p:nvSpPr>
        <p:spPr>
          <a:xfrm>
            <a:off x="395288" y="836613"/>
            <a:ext cx="8496300" cy="580548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月末转出多交增值税和未交增值税</a:t>
            </a:r>
            <a:r>
              <a:rPr kumimoji="0" lang="en-US" altLang="zh-CN"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  </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借：应交增值税</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应交税金（转出未交增值税）</a:t>
            </a:r>
            <a:endPar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贷：应交增值税</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未交税金</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借：应交增值税</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未交税金</a:t>
            </a:r>
            <a:endPar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贷：应交增值税</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应交税金（转出多交增值税）</a:t>
            </a:r>
            <a:endPar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187450" y="188913"/>
            <a:ext cx="6769100" cy="144463"/>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19523" name="Rectangle 3"/>
          <p:cNvSpPr>
            <a:spLocks noGrp="1" noChangeArrowheads="1"/>
          </p:cNvSpPr>
          <p:nvPr>
            <p:ph idx="1"/>
          </p:nvPr>
        </p:nvSpPr>
        <p:spPr>
          <a:xfrm>
            <a:off x="395288" y="549275"/>
            <a:ext cx="8496300" cy="609282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交纳增值税</a:t>
            </a:r>
            <a:r>
              <a:rPr kumimoji="0" lang="en-US" altLang="zh-CN"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本月缴纳本月增值税时</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应交税金（已交税金）</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贷：银行存款等</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本月缴纳以前期间未交增值税</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未交税金</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贷：银行存款等</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3</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预缴增值税</a:t>
            </a:r>
            <a:endParaRPr kumimoji="0" lang="zh-CN"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预交税金</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贷：银行存款等</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月末：借：应交增值税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未交税金</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预交税金</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4</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当期直接减免的的增值税应纳税额</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借：应交增值税</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应交税金（减免税款）</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贷：业务活动费用</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经营费用等</a:t>
            </a:r>
            <a:endPar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187450" y="188913"/>
            <a:ext cx="6769100" cy="6477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账务处理</a:t>
            </a:r>
            <a:r>
              <a:rPr kumimoji="0" lang="en-US" altLang="zh-CN"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a:t>
            </a:r>
            <a:r>
              <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小规模纳税人</a:t>
            </a:r>
            <a:endPar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19523" name="Rectangle 3"/>
          <p:cNvSpPr>
            <a:spLocks noGrp="1" noChangeArrowheads="1"/>
          </p:cNvSpPr>
          <p:nvPr>
            <p:ph idx="1"/>
          </p:nvPr>
        </p:nvSpPr>
        <p:spPr>
          <a:xfrm>
            <a:off x="395288" y="908050"/>
            <a:ext cx="8496300" cy="573405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购入应税资产或服务</a:t>
            </a:r>
            <a:r>
              <a:rPr kumimoji="0" lang="en-US" altLang="zh-CN"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借：业务活动费用</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在途物品</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库存物品等</a:t>
            </a:r>
            <a:r>
              <a:rPr kumimoji="0" lang="en-US" altLang="zh-CN"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按价税合计金额</a:t>
            </a:r>
            <a:r>
              <a:rPr kumimoji="0" lang="en-US" altLang="zh-CN"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endParaRPr kumimoji="0" lang="zh-CN" altLang="zh-CN"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贷：银行存款</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应付账款等</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endParaRPr kumimoji="0" lang="en-US" altLang="zh-CN" sz="24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销售应税资产或提供应税服务</a:t>
            </a:r>
            <a:r>
              <a:rPr kumimoji="0" lang="en-US" altLang="zh-CN"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借：银行存款</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应收账款</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应收票据</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包含增值税的价款总额</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贷：事业收入</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经营收入等</a:t>
            </a:r>
            <a:r>
              <a:rPr kumimoji="0" lang="en-US" altLang="zh-CN"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扣除增值税金额后的价款</a:t>
            </a:r>
            <a:r>
              <a:rPr kumimoji="0" lang="en-US" altLang="zh-CN"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endParaRPr kumimoji="0" lang="zh-CN" altLang="zh-CN"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应交增值税</a:t>
            </a: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交纳增值税</a:t>
            </a:r>
            <a:endParaRPr kumimoji="0" lang="en-US" altLang="zh-CN"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借：应交增值税</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贷：银行存款等</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3" name="Rectangle 3"/>
          <p:cNvSpPr>
            <a:spLocks noGrp="1" noChangeArrowheads="1"/>
          </p:cNvSpPr>
          <p:nvPr>
            <p:ph idx="1"/>
          </p:nvPr>
        </p:nvSpPr>
        <p:spPr>
          <a:xfrm>
            <a:off x="539750" y="333375"/>
            <a:ext cx="8280400" cy="63357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n-cs"/>
              </a:rPr>
              <a:t>2.</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n-cs"/>
              </a:rPr>
              <a:t>“应付职工薪酬”</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核算应付给职工（含长期聘用人员）及</a:t>
            </a:r>
            <a:r>
              <a:rPr kumimoji="0" lang="zh-CN" altLang="en-US"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为职工支付</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的各种薪酬（工资和津贴补贴、社会保险费、住房公积金）</a:t>
            </a:r>
            <a:endPar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n-ea"/>
                <a:cs typeface="+mn-cs"/>
              </a:rPr>
              <a:t>3.</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n-ea"/>
                <a:cs typeface="+mn-cs"/>
              </a:rPr>
              <a:t>“应付利息”</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核算应支付的借款利息，包括短期借款、</a:t>
            </a:r>
            <a:r>
              <a:rPr kumimoji="0" lang="zh-CN" altLang="en-US"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分期付息到期还本</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的长期借款等应支付的利息</a:t>
            </a:r>
            <a:endPar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n-ea"/>
                <a:cs typeface="+mn-cs"/>
              </a:rPr>
              <a:t>4.</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n-ea"/>
                <a:cs typeface="+mn-cs"/>
              </a:rPr>
              <a:t>“其他应付款”</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ea"/>
                <a:ea typeface="+mn-ea"/>
                <a:cs typeface="+mn-cs"/>
              </a:rPr>
              <a:t>——</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ea"/>
                <a:ea typeface="+mn-ea"/>
                <a:cs typeface="+mn-cs"/>
              </a:rPr>
              <a:t>增加先报销后偿还公务款欠款的处理</a:t>
            </a:r>
            <a:endPar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ea"/>
                <a:ea typeface="+mn-ea"/>
                <a:cs typeface="+mn-cs"/>
              </a:rPr>
              <a:t>——</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同级财政部门预拨下期预算款和没有纳入预算的暂付款项，以及采用实拨资金方式通过单位转拨给下属单位的财政拨款，也通过本科目核算</a:t>
            </a:r>
            <a:endPar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n-ea"/>
                <a:cs typeface="+mn-cs"/>
              </a:rPr>
              <a:t>5.</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n-ea"/>
                <a:cs typeface="+mn-cs"/>
              </a:rPr>
              <a:t>“预提费用”</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核算预先提取的已经发生但尚未支付的费用，如预提租金费用等</a:t>
            </a:r>
            <a:endPar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事业单位从科研项目收入中提取的项目间接费用或管理费，通过本科目核算，并单设“项目间接费用或管理费”明细科目</a:t>
            </a:r>
            <a:endPar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计提的借款利息费用，通过“应付利息”、“长期借款”科目核算</a:t>
            </a:r>
            <a:endPar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endParaRPr kumimoji="0" lang="en-US" altLang="zh-CN" sz="24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96850" y="274945"/>
            <a:ext cx="8490585" cy="1143000"/>
          </a:xfrm>
          <a:ln>
            <a:miter/>
          </a:ln>
        </p:spPr>
        <p:txBody>
          <a:bodyPr anchor="ctr"/>
          <a:p>
            <a:pPr fontAlgn="base"/>
            <a:r>
              <a:rPr lang="zh-CN" altLang="en-US" sz="4000" b="1" strike="noStrike" noProof="1">
                <a:ln w="22225">
                  <a:solidFill>
                    <a:schemeClr val="accent2"/>
                  </a:solidFill>
                  <a:prstDash val="solid"/>
                </a:ln>
                <a:solidFill>
                  <a:schemeClr val="accent2">
                    <a:lumMod val="40000"/>
                    <a:lumOff val="60000"/>
                  </a:schemeClr>
                </a:solidFill>
              </a:rPr>
              <a:t>（四）制定</a:t>
            </a:r>
            <a:r>
              <a:rPr lang="zh-CN" altLang="en-US" sz="4000" b="1" strike="noStrike" noProof="1">
                <a:ln w="22225">
                  <a:solidFill>
                    <a:schemeClr val="accent2"/>
                  </a:solidFill>
                  <a:prstDash val="solid"/>
                </a:ln>
                <a:solidFill>
                  <a:schemeClr val="accent2">
                    <a:lumMod val="40000"/>
                    <a:lumOff val="60000"/>
                  </a:schemeClr>
                </a:solidFill>
                <a:sym typeface="+mn-ea"/>
              </a:rPr>
              <a:t>政府会计基本准则</a:t>
            </a:r>
            <a:r>
              <a:rPr lang="zh-CN" altLang="en-US" sz="4000" b="1" strike="noStrike" noProof="1">
                <a:ln w="22225">
                  <a:solidFill>
                    <a:schemeClr val="accent2"/>
                  </a:solidFill>
                  <a:prstDash val="solid"/>
                </a:ln>
                <a:solidFill>
                  <a:schemeClr val="accent2">
                    <a:lumMod val="40000"/>
                    <a:lumOff val="60000"/>
                  </a:schemeClr>
                </a:solidFill>
              </a:rPr>
              <a:t>的意义</a:t>
            </a:r>
            <a:endParaRPr lang="zh-CN" altLang="en-US" sz="4000" b="1" strike="noStrike" noProof="1">
              <a:ln w="22225">
                <a:solidFill>
                  <a:schemeClr val="accent2"/>
                </a:solidFill>
                <a:prstDash val="solid"/>
              </a:ln>
              <a:solidFill>
                <a:schemeClr val="accent2">
                  <a:lumMod val="40000"/>
                  <a:lumOff val="60000"/>
                </a:schemeClr>
              </a:solidFill>
            </a:endParaRPr>
          </a:p>
        </p:txBody>
      </p:sp>
      <p:sp>
        <p:nvSpPr>
          <p:cNvPr id="10242" name="内容占位符 2"/>
          <p:cNvSpPr>
            <a:spLocks noGrp="1"/>
          </p:cNvSpPr>
          <p:nvPr>
            <p:ph idx="1"/>
          </p:nvPr>
        </p:nvSpPr>
        <p:spPr/>
        <p:txBody>
          <a:bodyPr anchor="t"/>
          <a:p>
            <a:r>
              <a:rPr lang="en-US" altLang="zh-CN" b="1"/>
              <a:t>    </a:t>
            </a:r>
            <a:r>
              <a:rPr lang="zh-CN" altLang="en-US" sz="3600" b="1">
                <a:ea typeface="宋体" panose="02010600030101010101" pitchFamily="2" charset="-122"/>
              </a:rPr>
              <a:t>制定出台</a:t>
            </a:r>
            <a:r>
              <a:rPr lang="zh-CN" altLang="en-US" sz="3600" b="1">
                <a:ea typeface="宋体" panose="02010600030101010101" pitchFamily="2" charset="-122"/>
                <a:sym typeface="Arial" panose="020B0604020202020204" pitchFamily="34" charset="0"/>
              </a:rPr>
              <a:t>政府会计基本准则</a:t>
            </a:r>
            <a:r>
              <a:rPr lang="zh-CN" altLang="en-US" sz="3600" b="1">
                <a:ea typeface="宋体" panose="02010600030101010101" pitchFamily="2" charset="-122"/>
              </a:rPr>
              <a:t>，是全面深化财税体制改革的重要举措，对于构建统一、科学、规范的政府会计准则体系具有重要的基础性作用，在我国政府会计改革进程中具有重要的</a:t>
            </a:r>
            <a:r>
              <a:rPr lang="zh-CN" altLang="en-US" sz="3600" b="1">
                <a:solidFill>
                  <a:srgbClr val="FF0000"/>
                </a:solidFill>
                <a:ea typeface="宋体" panose="02010600030101010101" pitchFamily="2" charset="-122"/>
              </a:rPr>
              <a:t>里程碑意义</a:t>
            </a:r>
            <a:r>
              <a:rPr lang="zh-CN" altLang="en-US" sz="3600" b="1">
                <a:ea typeface="宋体" panose="02010600030101010101" pitchFamily="2" charset="-122"/>
              </a:rPr>
              <a:t>。</a:t>
            </a:r>
            <a:endParaRPr lang="zh-CN" altLang="en-US" sz="3600" b="1">
              <a:ea typeface="宋体" panose="02010600030101010101" pitchFamily="2" charset="-122"/>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258888" y="333375"/>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Arial" panose="020B0604020202020204"/>
                <a:ea typeface="+mj-ea"/>
                <a:cs typeface="+mj-cs"/>
              </a:rPr>
              <a:t>6.</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Arial" panose="020B0604020202020204"/>
                <a:ea typeface="+mj-ea"/>
                <a:cs typeface="+mj-cs"/>
              </a:rPr>
              <a:t>预计负债</a:t>
            </a:r>
            <a:r>
              <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rPr>
              <a:t> </a:t>
            </a:r>
            <a:endParaRPr kumimoji="0" lang="zh-CN" altLang="en-US" sz="32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619523" name="Rectangle 3"/>
          <p:cNvSpPr>
            <a:spLocks noGrp="1" noChangeArrowheads="1"/>
          </p:cNvSpPr>
          <p:nvPr>
            <p:ph idx="1"/>
          </p:nvPr>
        </p:nvSpPr>
        <p:spPr>
          <a:xfrm>
            <a:off x="539750" y="1412875"/>
            <a:ext cx="8208963" cy="51847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核算内容：</a:t>
            </a:r>
            <a:endParaRPr kumimoji="0" lang="en-US" altLang="zh-CN" sz="2800" b="1" i="0" u="sng"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因</a:t>
            </a:r>
            <a:r>
              <a:rPr kumimoji="0" lang="zh-CN" altLang="en-US"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或有事项</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所产生的现时义务而确认的负债，如对未决诉讼等确认的负债</a:t>
            </a:r>
            <a:endPar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Ø"/>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确认时，借：业务活动费用</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经营费用</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其他费用等</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贷：预计负债</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实际偿付时，借：预计负债</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贷：银行存款等</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根据确凿证据调整时，借：有关科目</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贷：预计负债</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（或相反分录）</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Ø"/>
              <a:defRPr/>
            </a:pP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Ø"/>
              <a:defRPr/>
            </a:pP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115888"/>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（三）收入的核算</a:t>
            </a:r>
            <a:endPar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1000451" name="Rectangle 3"/>
          <p:cNvSpPr>
            <a:spLocks noGrp="1" noChangeArrowheads="1"/>
          </p:cNvSpPr>
          <p:nvPr>
            <p:ph idx="1"/>
          </p:nvPr>
        </p:nvSpPr>
        <p:spPr>
          <a:xfrm>
            <a:off x="684213" y="692150"/>
            <a:ext cx="8064500" cy="5905500"/>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重点关注：</a:t>
            </a:r>
            <a:endParaRPr kumimoji="0" lang="en-US" altLang="zh-CN"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、财政拨款收入、事业收入、非同级财政拨款收入之间的核算范围区别</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因开展科研及其辅助活动从非同级政府财政部门取得的经费拨款</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，通过“事业收入</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uLnTx/>
                <a:uFillTx/>
                <a:latin typeface="+mn-lt"/>
                <a:ea typeface="+mn-ea"/>
                <a:cs typeface="+mn-cs"/>
              </a:rPr>
              <a:t>非同级财政拨款</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”科目核算</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、财政拨款收入：</a:t>
            </a: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维持现行确认方法</a:t>
            </a:r>
            <a:endParaRPr kumimoji="0" lang="en-US" altLang="zh-CN"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3</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、其他各类收入确认时点：</a:t>
            </a:r>
            <a:r>
              <a:rPr kumimoji="0" lang="zh-CN" altLang="en-US" sz="24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实现时</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（应收或实际收到）</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1900"/>
              </a:lnSpc>
              <a:spcBef>
                <a:spcPct val="20000"/>
              </a:spcBef>
              <a:spcAft>
                <a:spcPct val="0"/>
              </a:spcAft>
              <a:buClr>
                <a:schemeClr val="hlink"/>
              </a:buClr>
              <a:buSzPct val="70000"/>
              <a:buFont typeface="Wingdings" panose="05000000000000000000" pitchFamily="2" charset="2"/>
              <a:buChar char="Ø"/>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捐赠收入</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（银行存款）利息收入</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rPr>
              <a:t>仍于实际收到时确认</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4</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、要求按收入类别、</a:t>
            </a:r>
            <a:r>
              <a:rPr kumimoji="0" lang="zh-CN" altLang="en-US" sz="24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来源</a:t>
            </a:r>
            <a:r>
              <a:rPr kumimoji="0" lang="en-US" altLang="zh-CN" sz="24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a:t>
            </a:r>
            <a:r>
              <a:rPr kumimoji="0" lang="zh-CN" altLang="en-US" sz="24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mn-lt"/>
                <a:ea typeface="+mn-ea"/>
                <a:cs typeface="+mn-cs"/>
              </a:rPr>
              <a:t>对方单位</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等进行明细核算</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5</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、不按项目进行明细核算，期末均转入“本期盈余”科目</a:t>
            </a:r>
            <a:endPar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9522" name="Rectangle 2"/>
          <p:cNvSpPr>
            <a:spLocks noGrp="1" noRot="1" noChangeArrowheads="1"/>
          </p:cNvSpPr>
          <p:nvPr>
            <p:ph type="title"/>
          </p:nvPr>
        </p:nvSpPr>
        <p:spPr>
          <a:xfrm>
            <a:off x="1258888" y="188913"/>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panose="020B0604020202020204"/>
                <a:ea typeface="+mj-ea"/>
                <a:cs typeface="+mj-cs"/>
              </a:rPr>
              <a:t>事业收入</a:t>
            </a:r>
            <a:r>
              <a:rPr kumimoji="0" lang="zh-CN" altLang="en-US" sz="3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rPr>
              <a:t> 确认方法</a:t>
            </a:r>
            <a:endParaRPr kumimoji="0" lang="zh-CN" altLang="en-US" sz="32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endParaRPr>
          </a:p>
        </p:txBody>
      </p:sp>
      <p:sp>
        <p:nvSpPr>
          <p:cNvPr id="619523" name="Rectangle 3"/>
          <p:cNvSpPr>
            <a:spLocks noGrp="1" noChangeArrowheads="1"/>
          </p:cNvSpPr>
          <p:nvPr>
            <p:ph idx="1"/>
          </p:nvPr>
        </p:nvSpPr>
        <p:spPr>
          <a:xfrm>
            <a:off x="539750" y="908050"/>
            <a:ext cx="8208963" cy="5689600"/>
          </a:xfrm>
        </p:spPr>
        <p:txBody>
          <a:bodyPr vert="horz" wrap="square" lIns="91440" tIns="45720" rIns="91440" bIns="45720" numCol="1" anchor="t" anchorCtr="0" compatLnSpc="1"/>
          <a:lstStyle/>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rPr>
              <a:t>1.</a:t>
            </a:r>
            <a:r>
              <a:rPr kumimoji="0" lang="zh-CN" altLang="en-US"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rPr>
              <a:t>财政专户返还方式</a:t>
            </a:r>
            <a:r>
              <a:rPr kumimoji="0" lang="zh-CN" altLang="en-US" sz="20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（时点争议？）</a:t>
            </a:r>
            <a:endParaRPr kumimoji="0" lang="en-US" altLang="zh-CN" sz="2000" b="1"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实现应上缴专户的收入时，借：银行存款</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应收账款等</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贷：应缴财政款</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收到财政专户返还的收入时</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借：银行存款等</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贷：事业收入</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rPr>
              <a:t>2.</a:t>
            </a:r>
            <a:r>
              <a:rPr kumimoji="0" lang="zh-CN" altLang="en-US"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rPr>
              <a:t>预收款方式</a:t>
            </a:r>
            <a:endPar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实际收到预收款时，借：银行存款</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贷：预收账款</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以合同完成进度确认收入时</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，借：预收账款</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贷：事业收入</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rPr>
              <a:t>3.</a:t>
            </a:r>
            <a:r>
              <a:rPr kumimoji="0" lang="zh-CN" altLang="en-US"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rPr>
              <a:t>应收款方式</a:t>
            </a:r>
            <a:endPar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根据合同完成进度等计算本期应收的款项</a:t>
            </a:r>
            <a:r>
              <a:rPr kumimoji="0" lang="en-US" altLang="zh-CN" sz="20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a:t>
            </a:r>
            <a:r>
              <a:rPr kumimoji="0" lang="zh-CN" altLang="en-US" sz="20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取得收款权利时</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借：应收账款</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贷：事业收入</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rPr>
              <a:t>4.</a:t>
            </a:r>
            <a:r>
              <a:rPr kumimoji="0" lang="zh-CN" altLang="en-US"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rPr>
              <a:t>其他方式</a:t>
            </a:r>
            <a:endParaRPr kumimoji="0" lang="en-US" altLang="zh-CN" sz="2000" b="1" i="0" u="none" strike="noStrike" kern="0" cap="none" spc="0" normalizeH="0" baseline="0" noProof="0" dirty="0" smtClean="0">
              <a:ln>
                <a:noFill/>
              </a:ln>
              <a:solidFill>
                <a:srgbClr val="FF00FF"/>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实际收到收入金额时，借：银行存款等</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ts val="2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贷：事业收入</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Ø"/>
              <a:defRPr/>
            </a:pP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2498" name="Rectangle 2"/>
          <p:cNvSpPr>
            <a:spLocks noGrp="1" noRot="1" noChangeArrowheads="1"/>
          </p:cNvSpPr>
          <p:nvPr>
            <p:ph type="title"/>
          </p:nvPr>
        </p:nvSpPr>
        <p:spPr>
          <a:xfrm>
            <a:off x="323850" y="333375"/>
            <a:ext cx="8435975" cy="7207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ea"/>
                <a:ea typeface="+mj-ea"/>
                <a:cs typeface="+mj-cs"/>
              </a:rPr>
              <a:t>（五）费用</a:t>
            </a:r>
            <a:endParaRPr kumimoji="0" lang="zh-CN" altLang="en-US" sz="3600" b="1" i="0" u="none" strike="noStrike" kern="0" cap="none" spc="0" normalizeH="0" baseline="0" noProof="0" dirty="0" smtClean="0">
              <a:ln>
                <a:noFill/>
              </a:ln>
              <a:solidFill>
                <a:schemeClr val="tx2"/>
              </a:solidFill>
              <a:effectLst>
                <a:outerShdw blurRad="38100" dist="38100" dir="2700000" algn="tl">
                  <a:srgbClr val="000000"/>
                </a:outerShdw>
              </a:effectLst>
              <a:uLnTx/>
              <a:uFillTx/>
              <a:latin typeface="+mj-ea"/>
              <a:ea typeface="+mj-ea"/>
              <a:cs typeface="+mj-cs"/>
            </a:endParaRPr>
          </a:p>
        </p:txBody>
      </p:sp>
      <p:sp>
        <p:nvSpPr>
          <p:cNvPr id="1002499" name="Rectangle 3"/>
          <p:cNvSpPr>
            <a:spLocks noGrp="1" noChangeArrowheads="1"/>
          </p:cNvSpPr>
          <p:nvPr>
            <p:ph idx="1"/>
          </p:nvPr>
        </p:nvSpPr>
        <p:spPr>
          <a:xfrm>
            <a:off x="1187450" y="1412875"/>
            <a:ext cx="7200900" cy="41767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重点关注：</a:t>
            </a:r>
            <a:endParaRPr kumimoji="0" lang="en-US" altLang="zh-CN" sz="28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总体按费用功能设置会计科目</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各科目的核算范围和内容</a:t>
            </a:r>
            <a:endPar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确认时点：发生时</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（应付或实际支付）</a:t>
            </a:r>
            <a:endPar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mn-ea"/>
                <a:cs typeface="+mn-cs"/>
              </a:rPr>
              <a:t>为满足成本核算需要，按成本项目设置明细科目</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不按项目进行明细核算，期末均转入“本期盈余”科目</a:t>
            </a:r>
            <a:r>
              <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（所得税费用年末转）</a:t>
            </a:r>
            <a:endParaRPr kumimoji="0" lang="zh-CN" altLang="en-US"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4546" name="Rectangle 2"/>
          <p:cNvSpPr>
            <a:spLocks noGrp="1" noRot="1" noChangeArrowheads="1"/>
          </p:cNvSpPr>
          <p:nvPr>
            <p:ph type="title"/>
          </p:nvPr>
        </p:nvSpPr>
        <p:spPr>
          <a:xfrm>
            <a:off x="323850" y="333375"/>
            <a:ext cx="8435975" cy="7207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rPr>
              <a:t>1.</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rPr>
              <a:t>业务活动费用</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rPr>
              <a:t>单位管理费用</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rPr>
              <a:t>经营费用</a:t>
            </a:r>
            <a:endPar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endParaRPr>
          </a:p>
        </p:txBody>
      </p:sp>
      <p:sp>
        <p:nvSpPr>
          <p:cNvPr id="1004547" name="Rectangle 3"/>
          <p:cNvSpPr>
            <a:spLocks noGrp="1" noChangeArrowheads="1"/>
          </p:cNvSpPr>
          <p:nvPr>
            <p:ph idx="1"/>
          </p:nvPr>
        </p:nvSpPr>
        <p:spPr>
          <a:xfrm>
            <a:off x="539750" y="1125538"/>
            <a:ext cx="8208963" cy="511175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各科目核算范围</a:t>
            </a:r>
            <a:endPar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1" fontAlgn="base" latinLnBrk="0" hangingPunct="1">
              <a:lnSpc>
                <a:spcPts val="32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mn-ea"/>
              </a:rPr>
              <a:t>“</a:t>
            </a:r>
            <a:r>
              <a:rPr kumimoji="0" lang="zh-CN" altLang="en-US" sz="24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Arial" panose="020B0604020202020204"/>
                <a:ea typeface="+mn-ea"/>
              </a:rPr>
              <a:t>业务活动费用</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mn-ea"/>
              </a:rPr>
              <a:t>”科目</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400" b="0" i="0" u="none" strike="noStrike" kern="0" cap="none" spc="0" normalizeH="0" baseline="0" noProof="0" dirty="0">
                <a:ln>
                  <a:noFill/>
                </a:ln>
                <a:solidFill>
                  <a:schemeClr val="tx1"/>
                </a:solidFill>
                <a:effectLst/>
                <a:uLnTx/>
                <a:uFillTx/>
                <a:latin typeface="+mn-lt"/>
                <a:ea typeface="+mn-ea"/>
              </a:rPr>
              <a:t>核算单位为实现其职能目标，依法履职或</a:t>
            </a:r>
            <a:r>
              <a:rPr kumimoji="0" lang="zh-CN" altLang="zh-CN" sz="2400" b="0" i="0" u="none" strike="noStrike" kern="0" cap="none" spc="0" normalizeH="0" baseline="0" noProof="0" dirty="0">
                <a:ln>
                  <a:noFill/>
                </a:ln>
                <a:solidFill>
                  <a:srgbClr val="FFC000"/>
                </a:solidFill>
                <a:effectLst/>
                <a:uLnTx/>
                <a:uFillTx/>
                <a:latin typeface="+mn-lt"/>
                <a:ea typeface="+mn-ea"/>
              </a:rPr>
              <a:t>开展专业业务活动及其辅助活动</a:t>
            </a:r>
            <a:r>
              <a:rPr kumimoji="0" lang="zh-CN" altLang="zh-CN" sz="2400" b="0" i="0" u="none" strike="noStrike" kern="0" cap="none" spc="0" normalizeH="0" baseline="0" noProof="0" dirty="0">
                <a:ln>
                  <a:noFill/>
                </a:ln>
                <a:solidFill>
                  <a:schemeClr val="tx1"/>
                </a:solidFill>
                <a:effectLst/>
                <a:uLnTx/>
                <a:uFillTx/>
                <a:latin typeface="+mn-lt"/>
                <a:ea typeface="+mn-ea"/>
              </a:rPr>
              <a:t>所发生的</a:t>
            </a:r>
            <a:r>
              <a:rPr kumimoji="0" lang="zh-CN" altLang="zh-CN" sz="2400" b="0" i="0" u="none" strike="noStrike" kern="0" cap="none" spc="0" normalizeH="0" baseline="0" noProof="0" dirty="0" smtClean="0">
                <a:ln>
                  <a:noFill/>
                </a:ln>
                <a:solidFill>
                  <a:schemeClr val="tx1"/>
                </a:solidFill>
                <a:effectLst/>
                <a:uLnTx/>
                <a:uFillTx/>
                <a:latin typeface="+mn-lt"/>
                <a:ea typeface="+mn-ea"/>
              </a:rPr>
              <a:t>各项</a:t>
            </a:r>
            <a:r>
              <a:rPr kumimoji="0" lang="zh-CN" altLang="en-US" sz="2400" b="0" i="0" u="none" strike="noStrike" kern="0" cap="none" spc="0" normalizeH="0" baseline="0" noProof="0" dirty="0" smtClean="0">
                <a:ln>
                  <a:noFill/>
                </a:ln>
                <a:solidFill>
                  <a:schemeClr val="tx1"/>
                </a:solidFill>
                <a:effectLst/>
                <a:uLnTx/>
                <a:uFillTx/>
                <a:latin typeface="+mn-lt"/>
                <a:ea typeface="+mn-ea"/>
              </a:rPr>
              <a:t>费用。</a:t>
            </a:r>
            <a:endParaRPr kumimoji="0" lang="en-US" altLang="zh-CN" sz="24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ts val="32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solidFill>
                <a:effectLst/>
                <a:uLnTx/>
                <a:uFillTx/>
                <a:latin typeface="+mn-lt"/>
                <a:ea typeface="+mn-ea"/>
              </a:rPr>
              <a:t>“</a:t>
            </a:r>
            <a:r>
              <a:rPr kumimoji="0" lang="zh-CN" altLang="en-US" sz="2400" b="1" i="0" u="none" strike="noStrike" kern="0" cap="none" spc="0" normalizeH="0" baseline="0" noProof="0" dirty="0" smtClean="0">
                <a:ln>
                  <a:noFill/>
                </a:ln>
                <a:solidFill>
                  <a:srgbClr val="FF0000"/>
                </a:solidFill>
                <a:effectLst/>
                <a:uLnTx/>
                <a:uFillTx/>
                <a:latin typeface="+mn-lt"/>
                <a:ea typeface="+mn-ea"/>
              </a:rPr>
              <a:t>单位管理费用</a:t>
            </a:r>
            <a:r>
              <a:rPr kumimoji="0" lang="zh-CN" altLang="en-US" sz="2400" b="1" i="0" u="none" strike="noStrike" kern="0" cap="none" spc="0" normalizeH="0" baseline="0" noProof="0" dirty="0" smtClean="0">
                <a:ln>
                  <a:noFill/>
                </a:ln>
                <a:solidFill>
                  <a:schemeClr val="tx1"/>
                </a:solidFill>
                <a:effectLst/>
                <a:uLnTx/>
                <a:uFillTx/>
                <a:latin typeface="+mn-lt"/>
                <a:ea typeface="+mn-ea"/>
              </a:rPr>
              <a:t>”科目：</a:t>
            </a:r>
            <a:r>
              <a:rPr kumimoji="0" lang="zh-CN" altLang="zh-CN" sz="2400" b="0" i="0" u="none" strike="noStrike" kern="0" cap="none" spc="0" normalizeH="0" baseline="0" noProof="0" dirty="0">
                <a:ln>
                  <a:noFill/>
                </a:ln>
                <a:solidFill>
                  <a:schemeClr val="tx1"/>
                </a:solidFill>
                <a:effectLst/>
                <a:uLnTx/>
                <a:uFillTx/>
                <a:latin typeface="+mn-lt"/>
                <a:ea typeface="+mn-ea"/>
              </a:rPr>
              <a:t>核算事业单位</a:t>
            </a:r>
            <a:r>
              <a:rPr kumimoji="0" lang="zh-CN" altLang="zh-CN" sz="2400" b="0" i="0" u="none" strike="noStrike" kern="0" cap="none" spc="0" normalizeH="0" baseline="0" noProof="0" dirty="0">
                <a:ln>
                  <a:noFill/>
                </a:ln>
                <a:solidFill>
                  <a:srgbClr val="FFC000"/>
                </a:solidFill>
                <a:effectLst/>
                <a:uLnTx/>
                <a:uFillTx/>
                <a:latin typeface="+mn-lt"/>
                <a:ea typeface="+mn-ea"/>
              </a:rPr>
              <a:t>本级行政及后勤管理部门开展管理活动</a:t>
            </a:r>
            <a:r>
              <a:rPr kumimoji="0" lang="zh-CN" altLang="zh-CN" sz="2400" b="0" i="0" u="none" strike="noStrike" kern="0" cap="none" spc="0" normalizeH="0" baseline="0" noProof="0" dirty="0">
                <a:ln>
                  <a:noFill/>
                </a:ln>
                <a:solidFill>
                  <a:schemeClr val="tx1"/>
                </a:solidFill>
                <a:effectLst/>
                <a:uLnTx/>
                <a:uFillTx/>
                <a:latin typeface="+mn-lt"/>
                <a:ea typeface="+mn-ea"/>
              </a:rPr>
              <a:t>发生的各项费用，包括单位行政及后勤管理部门发生的人员经费、公用经费、资产折旧（摊销）等费用，以及</a:t>
            </a:r>
            <a:r>
              <a:rPr kumimoji="0" lang="zh-CN" altLang="zh-CN" sz="2400" b="0" i="0" u="none" strike="noStrike" kern="0" cap="none" spc="0" normalizeH="0" baseline="0" noProof="0" dirty="0">
                <a:ln>
                  <a:noFill/>
                </a:ln>
                <a:solidFill>
                  <a:srgbClr val="FFC000"/>
                </a:solidFill>
                <a:effectLst/>
                <a:uLnTx/>
                <a:uFillTx/>
                <a:latin typeface="+mn-lt"/>
                <a:ea typeface="+mn-ea"/>
              </a:rPr>
              <a:t>由单位统一负担</a:t>
            </a:r>
            <a:r>
              <a:rPr kumimoji="0" lang="zh-CN" altLang="zh-CN" sz="2400" b="0" i="0" u="none" strike="noStrike" kern="0" cap="none" spc="0" normalizeH="0" baseline="0" noProof="0" dirty="0">
                <a:ln>
                  <a:noFill/>
                </a:ln>
                <a:solidFill>
                  <a:schemeClr val="tx1"/>
                </a:solidFill>
                <a:effectLst/>
                <a:uLnTx/>
                <a:uFillTx/>
                <a:latin typeface="+mn-lt"/>
                <a:ea typeface="+mn-ea"/>
              </a:rPr>
              <a:t>的离退休人员经费、工会经费、诉讼费、中介费</a:t>
            </a:r>
            <a:r>
              <a:rPr kumimoji="0" lang="zh-CN" altLang="zh-CN" sz="2400" b="0" i="0" u="none" strike="noStrike" kern="0" cap="none" spc="0" normalizeH="0" baseline="0" noProof="0" dirty="0" smtClean="0">
                <a:ln>
                  <a:noFill/>
                </a:ln>
                <a:solidFill>
                  <a:schemeClr val="tx1"/>
                </a:solidFill>
                <a:effectLst/>
                <a:uLnTx/>
                <a:uFillTx/>
                <a:latin typeface="+mn-lt"/>
                <a:ea typeface="+mn-ea"/>
              </a:rPr>
              <a:t>等</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1" fontAlgn="base" latinLnBrk="0" hangingPunct="1">
              <a:lnSpc>
                <a:spcPts val="32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4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mn-ea"/>
              </a:rPr>
              <a:t>经营费用</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”科目：核算</a:t>
            </a:r>
            <a:r>
              <a:rPr kumimoji="0" lang="zh-CN" altLang="zh-CN" sz="2400" b="0" i="0" u="none" strike="noStrike" kern="0" cap="none" spc="0" normalizeH="0" baseline="0" noProof="0" dirty="0" smtClean="0">
                <a:ln>
                  <a:noFill/>
                </a:ln>
                <a:solidFill>
                  <a:schemeClr val="tx1"/>
                </a:solidFill>
                <a:effectLst/>
                <a:uLnTx/>
                <a:uFillTx/>
                <a:latin typeface="+mn-lt"/>
                <a:ea typeface="+mn-ea"/>
              </a:rPr>
              <a:t>事业单位</a:t>
            </a:r>
            <a:r>
              <a:rPr kumimoji="0" lang="zh-CN" altLang="zh-CN" sz="2400" b="0" i="0" u="none" strike="noStrike" kern="0" cap="none" spc="0" normalizeH="0" baseline="0" noProof="0" dirty="0">
                <a:ln>
                  <a:noFill/>
                </a:ln>
                <a:solidFill>
                  <a:schemeClr val="tx1"/>
                </a:solidFill>
                <a:effectLst/>
                <a:uLnTx/>
                <a:uFillTx/>
                <a:latin typeface="+mn-lt"/>
                <a:ea typeface="+mn-ea"/>
              </a:rPr>
              <a:t>在专业业务活动及其辅助活动之外开展</a:t>
            </a:r>
            <a:r>
              <a:rPr kumimoji="0" lang="zh-CN" altLang="zh-CN" sz="2400" b="0" i="0" u="none" strike="noStrike" kern="0" cap="none" spc="0" normalizeH="0" baseline="0" noProof="0" dirty="0">
                <a:ln>
                  <a:noFill/>
                </a:ln>
                <a:solidFill>
                  <a:srgbClr val="FFC000"/>
                </a:solidFill>
                <a:effectLst/>
                <a:uLnTx/>
                <a:uFillTx/>
                <a:latin typeface="+mn-lt"/>
                <a:ea typeface="+mn-ea"/>
              </a:rPr>
              <a:t>非独立核算经营活动</a:t>
            </a:r>
            <a:r>
              <a:rPr kumimoji="0" lang="zh-CN" altLang="zh-CN" sz="2400" b="0" i="0" u="none" strike="noStrike" kern="0" cap="none" spc="0" normalizeH="0" baseline="0" noProof="0" dirty="0">
                <a:ln>
                  <a:noFill/>
                </a:ln>
                <a:solidFill>
                  <a:schemeClr val="tx1"/>
                </a:solidFill>
                <a:effectLst/>
                <a:uLnTx/>
                <a:uFillTx/>
                <a:latin typeface="+mn-lt"/>
                <a:ea typeface="+mn-ea"/>
              </a:rPr>
              <a:t>发生的各项</a:t>
            </a:r>
            <a:r>
              <a:rPr kumimoji="0" lang="zh-CN" altLang="zh-CN" sz="2400" b="0" i="0" u="none" strike="noStrike" kern="0" cap="none" spc="0" normalizeH="0" baseline="0" noProof="0" dirty="0" smtClean="0">
                <a:ln>
                  <a:noFill/>
                </a:ln>
                <a:solidFill>
                  <a:schemeClr val="tx1"/>
                </a:solidFill>
                <a:effectLst/>
                <a:uLnTx/>
                <a:uFillTx/>
                <a:latin typeface="+mn-lt"/>
                <a:ea typeface="+mn-ea"/>
              </a:rPr>
              <a:t>费用</a:t>
            </a:r>
            <a:r>
              <a:rPr kumimoji="0" lang="zh-CN" altLang="en-US" sz="2400" b="0" i="0" u="none" strike="noStrike" kern="0" cap="none" spc="0" normalizeH="0" baseline="0" noProof="0" dirty="0" smtClean="0">
                <a:ln>
                  <a:noFill/>
                </a:ln>
                <a:solidFill>
                  <a:schemeClr val="tx1"/>
                </a:solidFill>
                <a:effectLst/>
                <a:uLnTx/>
                <a:uFillTx/>
                <a:latin typeface="+mn-lt"/>
                <a:ea typeface="+mn-ea"/>
              </a:rPr>
              <a:t>。</a:t>
            </a:r>
            <a:endPar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4547" name="Rectangle 3"/>
          <p:cNvSpPr>
            <a:spLocks noGrp="1" noChangeArrowheads="1"/>
          </p:cNvSpPr>
          <p:nvPr>
            <p:ph idx="1"/>
          </p:nvPr>
        </p:nvSpPr>
        <p:spPr>
          <a:xfrm>
            <a:off x="827088" y="836613"/>
            <a:ext cx="7632700" cy="5688013"/>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明细科目设置</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uLnTx/>
                <a:uFillTx/>
                <a:latin typeface="Arial" panose="020B0604020202020204"/>
                <a:ea typeface="+mn-ea"/>
              </a:rPr>
              <a:t>按照项目、服务</a:t>
            </a:r>
            <a:r>
              <a:rPr kumimoji="0" lang="en-US" altLang="zh-CN" sz="2400" b="1" i="0" u="none" strike="noStrike" kern="0" cap="none" spc="0" normalizeH="0" baseline="0" noProof="0" dirty="0" smtClean="0">
                <a:ln>
                  <a:noFill/>
                </a:ln>
                <a:solidFill>
                  <a:schemeClr val="tx1"/>
                </a:solidFill>
                <a:effectLst/>
                <a:uLnTx/>
                <a:uFillTx/>
                <a:latin typeface="Arial" panose="020B0604020202020204"/>
                <a:ea typeface="+mn-ea"/>
              </a:rPr>
              <a:t>/</a:t>
            </a:r>
            <a:r>
              <a:rPr kumimoji="0" lang="zh-CN" altLang="en-US" sz="2400" b="1" i="0" u="none" strike="noStrike" kern="0" cap="none" spc="0" normalizeH="0" baseline="0" noProof="0" dirty="0" smtClean="0">
                <a:ln>
                  <a:noFill/>
                </a:ln>
                <a:solidFill>
                  <a:schemeClr val="tx1"/>
                </a:solidFill>
                <a:effectLst/>
                <a:uLnTx/>
                <a:uFillTx/>
                <a:latin typeface="Arial" panose="020B0604020202020204"/>
                <a:ea typeface="+mn-ea"/>
              </a:rPr>
              <a:t>业务</a:t>
            </a:r>
            <a:r>
              <a:rPr kumimoji="0" lang="en-US" altLang="zh-CN" sz="2400" b="1" i="0" u="none" strike="noStrike" kern="0" cap="none" spc="0" normalizeH="0" baseline="0" noProof="0" dirty="0" smtClean="0">
                <a:ln>
                  <a:noFill/>
                </a:ln>
                <a:solidFill>
                  <a:schemeClr val="tx1"/>
                </a:solidFill>
                <a:effectLst/>
                <a:uLnTx/>
                <a:uFillTx/>
                <a:latin typeface="Arial" panose="020B0604020202020204"/>
                <a:ea typeface="+mn-ea"/>
              </a:rPr>
              <a:t>/</a:t>
            </a:r>
            <a:r>
              <a:rPr kumimoji="0" lang="zh-CN" altLang="en-US" sz="2400" b="1" i="0" u="none" strike="noStrike" kern="0" cap="none" spc="0" normalizeH="0" baseline="0" noProof="0" dirty="0" smtClean="0">
                <a:ln>
                  <a:noFill/>
                </a:ln>
                <a:solidFill>
                  <a:schemeClr val="tx1"/>
                </a:solidFill>
                <a:effectLst/>
                <a:uLnTx/>
                <a:uFillTx/>
                <a:latin typeface="Arial" panose="020B0604020202020204"/>
                <a:ea typeface="+mn-ea"/>
              </a:rPr>
              <a:t>费用类别、</a:t>
            </a:r>
            <a:r>
              <a:rPr kumimoji="0" lang="zh-CN" altLang="en-US" sz="2400" b="1" i="0" u="none" strike="noStrike" kern="0" cap="none" spc="0" normalizeH="0" baseline="0" noProof="0" dirty="0" smtClean="0">
                <a:ln>
                  <a:noFill/>
                </a:ln>
                <a:solidFill>
                  <a:srgbClr val="FF00FF"/>
                </a:solidFill>
                <a:effectLst/>
                <a:uLnTx/>
                <a:uFillTx/>
                <a:latin typeface="Arial" panose="020B0604020202020204"/>
                <a:ea typeface="+mn-ea"/>
              </a:rPr>
              <a:t>支付对象</a:t>
            </a:r>
            <a:r>
              <a:rPr kumimoji="0" lang="zh-CN" altLang="en-US" sz="2400" b="1" i="0" u="none" strike="noStrike" kern="0" cap="none" spc="0" normalizeH="0" baseline="0" noProof="0" dirty="0" smtClean="0">
                <a:ln>
                  <a:noFill/>
                </a:ln>
                <a:solidFill>
                  <a:schemeClr val="tx1"/>
                </a:solidFill>
                <a:effectLst/>
                <a:uLnTx/>
                <a:uFillTx/>
                <a:latin typeface="Arial" panose="020B0604020202020204"/>
                <a:ea typeface="+mn-ea"/>
              </a:rPr>
              <a:t>等进行明细核算</a:t>
            </a:r>
            <a:endParaRPr kumimoji="0" lang="en-US" altLang="zh-CN" sz="2400" b="1" i="0" u="none" strike="noStrike" kern="0" cap="none" spc="0" normalizeH="0" baseline="0" noProof="0" dirty="0" smtClean="0">
              <a:ln>
                <a:noFill/>
              </a:ln>
              <a:solidFill>
                <a:schemeClr val="tx1"/>
              </a:solidFill>
              <a:effectLst/>
              <a:uLnTx/>
              <a:uFillTx/>
              <a:latin typeface="Arial" panose="020B0604020202020204"/>
              <a:ea typeface="+mn-ea"/>
            </a:endParaRPr>
          </a:p>
          <a:p>
            <a:pPr marL="742950" marR="0" lvl="1" indent="-285750" algn="l" defTabSz="914400" rtl="0" eaLnBrk="1" fontAlgn="base" latinLnBrk="0" hangingPunct="1">
              <a:lnSpc>
                <a:spcPts val="32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solidFill>
                <a:effectLst/>
                <a:uLnTx/>
                <a:uFillTx/>
                <a:latin typeface="Arial" panose="020B0604020202020204"/>
                <a:ea typeface="+mn-ea"/>
              </a:rPr>
              <a:t>按成本项目设置明细科目</a:t>
            </a:r>
            <a:endParaRPr kumimoji="0" lang="en-US" altLang="zh-CN" sz="2400" b="1" i="0" u="none" strike="noStrike" kern="0" cap="none" spc="0" normalizeH="0" baseline="0" noProof="0" dirty="0" smtClean="0">
              <a:ln>
                <a:noFill/>
              </a:ln>
              <a:solidFill>
                <a:srgbClr val="FFC000"/>
              </a:solidFill>
              <a:effectLst/>
              <a:uLnTx/>
              <a:uFillTx/>
              <a:latin typeface="Arial" panose="020B0604020202020204"/>
              <a:ea typeface="+mn-ea"/>
            </a:endParaRPr>
          </a:p>
          <a:p>
            <a:pPr marL="457200" marR="0" lvl="1" indent="0" algn="l" defTabSz="914400" rtl="0" eaLnBrk="1" fontAlgn="base" latinLnBrk="0" hangingPunct="1">
              <a:lnSpc>
                <a:spcPts val="32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rgbClr val="FFC000"/>
                </a:solidFill>
                <a:effectLst/>
                <a:uLnTx/>
                <a:uFillTx/>
                <a:latin typeface="Arial" panose="020B0604020202020204"/>
                <a:ea typeface="+mn-ea"/>
              </a:rPr>
              <a:t>    </a:t>
            </a:r>
            <a:r>
              <a:rPr kumimoji="0" lang="en-US" altLang="zh-CN" sz="2400" b="1" i="0" u="none" strike="noStrike" kern="0" cap="none" spc="0" normalizeH="0" baseline="0" noProof="0" dirty="0" smtClean="0">
                <a:ln>
                  <a:noFill/>
                </a:ln>
                <a:solidFill>
                  <a:srgbClr val="FFC000"/>
                </a:solidFill>
                <a:effectLst/>
                <a:uLnTx/>
                <a:uFillTx/>
                <a:latin typeface="Arial" panose="020B0604020202020204"/>
                <a:ea typeface="+mn-ea"/>
              </a:rPr>
              <a:t>——</a:t>
            </a:r>
            <a:r>
              <a:rPr kumimoji="0" lang="zh-CN" altLang="en-US" sz="2400" b="1" i="0" u="none" strike="noStrike" kern="0" cap="none" spc="0" normalizeH="0" baseline="0" noProof="0" dirty="0" smtClean="0">
                <a:ln>
                  <a:noFill/>
                </a:ln>
                <a:solidFill>
                  <a:srgbClr val="FFC000"/>
                </a:solidFill>
                <a:effectLst/>
                <a:uLnTx/>
                <a:uFillTx/>
                <a:latin typeface="Arial" panose="020B0604020202020204"/>
                <a:ea typeface="+mn-ea"/>
              </a:rPr>
              <a:t>共性明细科目</a:t>
            </a:r>
            <a:r>
              <a:rPr kumimoji="0" lang="zh-CN" altLang="en-US" sz="2400" b="1" i="0" u="none" strike="noStrike" kern="0" cap="none" spc="0" normalizeH="0" baseline="0" noProof="0" dirty="0" smtClean="0">
                <a:ln>
                  <a:noFill/>
                </a:ln>
                <a:solidFill>
                  <a:schemeClr val="tx1"/>
                </a:solidFill>
                <a:effectLst/>
                <a:uLnTx/>
                <a:uFillTx/>
                <a:latin typeface="+mn-lt"/>
                <a:ea typeface="+mn-ea"/>
              </a:rPr>
              <a:t>：</a:t>
            </a:r>
            <a:r>
              <a:rPr kumimoji="0" lang="zh-CN" altLang="en-US" sz="2400" b="1" i="0" u="none" strike="noStrike" kern="0" cap="none" spc="0" normalizeH="0" baseline="0" noProof="0" dirty="0" smtClean="0">
                <a:ln>
                  <a:noFill/>
                </a:ln>
                <a:solidFill>
                  <a:schemeClr val="tx1"/>
                </a:solidFill>
                <a:effectLst/>
                <a:uLnTx/>
                <a:uFillTx/>
                <a:latin typeface="+mn-ea"/>
                <a:ea typeface="+mn-ea"/>
              </a:rPr>
              <a:t>工资福利费用、商品和服务费用、对个人和家庭的补助费用、固定资产折旧费、无形资产摊销费</a:t>
            </a:r>
            <a:endParaRPr kumimoji="0" lang="en-US" altLang="zh-CN" sz="2400" b="1" i="0" u="none" strike="noStrike" kern="0" cap="none" spc="0" normalizeH="0" baseline="0" noProof="0" dirty="0" smtClean="0">
              <a:ln>
                <a:noFill/>
              </a:ln>
              <a:solidFill>
                <a:schemeClr val="tx1"/>
              </a:solidFill>
              <a:effectLst/>
              <a:uLnTx/>
              <a:uFillTx/>
              <a:latin typeface="+mn-lt"/>
              <a:ea typeface="+mn-ea"/>
            </a:endParaRPr>
          </a:p>
          <a:p>
            <a:pPr marL="457200" marR="0" lvl="1" indent="0" algn="l" defTabSz="914400" rtl="0" eaLnBrk="1" fontAlgn="base" latinLnBrk="0" hangingPunct="1">
              <a:lnSpc>
                <a:spcPts val="32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rgbClr val="FFC000"/>
                </a:solidFill>
                <a:effectLst/>
                <a:uLnTx/>
                <a:uFillTx/>
                <a:latin typeface="+mn-lt"/>
                <a:ea typeface="+mn-ea"/>
              </a:rPr>
              <a:t>     </a:t>
            </a:r>
            <a:r>
              <a:rPr kumimoji="0" lang="en-US" altLang="zh-CN" sz="2400" b="1" i="0" u="none" strike="noStrike" kern="0" cap="none" spc="0" normalizeH="0" baseline="0" noProof="0" dirty="0" smtClean="0">
                <a:ln>
                  <a:noFill/>
                </a:ln>
                <a:solidFill>
                  <a:srgbClr val="FFC000"/>
                </a:solidFill>
                <a:effectLst/>
                <a:uLnTx/>
                <a:uFillTx/>
                <a:latin typeface="+mn-lt"/>
                <a:ea typeface="+mn-ea"/>
              </a:rPr>
              <a:t>——</a:t>
            </a:r>
            <a:r>
              <a:rPr kumimoji="0" lang="zh-CN" altLang="en-US" sz="2400" b="1" i="0" u="none" strike="noStrike" kern="0" cap="none" spc="0" normalizeH="0" baseline="0" noProof="0" dirty="0" smtClean="0">
                <a:ln>
                  <a:noFill/>
                </a:ln>
                <a:solidFill>
                  <a:srgbClr val="FFC000"/>
                </a:solidFill>
                <a:effectLst/>
                <a:uLnTx/>
                <a:uFillTx/>
                <a:latin typeface="+mn-lt"/>
                <a:ea typeface="+mn-ea"/>
              </a:rPr>
              <a:t>“业务活动费用”科目还应设置：</a:t>
            </a:r>
            <a:r>
              <a:rPr kumimoji="0" lang="zh-CN" altLang="en-US" sz="2400" b="1" i="0" u="none" strike="noStrike" kern="0" cap="none" spc="0" normalizeH="0" baseline="0" noProof="0" dirty="0" smtClean="0">
                <a:ln>
                  <a:noFill/>
                </a:ln>
                <a:solidFill>
                  <a:schemeClr val="tx1"/>
                </a:solidFill>
                <a:effectLst/>
                <a:uLnTx/>
                <a:uFillTx/>
                <a:latin typeface="+mn-ea"/>
                <a:ea typeface="+mn-ea"/>
              </a:rPr>
              <a:t>对企业补助费用、公共基础设施折旧（摊销）费、保障性住房折旧费、计提专用基金等</a:t>
            </a:r>
            <a:endParaRPr kumimoji="0" lang="en-US" altLang="zh-CN" sz="2400" b="1" i="0" u="none" strike="noStrike" kern="0" cap="none" spc="0" normalizeH="0" baseline="0" noProof="0" dirty="0">
              <a:ln>
                <a:noFill/>
              </a:ln>
              <a:solidFill>
                <a:schemeClr val="tx1"/>
              </a:solidFill>
              <a:effectLst/>
              <a:uLnTx/>
              <a:uFillTx/>
              <a:latin typeface="+mn-ea"/>
              <a:ea typeface="+mn-ea"/>
            </a:endParaRPr>
          </a:p>
          <a:p>
            <a:pPr marL="742950" marR="0" lvl="1" indent="-285750" algn="l" defTabSz="914400" rtl="0" eaLnBrk="1" fontAlgn="base" latinLnBrk="0" hangingPunct="1">
              <a:lnSpc>
                <a:spcPts val="32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solidFill>
                <a:effectLst/>
                <a:uLnTx/>
                <a:uFillTx/>
                <a:latin typeface="+mn-ea"/>
                <a:ea typeface="+mn-ea"/>
              </a:rPr>
              <a:t>不同于预算支出明细科目设置</a:t>
            </a:r>
            <a:endParaRPr kumimoji="0" lang="en-US" altLang="zh-CN" sz="2400" b="1" i="0" u="none" strike="noStrike" kern="0" cap="none" spc="0" normalizeH="0" baseline="0" noProof="0" dirty="0" smtClean="0">
              <a:ln>
                <a:noFill/>
              </a:ln>
              <a:solidFill>
                <a:schemeClr val="tx1"/>
              </a:solidFill>
              <a:effectLst/>
              <a:uLnTx/>
              <a:uFillTx/>
              <a:latin typeface="+mn-ea"/>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4547" name="Rectangle 3"/>
          <p:cNvSpPr>
            <a:spLocks noGrp="1" noChangeArrowheads="1"/>
          </p:cNvSpPr>
          <p:nvPr>
            <p:ph idx="1"/>
          </p:nvPr>
        </p:nvSpPr>
        <p:spPr>
          <a:xfrm>
            <a:off x="539750" y="981075"/>
            <a:ext cx="8208963" cy="5688013"/>
          </a:xfrm>
        </p:spPr>
        <p:txBody>
          <a:bodyPr vert="horz" wrap="square" lIns="91440" tIns="45720" rIns="91440" bIns="45720" numCol="1" anchor="t" anchorCtr="0" compatLnSpc="1"/>
          <a:lstStyle/>
          <a:p>
            <a:pPr marL="342900" marR="0" lvl="0" indent="-342900" algn="l" defTabSz="914400" rtl="0" eaLnBrk="1" fontAlgn="base" latinLnBrk="0" hangingPunct="1">
              <a:lnSpc>
                <a:spcPts val="3200"/>
              </a:lnSpc>
              <a:spcBef>
                <a:spcPct val="20000"/>
              </a:spcBef>
              <a:spcAft>
                <a:spcPct val="0"/>
              </a:spcAft>
              <a:buClr>
                <a:schemeClr val="hlink"/>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uLnTx/>
                <a:uFillTx/>
                <a:latin typeface="+mn-ea"/>
                <a:ea typeface="+mn-ea"/>
                <a:cs typeface="+mn-cs"/>
              </a:rPr>
              <a:t>发生相关费用时</a:t>
            </a:r>
            <a:endParaRPr kumimoji="0" lang="en-US" altLang="zh-CN" sz="28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600"/>
              </a:lnSpc>
              <a:spcBef>
                <a:spcPct val="20000"/>
              </a:spcBef>
              <a:spcAft>
                <a:spcPct val="0"/>
              </a:spcAft>
              <a:buClr>
                <a:schemeClr val="hlink"/>
              </a:buClr>
              <a:buSzPct val="70000"/>
              <a:buFont typeface="Wingdings" panose="05000000000000000000" pitchFamily="2" charset="2"/>
              <a:buNone/>
              <a:defRPr/>
            </a:pPr>
            <a:r>
              <a:rPr kumimoji="0" lang="en-US" altLang="zh-CN" sz="3200" b="0" i="0" u="none" strike="noStrike" kern="0" cap="none" spc="0" normalizeH="0" baseline="0" noProof="0" dirty="0" smtClean="0">
                <a:ln>
                  <a:noFill/>
                </a:ln>
                <a:solidFill>
                  <a:schemeClr val="tx1"/>
                </a:solidFill>
                <a:effectLst/>
                <a:uLnTx/>
                <a:uFillTx/>
                <a:latin typeface="+mn-ea"/>
                <a:ea typeface="+mn-ea"/>
                <a:cs typeface="+mn-cs"/>
              </a:rPr>
              <a:t> </a:t>
            </a:r>
            <a:r>
              <a:rPr kumimoji="0" lang="en-US" altLang="zh-CN" sz="32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借：业务活动费用</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单位管理费用</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经营费用</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6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贷：应付职工薪酬</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6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其他应付款</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其他应交税费</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应交个人所得税</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6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库存物品</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政府储备物资</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6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固定资产累计折旧</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无形资产累计摊销</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公共基础设施累计折旧（摊销）</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保障性住房累计折旧</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6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其他应交税费</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6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财政拨款收入</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零余额账户用款额度</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银行存款</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应付账款等</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6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rgbClr val="FF00FF"/>
                </a:solidFill>
                <a:effectLst/>
                <a:uLnTx/>
                <a:uFillTx/>
                <a:latin typeface="+mn-ea"/>
                <a:ea typeface="+mn-ea"/>
                <a:cs typeface="+mn-cs"/>
              </a:rPr>
              <a:t>专用基金</a:t>
            </a:r>
            <a:r>
              <a:rPr kumimoji="0" lang="en-US" altLang="zh-CN" sz="2000" b="1" i="0" u="none" strike="noStrike" kern="0" cap="none" spc="0" normalizeH="0" baseline="0" noProof="0" dirty="0" smtClean="0">
                <a:ln>
                  <a:noFill/>
                </a:ln>
                <a:solidFill>
                  <a:srgbClr val="FFC000"/>
                </a:solidFill>
                <a:effectLst/>
                <a:uLnTx/>
                <a:uFillTx/>
                <a:latin typeface="+mn-ea"/>
                <a:ea typeface="+mn-ea"/>
                <a:cs typeface="+mn-cs"/>
              </a:rPr>
              <a:t>[</a:t>
            </a:r>
            <a:r>
              <a:rPr kumimoji="0" lang="zh-CN" altLang="en-US" sz="2000" b="1" i="0" u="none" strike="noStrike" kern="0" cap="none" spc="0" normalizeH="0" baseline="0" noProof="0" dirty="0" smtClean="0">
                <a:ln>
                  <a:noFill/>
                </a:ln>
                <a:solidFill>
                  <a:srgbClr val="FFC000"/>
                </a:solidFill>
                <a:effectLst/>
                <a:uLnTx/>
                <a:uFillTx/>
                <a:latin typeface="+mn-ea"/>
                <a:ea typeface="+mn-ea"/>
                <a:cs typeface="+mn-cs"/>
              </a:rPr>
              <a:t>一般按预算会计下基于预算收入计算的金额</a:t>
            </a:r>
            <a:r>
              <a:rPr kumimoji="0" lang="en-US" altLang="zh-CN" sz="2000" b="1" i="0" u="none" strike="noStrike" kern="0" cap="none" spc="0" normalizeH="0" baseline="0" noProof="0" dirty="0" smtClean="0">
                <a:ln>
                  <a:noFill/>
                </a:ln>
                <a:solidFill>
                  <a:srgbClr val="FFC000"/>
                </a:solidFill>
                <a:effectLst/>
                <a:uLnTx/>
                <a:uFillTx/>
                <a:latin typeface="+mn-ea"/>
                <a:ea typeface="+mn-ea"/>
                <a:cs typeface="+mn-cs"/>
              </a:rPr>
              <a:t>]</a:t>
            </a:r>
            <a:endParaRPr kumimoji="0" lang="en-US" altLang="zh-CN" sz="2000" b="1" i="0" u="none" strike="noStrike" kern="0" cap="none" spc="0" normalizeH="0" baseline="0" noProof="0" dirty="0" smtClean="0">
              <a:ln>
                <a:noFill/>
              </a:ln>
              <a:solidFill>
                <a:srgbClr val="FFC000"/>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4547" name="Rectangle 3"/>
          <p:cNvSpPr>
            <a:spLocks noGrp="1" noChangeArrowheads="1"/>
          </p:cNvSpPr>
          <p:nvPr>
            <p:ph idx="1"/>
          </p:nvPr>
        </p:nvSpPr>
        <p:spPr>
          <a:xfrm>
            <a:off x="611188" y="549275"/>
            <a:ext cx="7993063" cy="597535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2.</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“资产处置费用”</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0" fontAlgn="base" latinLnBrk="0" hangingPunct="0">
              <a:lnSpc>
                <a:spcPts val="32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400" b="1" i="0" u="none" strike="noStrike" kern="0" cap="none" spc="0" normalizeH="0" baseline="0" noProof="0" dirty="0" smtClean="0">
                <a:ln>
                  <a:noFill/>
                </a:ln>
                <a:solidFill>
                  <a:schemeClr val="tx1"/>
                </a:solidFill>
                <a:effectLst/>
                <a:uLnTx/>
                <a:uFillTx/>
                <a:latin typeface="+mn-lt"/>
                <a:ea typeface="+mn-ea"/>
                <a:cs typeface="+mn-cs"/>
              </a:rPr>
              <a:t>核算</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单位经批准处置资产时发生的费用，包括</a:t>
            </a:r>
            <a:r>
              <a:rPr kumimoji="0" lang="zh-CN" altLang="zh-CN" sz="2400" b="1" i="0" u="none" strike="noStrike" kern="0" cap="none" spc="0" normalizeH="0" baseline="0" noProof="0" dirty="0">
                <a:ln>
                  <a:noFill/>
                </a:ln>
                <a:solidFill>
                  <a:srgbClr val="FFC000"/>
                </a:solidFill>
                <a:effectLst/>
                <a:uLnTx/>
                <a:uFillTx/>
                <a:latin typeface="+mn-lt"/>
                <a:ea typeface="+mn-ea"/>
                <a:cs typeface="+mn-cs"/>
              </a:rPr>
              <a:t>转销的被处置资产价值</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，以及在</a:t>
            </a:r>
            <a:r>
              <a:rPr kumimoji="0" lang="zh-CN" altLang="zh-CN" sz="2400" b="1" i="0" u="none" strike="noStrike" kern="0" cap="none" spc="0" normalizeH="0" baseline="0" noProof="0" dirty="0">
                <a:ln>
                  <a:noFill/>
                </a:ln>
                <a:solidFill>
                  <a:srgbClr val="FFC000"/>
                </a:solidFill>
                <a:effectLst/>
                <a:uLnTx/>
                <a:uFillTx/>
                <a:latin typeface="+mn-lt"/>
                <a:ea typeface="+mn-ea"/>
                <a:cs typeface="+mn-cs"/>
              </a:rPr>
              <a:t>处置过程中发生的相关费用</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或者</a:t>
            </a:r>
            <a:r>
              <a:rPr kumimoji="0" lang="zh-CN" altLang="zh-CN" sz="2400" b="1" i="0" u="none" strike="noStrike" kern="0" cap="none" spc="0" normalizeH="0" baseline="0" noProof="0" dirty="0">
                <a:ln>
                  <a:noFill/>
                </a:ln>
                <a:solidFill>
                  <a:srgbClr val="FFC000"/>
                </a:solidFill>
                <a:effectLst/>
                <a:uLnTx/>
                <a:uFillTx/>
                <a:latin typeface="+mn-lt"/>
                <a:ea typeface="+mn-ea"/>
                <a:cs typeface="+mn-cs"/>
              </a:rPr>
              <a:t>处置收入小于相关费用形成的净支出</a:t>
            </a:r>
            <a:r>
              <a:rPr kumimoji="0" lang="zh-CN" altLang="zh-CN" sz="2400" b="1" i="0" u="none" strike="noStrike" kern="0" cap="none" spc="0" normalizeH="0" baseline="0" noProof="0" dirty="0" smtClean="0">
                <a:ln>
                  <a:noFill/>
                </a:ln>
                <a:solidFill>
                  <a:schemeClr val="tx1"/>
                </a:solidFill>
                <a:effectLst/>
                <a:uLnTx/>
                <a:uFillTx/>
                <a:latin typeface="+mn-lt"/>
                <a:ea typeface="+mn-ea"/>
                <a:cs typeface="+mn-cs"/>
              </a:rPr>
              <a:t>。</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ts val="32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3.</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“所得税费用”</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l" defTabSz="914400" rtl="0" eaLnBrk="0" fontAlgn="base" latinLnBrk="0" hangingPunct="0">
              <a:lnSpc>
                <a:spcPts val="2400"/>
              </a:lnSpc>
              <a:spcBef>
                <a:spcPct val="20000"/>
              </a:spcBef>
              <a:spcAft>
                <a:spcPct val="0"/>
              </a:spcAft>
              <a:buClr>
                <a:schemeClr val="hlink"/>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发生企业所得税纳税义务的</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ts val="24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借：所得税费用</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ts val="24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贷：其他应交税费</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单位应交所得税</a:t>
            </a:r>
            <a:endParaRPr kumimoji="0" lang="en-US" altLang="zh-CN"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ts val="32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4.</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“其他费用”</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0" fontAlgn="base" latinLnBrk="0" hangingPunct="0">
              <a:lnSpc>
                <a:spcPts val="27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利息费用、坏账损失、罚没支出、现金资产捐赠支出以及</a:t>
            </a:r>
            <a:r>
              <a:rPr kumimoji="0" lang="zh-CN" altLang="zh-CN"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相关税费、运输费</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等</a:t>
            </a:r>
            <a:r>
              <a:rPr kumimoji="0" lang="zh-CN" altLang="zh-CN" sz="2400" b="0" i="0" u="none" strike="noStrike" kern="0" cap="none" spc="0" normalizeH="0" baseline="0" noProof="0" dirty="0" smtClean="0">
                <a:ln>
                  <a:noFill/>
                </a:ln>
                <a:solidFill>
                  <a:schemeClr val="tx1"/>
                </a:solidFill>
                <a:effectLst/>
                <a:uLnTx/>
                <a:uFillTx/>
                <a:latin typeface="+mn-lt"/>
                <a:ea typeface="+mn-ea"/>
                <a:cs typeface="+mn-cs"/>
              </a:rPr>
              <a:t>。</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0" fontAlgn="base" latinLnBrk="0" hangingPunct="0">
              <a:lnSpc>
                <a:spcPts val="27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000" b="1" i="0" u="none" strike="noStrike" kern="0" cap="none" spc="0" normalizeH="0" baseline="0" noProof="0" dirty="0" smtClean="0">
                <a:ln>
                  <a:noFill/>
                </a:ln>
                <a:solidFill>
                  <a:srgbClr val="FFC000"/>
                </a:solidFill>
                <a:effectLst/>
                <a:uLnTx/>
                <a:uFillTx/>
                <a:latin typeface="+mn-lt"/>
                <a:ea typeface="+mn-ea"/>
                <a:cs typeface="+mn-cs"/>
              </a:rPr>
              <a:t>相关税费、运输费等：</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一</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般情况下，计入资产成本；接受捐赠</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无偿调入以名义金额计量的资产，以及成本无法可靠取得的公共基础设施等发生的相关税费、运输费等</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，计入其他费用</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zh-CN" sz="2000" b="0"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0" fontAlgn="base" latinLnBrk="0" hangingPunct="0">
              <a:lnSpc>
                <a:spcPts val="27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ts val="3200"/>
              </a:lnSpc>
              <a:spcBef>
                <a:spcPct val="20000"/>
              </a:spcBef>
              <a:spcAft>
                <a:spcPct val="0"/>
              </a:spcAft>
              <a:buClr>
                <a:schemeClr val="hlink"/>
              </a:buClr>
              <a:buSzPct val="70000"/>
              <a:buFont typeface="Wingdings" panose="05000000000000000000" pitchFamily="2" charset="2"/>
              <a:buChar char="n"/>
              <a:defRPr/>
            </a:pP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5474" name="表格 105473"/>
          <p:cNvGraphicFramePr/>
          <p:nvPr/>
        </p:nvGraphicFramePr>
        <p:xfrm>
          <a:off x="1403350" y="620713"/>
          <a:ext cx="6626225" cy="5580062"/>
        </p:xfrm>
        <a:graphic>
          <a:graphicData uri="http://schemas.openxmlformats.org/drawingml/2006/table">
            <a:tbl>
              <a:tblPr/>
              <a:tblGrid>
                <a:gridCol w="1096963"/>
                <a:gridCol w="2763837"/>
                <a:gridCol w="2765425"/>
              </a:tblGrid>
              <a:tr h="975360">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3200" b="1" dirty="0">
                          <a:solidFill>
                            <a:schemeClr val="tx1"/>
                          </a:solidFill>
                          <a:latin typeface="宋体" panose="02010600030101010101" pitchFamily="2" charset="-122"/>
                          <a:ea typeface="宋体" panose="02010600030101010101" pitchFamily="2" charset="-122"/>
                        </a:rPr>
                        <a:t>（五）</a:t>
                      </a:r>
                      <a:r>
                        <a:rPr lang="zh-CN" altLang="zh-CN" sz="3200" b="1" dirty="0">
                          <a:solidFill>
                            <a:schemeClr val="tx1"/>
                          </a:solidFill>
                          <a:latin typeface="宋体" panose="02010600030101010101" pitchFamily="2" charset="-122"/>
                          <a:ea typeface="宋体" panose="02010600030101010101" pitchFamily="2" charset="-122"/>
                        </a:rPr>
                        <a:t>净资产的核算</a:t>
                      </a:r>
                      <a:endParaRPr lang="zh-CN" altLang="zh-CN" sz="3200" b="1" dirty="0">
                        <a:solidFill>
                          <a:schemeClr val="tx1"/>
                        </a:solidFill>
                        <a:latin typeface="宋体" panose="02010600030101010101" pitchFamily="2" charset="-122"/>
                        <a:ea typeface="宋体" panose="02010600030101010101" pitchFamily="2" charset="-122"/>
                      </a:endParaRPr>
                    </a:p>
                    <a:p>
                      <a:pPr lvl="0" eaLnBrk="1" hangingPunct="1">
                        <a:buNone/>
                      </a:pPr>
                      <a:endParaRPr lang="zh-CN" altLang="zh-CN" sz="3200" b="1" dirty="0">
                        <a:solidFill>
                          <a:schemeClr val="tx1"/>
                        </a:solidFill>
                        <a:latin typeface="宋体" panose="02010600030101010101" pitchFamily="2" charset="-122"/>
                        <a:ea typeface="宋体" panose="02010600030101010101" pitchFamily="2" charset="-122"/>
                      </a:endParaRPr>
                    </a:p>
                  </a:txBody>
                  <a:tcPr marL="68594" marR="68594" marT="0" marB="0"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c hMerge="1">
                  <a:tcP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latin typeface="微软雅黑" panose="020B0503020204020204" charset="-122"/>
                        <a:ea typeface="微软雅黑" panose="020B0503020204020204" charset="-122"/>
                      </a:endParaRPr>
                    </a:p>
                  </a:txBody>
                  <a:tcPr marL="68594" marR="68594" marT="0" marB="0"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r>
              <a:tr h="374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1</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FF0000"/>
                          </a:solidFill>
                          <a:latin typeface="微软雅黑" panose="020B0503020204020204" charset="-122"/>
                          <a:ea typeface="微软雅黑" panose="020B0503020204020204" charset="-122"/>
                        </a:rPr>
                        <a:t>累计盈余</a:t>
                      </a: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6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2</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latin typeface="微软雅黑" panose="020B0503020204020204" charset="-122"/>
                          <a:ea typeface="微软雅黑" panose="020B0503020204020204" charset="-122"/>
                        </a:rPr>
                        <a:t>专用基金</a:t>
                      </a:r>
                      <a:r>
                        <a:rPr lang="en-US" altLang="zh-CN" sz="2400" dirty="0">
                          <a:latin typeface="微软雅黑" panose="020B0503020204020204" charset="-122"/>
                          <a:ea typeface="微软雅黑" panose="020B0503020204020204" charset="-122"/>
                        </a:rPr>
                        <a:t>              </a:t>
                      </a:r>
                      <a:endParaRPr lang="zh-CN" altLang="zh-CN" sz="2400" dirty="0">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00CC00"/>
                          </a:solidFill>
                          <a:latin typeface="微软雅黑" panose="020B0503020204020204" charset="-122"/>
                          <a:ea typeface="微软雅黑" panose="020B0503020204020204" charset="-122"/>
                        </a:rPr>
                        <a:t>事业单位</a:t>
                      </a:r>
                      <a:endParaRPr lang="zh-CN" altLang="zh-CN" sz="2400" dirty="0">
                        <a:solidFill>
                          <a:srgbClr val="00CC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89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3</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FF0000"/>
                          </a:solidFill>
                          <a:latin typeface="微软雅黑" panose="020B0503020204020204" charset="-122"/>
                          <a:ea typeface="微软雅黑" panose="020B0503020204020204" charset="-122"/>
                        </a:rPr>
                        <a:t>权益法调整</a:t>
                      </a: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00CC00"/>
                          </a:solidFill>
                          <a:latin typeface="微软雅黑" panose="020B0503020204020204" charset="-122"/>
                          <a:ea typeface="微软雅黑" panose="020B0503020204020204" charset="-122"/>
                        </a:rPr>
                        <a:t>事业单位</a:t>
                      </a:r>
                      <a:endParaRPr lang="zh-CN" altLang="zh-CN" sz="2400" dirty="0">
                        <a:solidFill>
                          <a:srgbClr val="00CC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62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4</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FF00FF"/>
                          </a:solidFill>
                          <a:latin typeface="微软雅黑" panose="020B0503020204020204" charset="-122"/>
                          <a:ea typeface="微软雅黑" panose="020B0503020204020204" charset="-122"/>
                        </a:rPr>
                        <a:t>本期盈余</a:t>
                      </a:r>
                      <a:endParaRPr lang="zh-CN" altLang="zh-CN" sz="2400" dirty="0">
                        <a:solidFill>
                          <a:srgbClr val="FF00FF"/>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FF00FF"/>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4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5</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solidFill>
                            <a:srgbClr val="FF00FF"/>
                          </a:solidFill>
                          <a:latin typeface="微软雅黑" panose="020B0503020204020204" charset="-122"/>
                          <a:ea typeface="微软雅黑" panose="020B0503020204020204" charset="-122"/>
                        </a:rPr>
                        <a:t>本年盈余分配</a:t>
                      </a:r>
                      <a:endParaRPr lang="zh-CN" altLang="zh-CN" sz="2400" dirty="0">
                        <a:solidFill>
                          <a:srgbClr val="FF00FF"/>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FF00FF"/>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6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6</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FF0000"/>
                          </a:solidFill>
                          <a:latin typeface="微软雅黑" panose="020B0503020204020204" charset="-122"/>
                          <a:ea typeface="微软雅黑" panose="020B0503020204020204" charset="-122"/>
                        </a:rPr>
                        <a:t>无偿调拨净资产</a:t>
                      </a: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46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7</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FF0000"/>
                          </a:solidFill>
                          <a:latin typeface="微软雅黑" panose="020B0503020204020204" charset="-122"/>
                          <a:ea typeface="微软雅黑" panose="020B0503020204020204" charset="-122"/>
                        </a:rPr>
                        <a:t>以前年度盈余</a:t>
                      </a:r>
                      <a:r>
                        <a:rPr lang="zh-CN" altLang="zh-CN" sz="2400" dirty="0">
                          <a:solidFill>
                            <a:srgbClr val="FF0000"/>
                          </a:solidFill>
                          <a:latin typeface="微软雅黑" panose="020B0503020204020204" charset="-122"/>
                          <a:ea typeface="微软雅黑" panose="020B0503020204020204" charset="-122"/>
                        </a:rPr>
                        <a:t>调整</a:t>
                      </a: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24050">
                <a:tc grid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fontAlgn="ctr" hangingPunct="1">
                        <a:buFont typeface="Wingdings" panose="05000000000000000000" pitchFamily="2" charset="2"/>
                        <a:buChar char="Ø"/>
                      </a:pPr>
                      <a:endParaRPr lang="en-US" altLang="zh-CN" sz="2400" dirty="0">
                        <a:latin typeface="微软雅黑" panose="020B0503020204020204" charset="-122"/>
                        <a:ea typeface="微软雅黑" panose="020B0503020204020204" charset="-122"/>
                      </a:endParaRPr>
                    </a:p>
                  </a:txBody>
                  <a:tcPr marL="9527" marR="9527" marT="9526" marB="0" anchor="ctr">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5059" name="Rectangle 3"/>
          <p:cNvSpPr>
            <a:spLocks noGrp="1" noChangeArrowheads="1"/>
          </p:cNvSpPr>
          <p:nvPr>
            <p:ph idx="1"/>
          </p:nvPr>
        </p:nvSpPr>
        <p:spPr>
          <a:xfrm>
            <a:off x="611188" y="549275"/>
            <a:ext cx="8137525" cy="619283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1.</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“本期盈余”</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期末结转各项收入、费用；年末结转入“本年盈余分配”</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2.</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“本年盈余分配”</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0" i="0" u="sng" strike="noStrike" kern="0" cap="none" spc="0" normalizeH="0" baseline="0" noProof="0" dirty="0" smtClean="0">
                <a:ln>
                  <a:noFill/>
                </a:ln>
                <a:solidFill>
                  <a:srgbClr val="FFCCFF"/>
                </a:solidFill>
                <a:effectLst>
                  <a:outerShdw blurRad="38100" dist="38100" dir="2700000" algn="tl">
                    <a:srgbClr val="000000"/>
                  </a:outerShdw>
                </a:effectLst>
                <a:uLnTx/>
                <a:uFillTx/>
                <a:latin typeface="宋体" panose="02010600030101010101" pitchFamily="2" charset="-122"/>
                <a:ea typeface="+mn-ea"/>
                <a:cs typeface="+mn-cs"/>
              </a:rPr>
              <a:t>年末</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按规定从本年度非财政拨款结余或经营结余中提取专用基金的，</a:t>
            </a:r>
            <a:r>
              <a:rPr kumimoji="0" lang="zh-CN" altLang="en-US"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rPr>
              <a:t>按照预算会计下计算的提取金额</a:t>
            </a:r>
            <a:endParaRPr kumimoji="0" lang="zh-CN" altLang="en-US"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  </a:t>
            </a:r>
            <a: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借：本年盈余分配</a:t>
            </a:r>
            <a:endPar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      贷：专用基金</a:t>
            </a:r>
            <a:r>
              <a:rPr kumimoji="0" lang="en-US" altLang="zh-CN" sz="2400" b="0"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职工福利基金等</a:t>
            </a:r>
            <a:endParaRPr kumimoji="0" lang="en-US" altLang="zh-CN" sz="2400" b="0"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  ——</a:t>
            </a:r>
            <a:r>
              <a:rPr kumimoji="0" lang="zh-CN" altLang="en-US" sz="2400" b="0"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年末转入“累计盈余”</a:t>
            </a:r>
            <a:endParaRPr kumimoji="0" lang="en-US" altLang="zh-CN" sz="2400" b="0"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宋体" panose="02010600030101010101" pitchFamily="2" charset="-122"/>
                <a:ea typeface="+mn-ea"/>
                <a:cs typeface="+mn-cs"/>
              </a:rPr>
              <a:t>3.</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宋体" panose="02010600030101010101" pitchFamily="2" charset="-122"/>
                <a:ea typeface="+mn-ea"/>
                <a:cs typeface="+mn-cs"/>
              </a:rPr>
              <a:t>“无偿调拨净资产”</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核算单位无偿调入或调出非现金资产所引起的的净资产变动金额</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年末转入</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“累计盈余”</a:t>
            </a:r>
            <a:endParaRPr kumimoji="0" lang="zh-CN" altLang="en-US" sz="24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283210" y="274955"/>
            <a:ext cx="8613775" cy="1143000"/>
          </a:xfrm>
          <a:ln>
            <a:miter/>
          </a:ln>
        </p:spPr>
        <p:txBody>
          <a:bodyPr anchor="ctr"/>
          <a:p>
            <a:pPr fontAlgn="base"/>
            <a:r>
              <a:rPr lang="en-US" altLang="zh-CN" sz="3200" strike="noStrike" noProof="1">
                <a:solidFill>
                  <a:schemeClr val="tx1"/>
                </a:solidFill>
                <a:effectLst>
                  <a:outerShdw blurRad="38100" dist="19050" dir="2700000" algn="tl" rotWithShape="0">
                    <a:schemeClr val="dk1">
                      <a:alpha val="40000"/>
                    </a:schemeClr>
                  </a:outerShdw>
                </a:effectLst>
              </a:rPr>
              <a:t>1</a:t>
            </a:r>
            <a:r>
              <a:rPr lang="zh-CN" altLang="en-US" sz="3200" strike="noStrike" noProof="1">
                <a:solidFill>
                  <a:schemeClr val="tx1"/>
                </a:solidFill>
                <a:effectLst>
                  <a:outerShdw blurRad="38100" dist="19050" dir="2700000" algn="tl" rotWithShape="0">
                    <a:schemeClr val="dk1">
                      <a:alpha val="40000"/>
                    </a:schemeClr>
                  </a:outerShdw>
                </a:effectLst>
              </a:rPr>
              <a:t>、规范政府会计核算，提高会计信息质量</a:t>
            </a:r>
            <a:endParaRPr lang="zh-CN" altLang="en-US" sz="3200" strike="noStrike" noProof="1">
              <a:solidFill>
                <a:schemeClr val="tx1"/>
              </a:solidFill>
              <a:effectLst>
                <a:outerShdw blurRad="38100" dist="19050" dir="2700000" algn="tl" rotWithShape="0">
                  <a:schemeClr val="dk1">
                    <a:alpha val="40000"/>
                  </a:schemeClr>
                </a:outerShdw>
              </a:effectLst>
            </a:endParaRPr>
          </a:p>
        </p:txBody>
      </p:sp>
      <p:sp>
        <p:nvSpPr>
          <p:cNvPr id="11266" name="内容占位符 2"/>
          <p:cNvSpPr>
            <a:spLocks noGrp="1"/>
          </p:cNvSpPr>
          <p:nvPr>
            <p:ph idx="1"/>
          </p:nvPr>
        </p:nvSpPr>
        <p:spPr>
          <a:xfrm>
            <a:off x="457200" y="1600200"/>
            <a:ext cx="8229600" cy="5022850"/>
          </a:xfrm>
        </p:spPr>
        <p:txBody>
          <a:bodyPr anchor="t"/>
          <a:p>
            <a:r>
              <a:rPr lang="en-US" altLang="zh-CN" sz="2400" b="1">
                <a:latin typeface="仿宋" panose="02010609060101010101" charset="-122"/>
                <a:ea typeface="仿宋" panose="02010609060101010101" charset="-122"/>
              </a:rPr>
              <a:t>   </a:t>
            </a:r>
            <a:r>
              <a:rPr lang="zh-CN" altLang="en-US" sz="2800" b="1">
                <a:latin typeface="黑体" panose="02010609060101010101" pitchFamily="1" charset="-122"/>
                <a:ea typeface="黑体" panose="02010609060101010101" pitchFamily="1" charset="-122"/>
              </a:rPr>
              <a:t>政府会计准则及制度</a:t>
            </a:r>
            <a:r>
              <a:rPr lang="zh-CN" altLang="en-US" sz="2800" b="1">
                <a:solidFill>
                  <a:srgbClr val="FF0000"/>
                </a:solidFill>
                <a:latin typeface="楷体" panose="02010609060101010101" pitchFamily="1" charset="-122"/>
                <a:ea typeface="楷体" panose="02010609060101010101" pitchFamily="1" charset="-122"/>
              </a:rPr>
              <a:t>反映了</a:t>
            </a:r>
            <a:r>
              <a:rPr lang="zh-CN" altLang="en-US" sz="2800" b="1">
                <a:latin typeface="楷体" panose="02010609060101010101" pitchFamily="1" charset="-122"/>
                <a:ea typeface="楷体" panose="02010609060101010101" pitchFamily="1" charset="-122"/>
              </a:rPr>
              <a:t>当前政府会计改革发展的内在需要，</a:t>
            </a:r>
            <a:r>
              <a:rPr lang="zh-CN" altLang="en-US" sz="2800" b="1">
                <a:solidFill>
                  <a:srgbClr val="FF0000"/>
                </a:solidFill>
                <a:latin typeface="楷体" panose="02010609060101010101" pitchFamily="1" charset="-122"/>
                <a:ea typeface="楷体" panose="02010609060101010101" pitchFamily="1" charset="-122"/>
              </a:rPr>
              <a:t>体现了</a:t>
            </a:r>
            <a:r>
              <a:rPr lang="zh-CN" altLang="en-US" sz="2800" b="1">
                <a:latin typeface="楷体" panose="02010609060101010101" pitchFamily="1" charset="-122"/>
                <a:ea typeface="楷体" panose="02010609060101010101" pitchFamily="1" charset="-122"/>
              </a:rPr>
              <a:t>国际公共部门会计概念框架的发展动态，</a:t>
            </a:r>
            <a:r>
              <a:rPr lang="zh-CN" altLang="en-US" sz="2800" b="1">
                <a:solidFill>
                  <a:srgbClr val="FF0000"/>
                </a:solidFill>
                <a:latin typeface="楷体" panose="02010609060101010101" pitchFamily="1" charset="-122"/>
                <a:ea typeface="楷体" panose="02010609060101010101" pitchFamily="1" charset="-122"/>
              </a:rPr>
              <a:t>明确了</a:t>
            </a:r>
            <a:r>
              <a:rPr lang="zh-CN" altLang="en-US" sz="2800" b="1">
                <a:latin typeface="楷体" panose="02010609060101010101" pitchFamily="1" charset="-122"/>
                <a:ea typeface="楷体" panose="02010609060101010101" pitchFamily="1" charset="-122"/>
              </a:rPr>
              <a:t>政府会计标准体系中需要解决的基本问题、基本原则和方法，</a:t>
            </a:r>
            <a:r>
              <a:rPr lang="zh-CN" altLang="en-US" sz="2800" b="1">
                <a:solidFill>
                  <a:srgbClr val="FF0000"/>
                </a:solidFill>
                <a:latin typeface="楷体" panose="02010609060101010101" pitchFamily="1" charset="-122"/>
                <a:ea typeface="楷体" panose="02010609060101010101" pitchFamily="1" charset="-122"/>
              </a:rPr>
              <a:t>构建了</a:t>
            </a:r>
            <a:r>
              <a:rPr lang="zh-CN" altLang="en-US" sz="2800" b="1">
                <a:latin typeface="楷体" panose="02010609060101010101" pitchFamily="1" charset="-122"/>
                <a:ea typeface="楷体" panose="02010609060101010101" pitchFamily="1" charset="-122"/>
              </a:rPr>
              <a:t>统一、科学、规范的政府会计概念体系，</a:t>
            </a:r>
            <a:r>
              <a:rPr lang="zh-CN" altLang="en-US" sz="2800" b="1">
                <a:solidFill>
                  <a:srgbClr val="FF0000"/>
                </a:solidFill>
                <a:latin typeface="楷体" panose="02010609060101010101" pitchFamily="1" charset="-122"/>
                <a:ea typeface="楷体" panose="02010609060101010101" pitchFamily="1" charset="-122"/>
              </a:rPr>
              <a:t>为建立国家统一的政府会计标准体系奠定了基础。</a:t>
            </a:r>
            <a:endParaRPr lang="zh-CN" altLang="en-US" sz="2800" b="1">
              <a:solidFill>
                <a:srgbClr val="FF0000"/>
              </a:solidFill>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sym typeface="Arial" panose="020B0604020202020204" pitchFamily="34" charset="0"/>
              </a:rPr>
              <a:t>   </a:t>
            </a:r>
            <a:r>
              <a:rPr lang="zh-CN" altLang="en-US" sz="2800" b="1">
                <a:latin typeface="黑体" panose="02010609060101010101" pitchFamily="1" charset="-122"/>
                <a:ea typeface="黑体" panose="02010609060101010101" pitchFamily="1" charset="-122"/>
                <a:sym typeface="Arial" panose="020B0604020202020204" pitchFamily="34" charset="0"/>
              </a:rPr>
              <a:t>政府会计准则及制度</a:t>
            </a:r>
            <a:r>
              <a:rPr lang="zh-CN" altLang="en-US" sz="2800" b="1">
                <a:latin typeface="楷体" panose="02010609060101010101" pitchFamily="1" charset="-122"/>
                <a:ea typeface="楷体" panose="02010609060101010101" pitchFamily="1" charset="-122"/>
                <a:sym typeface="Arial" panose="020B0604020202020204" pitchFamily="34" charset="0"/>
              </a:rPr>
              <a:t>颁布实施</a:t>
            </a:r>
            <a:r>
              <a:rPr lang="zh-CN" altLang="en-US" sz="2800" b="1">
                <a:latin typeface="楷体" panose="02010609060101010101" pitchFamily="1" charset="-122"/>
                <a:ea typeface="楷体" panose="02010609060101010101" pitchFamily="1" charset="-122"/>
              </a:rPr>
              <a:t>有利于</a:t>
            </a:r>
            <a:r>
              <a:rPr lang="zh-CN" altLang="en-US" sz="2800" b="1">
                <a:solidFill>
                  <a:srgbClr val="FF0000"/>
                </a:solidFill>
                <a:latin typeface="楷体" panose="02010609060101010101" pitchFamily="1" charset="-122"/>
                <a:ea typeface="楷体" panose="02010609060101010101" pitchFamily="1" charset="-122"/>
              </a:rPr>
              <a:t>规范</a:t>
            </a:r>
            <a:r>
              <a:rPr lang="zh-CN" altLang="en-US" sz="2800" b="1">
                <a:latin typeface="楷体" panose="02010609060101010101" pitchFamily="1" charset="-122"/>
                <a:ea typeface="楷体" panose="02010609060101010101" pitchFamily="1" charset="-122"/>
              </a:rPr>
              <a:t>各级政府、各部门、各单位的会计核算，</a:t>
            </a:r>
            <a:r>
              <a:rPr lang="zh-CN" altLang="en-US" sz="2800" b="1">
                <a:solidFill>
                  <a:srgbClr val="FF0000"/>
                </a:solidFill>
                <a:latin typeface="楷体" panose="02010609060101010101" pitchFamily="1" charset="-122"/>
                <a:ea typeface="楷体" panose="02010609060101010101" pitchFamily="1" charset="-122"/>
              </a:rPr>
              <a:t>提高</a:t>
            </a:r>
            <a:r>
              <a:rPr lang="zh-CN" altLang="en-US" sz="2800" b="1">
                <a:latin typeface="楷体" panose="02010609060101010101" pitchFamily="1" charset="-122"/>
                <a:ea typeface="楷体" panose="02010609060101010101" pitchFamily="1" charset="-122"/>
              </a:rPr>
              <a:t>政府会计信息的可靠性、全面性、相关性、可比性、及时性和可理解性。</a:t>
            </a:r>
            <a:endParaRPr lang="zh-CN" altLang="en-US" sz="2800" b="1">
              <a:latin typeface="楷体" panose="02010609060101010101" pitchFamily="1" charset="-122"/>
              <a:ea typeface="楷体" panose="02010609060101010101" pitchFamily="1" charset="-122"/>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5058" name="Rectangle 2"/>
          <p:cNvSpPr>
            <a:spLocks noGrp="1" noRot="1" noChangeArrowheads="1"/>
          </p:cNvSpPr>
          <p:nvPr>
            <p:ph type="title"/>
          </p:nvPr>
        </p:nvSpPr>
        <p:spPr>
          <a:xfrm>
            <a:off x="1116013" y="188913"/>
            <a:ext cx="6769100" cy="4318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4.</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以前年度盈余调整</a:t>
            </a:r>
            <a:endPar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685059" name="Rectangle 3"/>
          <p:cNvSpPr>
            <a:spLocks noGrp="1" noChangeArrowheads="1"/>
          </p:cNvSpPr>
          <p:nvPr>
            <p:ph idx="1"/>
          </p:nvPr>
        </p:nvSpPr>
        <p:spPr>
          <a:xfrm>
            <a:off x="611188" y="549275"/>
            <a:ext cx="8137525" cy="619283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核算内容</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核算单位本年度发生的调整以前年度盈余的事项，包括本年度发生的重要前期差错更正涉及调整以前年度盈余的事项</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Ø"/>
              <a:defRPr/>
            </a:pP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调整增加</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减少以前年度收入</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费用：</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借：有关科目</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贷：以前年度盈余调整</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Ø"/>
              <a:defRPr/>
            </a:pP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调整减少</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增加以前年度收入</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费用：</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借：以前年度盈余调整</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贷：有关科目</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Ø"/>
              <a:defRPr/>
            </a:pP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盘盈的各种非流动资产报经批准后处理：</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借：待处理财产损溢</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贷：以前年度盈余调整</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Ø"/>
              <a:defRPr/>
            </a:pP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经过上述调整后转入累计盈余</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借或贷：累计盈余</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贷或借：以前年度盈余调整</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   </a:t>
            </a: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5059" name="Rectangle 3"/>
          <p:cNvSpPr>
            <a:spLocks noGrp="1" noChangeArrowheads="1"/>
          </p:cNvSpPr>
          <p:nvPr>
            <p:ph idx="1"/>
          </p:nvPr>
        </p:nvSpPr>
        <p:spPr>
          <a:xfrm>
            <a:off x="611188" y="549275"/>
            <a:ext cx="8137525" cy="5905500"/>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5.</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“累计盈余”</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核算单位历年实现的盈余扣除盈余分配后滚存的金额，以及因无偿调入调出资产产生的净资产变动额。</a:t>
            </a:r>
            <a:endPar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按照规定上缴、缴回、单位间调剂结转结余资金产生的净资产变动额，以及对以前年度盈余的调整金额，也通过本科目核算</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5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使用专用基金购置固定资产</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无形资产时，专用基金重分类为累计盈余</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l" defTabSz="914400" rtl="0" eaLnBrk="1" fontAlgn="base" latinLnBrk="0" hangingPunct="1">
              <a:lnSpc>
                <a:spcPct val="105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6.</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“专用基金”</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l" defTabSz="914400" rtl="0" eaLnBrk="1" fontAlgn="base" latinLnBrk="0" hangingPunct="1">
              <a:lnSpc>
                <a:spcPct val="105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  ——</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专门用途的净资产</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l" defTabSz="914400" rtl="0" eaLnBrk="1" fontAlgn="base" latinLnBrk="0" hangingPunct="1">
              <a:lnSpc>
                <a:spcPct val="105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     ——</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年末通过“本年盈余分配”科目提取</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从收入中提取并计入相关费用</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按规定直接设置</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（六）预算会计的核算</a:t>
            </a:r>
            <a:endPar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1000451" name="Rectangle 3"/>
          <p:cNvSpPr>
            <a:spLocks noGrp="1" noChangeArrowheads="1"/>
          </p:cNvSpPr>
          <p:nvPr>
            <p:ph idx="1"/>
          </p:nvPr>
        </p:nvSpPr>
        <p:spPr>
          <a:xfrm>
            <a:off x="684213" y="836613"/>
            <a:ext cx="7991475" cy="5761038"/>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32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主要变化：</a:t>
            </a:r>
            <a:endParaRPr kumimoji="0" lang="en-US" altLang="zh-CN" sz="32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增加“债务预算收入”、“债务还本支出”和“投资支出”科目</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mn-ea"/>
                <a:cs typeface="+mn-cs"/>
              </a:rPr>
              <a:t>       </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mn-ea"/>
                <a:cs typeface="+mn-cs"/>
              </a:rPr>
              <a:t>原“其他收人”中的重要项目单设一级会计科目</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mn-ea"/>
                <a:cs typeface="+mn-cs"/>
              </a:rPr>
              <a:t>收付实现制基础更加纯粹</a:t>
            </a:r>
            <a:endParaRPr kumimoji="0" lang="en-US" altLang="zh-CN" sz="2000" b="0" i="0" u="none" strike="noStrike" kern="0" cap="none" spc="0" normalizeH="0" baseline="0" noProof="0" dirty="0" smtClean="0">
              <a:ln>
                <a:noFill/>
              </a:ln>
              <a:solidFill>
                <a:schemeClr val="tx1"/>
              </a:solidFill>
              <a:effectLst/>
              <a:uLnTx/>
              <a:uFillTx/>
              <a:latin typeface="Arial" panose="020B0604020202020204"/>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1800" b="0" i="0" u="none" strike="noStrike" kern="0" cap="none" spc="0" normalizeH="0" baseline="0" noProof="0" dirty="0">
                <a:ln>
                  <a:noFill/>
                </a:ln>
                <a:solidFill>
                  <a:schemeClr val="tx1"/>
                </a:solidFill>
                <a:effectLst>
                  <a:outerShdw blurRad="38100" dist="38100" dir="2700000" algn="tl">
                    <a:srgbClr val="000000"/>
                  </a:outerShdw>
                </a:effectLst>
                <a:uLnTx/>
                <a:uFillTx/>
                <a:latin typeface="Arial" panose="020B0604020202020204"/>
                <a:ea typeface="+mn-ea"/>
                <a:cs typeface="+mn-cs"/>
              </a:rPr>
              <a:t> </a:t>
            </a:r>
            <a:r>
              <a:rPr kumimoji="0" lang="en-US" altLang="zh-CN"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mn-ea"/>
                <a:cs typeface="+mn-cs"/>
              </a:rPr>
              <a:t>     </a:t>
            </a:r>
            <a:endParaRPr kumimoji="0" lang="en-US" altLang="zh-CN" sz="1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mn-ea"/>
              <a:cs typeface="+mn-cs"/>
            </a:endParaRPr>
          </a:p>
          <a:p>
            <a:pPr marL="742950" marR="0" lvl="1" indent="-285750" algn="l" defTabSz="914400" rtl="0" eaLnBrk="1" fontAlgn="base" latinLnBrk="0" hangingPunct="1">
              <a:lnSpc>
                <a:spcPct val="110000"/>
              </a:lnSpc>
              <a:spcBef>
                <a:spcPct val="20000"/>
              </a:spcBef>
              <a:spcAft>
                <a:spcPct val="0"/>
              </a:spcAft>
              <a:buClr>
                <a:schemeClr val="accent2"/>
              </a:buClr>
              <a:buSzPct val="70000"/>
              <a:buFont typeface="Wingdings" panose="05000000000000000000" pitchFamily="2" charset="2"/>
              <a:buChar char="n"/>
              <a:defRPr/>
            </a:pPr>
            <a:endPar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333375"/>
            <a:ext cx="6769100" cy="576263"/>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j-lt"/>
                <a:ea typeface="+mj-ea"/>
                <a:cs typeface="+mj-cs"/>
              </a:rPr>
              <a:t>关 注</a:t>
            </a:r>
            <a:endParaRPr kumimoji="0" lang="zh-CN" altLang="en-US" sz="32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827088" y="1268413"/>
            <a:ext cx="7848600" cy="5329238"/>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各类收入明细科目设置</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按照收入类别、项目、来源、</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政府收支分类科目</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中“支出功能分类科目”的项级科目等进行明细核算</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其中的</a:t>
            </a:r>
            <a:r>
              <a:rPr kumimoji="0" lang="zh-CN" altLang="en-US" sz="2400" b="1" i="0" u="none" strike="noStrike" kern="0" cap="none" spc="0" normalizeH="0" baseline="0" noProof="0" dirty="0" smtClean="0">
                <a:ln>
                  <a:noFill/>
                </a:ln>
                <a:solidFill>
                  <a:srgbClr val="FFC000"/>
                </a:solidFill>
                <a:effectLst/>
                <a:uLnTx/>
                <a:uFillTx/>
                <a:latin typeface="+mn-lt"/>
                <a:ea typeface="+mn-ea"/>
                <a:cs typeface="+mn-cs"/>
              </a:rPr>
              <a:t>专项资金收入</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：按具体项目进行明细核算</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0" cap="none" spc="0" normalizeH="0" baseline="0" noProof="0" dirty="0" smtClean="0">
                <a:ln>
                  <a:noFill/>
                </a:ln>
                <a:solidFill>
                  <a:srgbClr val="FF0000"/>
                </a:solidFill>
                <a:effectLst/>
                <a:uLnTx/>
                <a:uFillTx/>
                <a:latin typeface="+mn-lt"/>
                <a:ea typeface="+mn-ea"/>
                <a:cs typeface="+mn-cs"/>
              </a:rPr>
              <a:t>财政拨款预算收入</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：还应设置“基本支出”和“项目支出”两个明细科目；“基本支出”下按照“人员经费”、“日常公用经费”进行明细核算；按照一般公共预算财政拨款、政府性基金预算财政拨款等拨款种类进行明细核算</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j-lt"/>
                <a:ea typeface="+mj-ea"/>
                <a:cs typeface="+mj-cs"/>
              </a:rPr>
              <a:t>关 注</a:t>
            </a:r>
            <a:endParaRPr kumimoji="0" lang="zh-CN" altLang="en-US" sz="32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684213" y="1052513"/>
            <a:ext cx="8208963" cy="5545138"/>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各类支出明细科目设置</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按照支出类别、项目、</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政府收支分类</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科目</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中“支出功能分类科目”的项级</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科目和“</a:t>
            </a:r>
            <a:r>
              <a:rPr kumimoji="0" lang="zh-CN" altLang="en-US" sz="2400" b="1" i="0" u="none" strike="noStrike" kern="0" cap="none" spc="0" normalizeH="0" baseline="0" noProof="0" dirty="0" smtClean="0">
                <a:ln>
                  <a:noFill/>
                </a:ln>
                <a:solidFill>
                  <a:srgbClr val="FF00FF"/>
                </a:solidFill>
                <a:effectLst/>
                <a:uLnTx/>
                <a:uFillTx/>
                <a:latin typeface="+mn-lt"/>
                <a:ea typeface="+mn-ea"/>
                <a:cs typeface="+mn-cs"/>
              </a:rPr>
              <a:t>部门预算支出经济分类科目</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”的款级科目等进行</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明细</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核算</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其中的</a:t>
            </a:r>
            <a:r>
              <a:rPr kumimoji="0" lang="zh-CN" altLang="en-US" sz="2400" b="1" i="0" u="none" strike="noStrike" kern="0" cap="none" spc="0" normalizeH="0" baseline="0" noProof="0" dirty="0" smtClean="0">
                <a:ln>
                  <a:noFill/>
                </a:ln>
                <a:solidFill>
                  <a:srgbClr val="FFC000"/>
                </a:solidFill>
                <a:effectLst/>
                <a:uLnTx/>
                <a:uFillTx/>
                <a:latin typeface="+mn-lt"/>
                <a:ea typeface="+mn-ea"/>
                <a:cs typeface="+mn-cs"/>
              </a:rPr>
              <a:t>专项资金支出</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：按具体项目进行明细核算</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行政支出</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事业支出</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其他支出：还应</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按照</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财政拨款支出</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非财政专项资金支出</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和</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其他资金支出</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基本支出</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和</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项目支出</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a:t>
            </a:r>
            <a:r>
              <a:rPr kumimoji="0" lang="zh-CN" altLang="zh-CN" sz="2400" b="1" i="0" u="none" strike="noStrike" kern="0" cap="none" spc="0" normalizeH="0" baseline="0" noProof="0" dirty="0">
                <a:ln>
                  <a:noFill/>
                </a:ln>
                <a:solidFill>
                  <a:schemeClr val="tx1"/>
                </a:solidFill>
                <a:effectLst/>
                <a:uLnTx/>
                <a:uFillTx/>
                <a:latin typeface="+mn-lt"/>
                <a:ea typeface="+mn-ea"/>
                <a:cs typeface="+mn-cs"/>
              </a:rPr>
              <a:t>等进行明细</a:t>
            </a:r>
            <a:r>
              <a:rPr kumimoji="0" lang="zh-CN" altLang="zh-CN" sz="2400" b="1" i="0" u="none" strike="noStrike" kern="0" cap="none" spc="0" normalizeH="0" baseline="0" noProof="0" dirty="0" smtClean="0">
                <a:ln>
                  <a:noFill/>
                </a:ln>
                <a:solidFill>
                  <a:schemeClr val="tx1"/>
                </a:solidFill>
                <a:effectLst/>
                <a:uLnTx/>
                <a:uFillTx/>
                <a:latin typeface="+mn-lt"/>
                <a:ea typeface="+mn-ea"/>
                <a:cs typeface="+mn-cs"/>
              </a:rPr>
              <a:t>核算</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；在“财政拨款支出”下按照</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一般公共预算财政拨款、政府性基金预算财政拨款等拨款种类进行明细核算</a:t>
            </a:r>
            <a:endParaRPr kumimoji="0" lang="en-US" altLang="zh-CN" sz="2400" b="1"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endPar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115888"/>
            <a:ext cx="6769100" cy="57785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1.</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资金结存</a:t>
            </a:r>
            <a:endPar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1000451" name="Rectangle 3"/>
          <p:cNvSpPr>
            <a:spLocks noGrp="1" noChangeArrowheads="1"/>
          </p:cNvSpPr>
          <p:nvPr>
            <p:ph idx="1"/>
          </p:nvPr>
        </p:nvSpPr>
        <p:spPr>
          <a:xfrm>
            <a:off x="684213" y="765175"/>
            <a:ext cx="8064500" cy="575945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）核算内容</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zh-CN" sz="2000" b="1" i="0" u="none" strike="noStrike" kern="0" cap="none" spc="0" normalizeH="0" baseline="0" noProof="0" dirty="0" smtClean="0">
                <a:ln>
                  <a:noFill/>
                </a:ln>
                <a:solidFill>
                  <a:schemeClr val="tx1"/>
                </a:solidFill>
                <a:effectLst/>
                <a:uLnTx/>
                <a:uFillTx/>
                <a:latin typeface="+mn-lt"/>
                <a:ea typeface="+mn-ea"/>
              </a:rPr>
              <a:t>单位</a:t>
            </a:r>
            <a:r>
              <a:rPr kumimoji="0" lang="zh-CN" altLang="zh-CN" sz="2000" b="1" i="0" u="none" strike="noStrike" kern="0" cap="none" spc="0" normalizeH="0" baseline="0" noProof="0" dirty="0">
                <a:ln>
                  <a:noFill/>
                </a:ln>
                <a:solidFill>
                  <a:schemeClr val="tx1"/>
                </a:solidFill>
                <a:effectLst/>
                <a:uLnTx/>
                <a:uFillTx/>
                <a:latin typeface="+mn-lt"/>
                <a:ea typeface="+mn-ea"/>
              </a:rPr>
              <a:t>纳入部门预算管理的</a:t>
            </a:r>
            <a:r>
              <a:rPr kumimoji="0" lang="zh-CN" altLang="zh-CN" sz="2000" b="1" i="0" u="none" strike="noStrike" kern="0" cap="none" spc="0" normalizeH="0" baseline="0" noProof="0" dirty="0">
                <a:ln>
                  <a:noFill/>
                </a:ln>
                <a:solidFill>
                  <a:srgbClr val="FFC000"/>
                </a:solidFill>
                <a:effectLst/>
                <a:uLnTx/>
                <a:uFillTx/>
                <a:latin typeface="+mn-lt"/>
                <a:ea typeface="+mn-ea"/>
              </a:rPr>
              <a:t>资金</a:t>
            </a:r>
            <a:r>
              <a:rPr kumimoji="0" lang="zh-CN" altLang="zh-CN" sz="2000" b="1" i="0" u="none" strike="noStrike" kern="0" cap="none" spc="0" normalizeH="0" baseline="0" noProof="0" dirty="0">
                <a:ln>
                  <a:noFill/>
                </a:ln>
                <a:solidFill>
                  <a:schemeClr val="tx1"/>
                </a:solidFill>
                <a:effectLst/>
                <a:uLnTx/>
                <a:uFillTx/>
                <a:latin typeface="+mn-lt"/>
                <a:ea typeface="+mn-ea"/>
              </a:rPr>
              <a:t>的流入、</a:t>
            </a:r>
            <a:r>
              <a:rPr kumimoji="0" lang="zh-CN" altLang="zh-CN" sz="2000" b="1" i="0" u="none" strike="noStrike" kern="0" cap="none" spc="0" normalizeH="0" baseline="0" noProof="0" dirty="0" smtClean="0">
                <a:ln>
                  <a:noFill/>
                </a:ln>
                <a:solidFill>
                  <a:schemeClr val="tx1"/>
                </a:solidFill>
                <a:effectLst/>
                <a:uLnTx/>
                <a:uFillTx/>
                <a:latin typeface="+mn-lt"/>
                <a:ea typeface="+mn-ea"/>
              </a:rPr>
              <a:t>流出</a:t>
            </a:r>
            <a:r>
              <a:rPr kumimoji="0" lang="zh-CN" altLang="en-US" sz="2000" b="1" i="0" u="none" strike="noStrike" kern="0" cap="none" spc="0" normalizeH="0" baseline="0" noProof="0" dirty="0" smtClean="0">
                <a:ln>
                  <a:noFill/>
                </a:ln>
                <a:solidFill>
                  <a:schemeClr val="tx1"/>
                </a:solidFill>
                <a:effectLst/>
                <a:uLnTx/>
                <a:uFillTx/>
                <a:latin typeface="+mn-lt"/>
                <a:ea typeface="+mn-ea"/>
              </a:rPr>
              <a:t>和结存</a:t>
            </a:r>
            <a:r>
              <a:rPr kumimoji="0" lang="zh-CN" altLang="zh-CN" sz="2000" b="1" i="0" u="none" strike="noStrike" kern="0" cap="none" spc="0" normalizeH="0" baseline="0" noProof="0" dirty="0" smtClean="0">
                <a:ln>
                  <a:noFill/>
                </a:ln>
                <a:solidFill>
                  <a:schemeClr val="tx1"/>
                </a:solidFill>
                <a:effectLst/>
                <a:uLnTx/>
                <a:uFillTx/>
                <a:latin typeface="+mn-lt"/>
                <a:ea typeface="+mn-ea"/>
              </a:rPr>
              <a:t>情况</a:t>
            </a:r>
            <a:endParaRPr kumimoji="0" lang="en-US" altLang="zh-CN" sz="2000" b="1" i="0" u="none" strike="noStrike" kern="0" cap="none" spc="0" normalizeH="0" baseline="0" noProof="0" dirty="0" smtClean="0">
              <a:ln>
                <a:noFill/>
              </a:ln>
              <a:solidFill>
                <a:schemeClr val="tx1"/>
              </a:solidFill>
              <a:effectLst/>
              <a:uLnTx/>
              <a:uFillTx/>
              <a:latin typeface="+mn-lt"/>
              <a:ea typeface="+mn-ea"/>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2</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）明细科目设置</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lt"/>
                <a:ea typeface="+mn-ea"/>
                <a:cs typeface="+mn-cs"/>
              </a:rPr>
              <a:t>“零余额账户用款额度”、“货币资金”、“财政应返还额度”</a:t>
            </a:r>
            <a:endParaRPr kumimoji="0" lang="en-US" altLang="zh-CN" sz="20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mn-ea"/>
                <a:ea typeface="+mn-ea"/>
                <a:cs typeface="+mn-cs"/>
              </a:rPr>
              <a:t>（</a:t>
            </a:r>
            <a:r>
              <a:rPr kumimoji="0" lang="en-US" altLang="zh-CN" sz="2400" b="1" i="0" u="none" strike="noStrike" kern="0" cap="none" spc="0" normalizeH="0" baseline="0" noProof="0" dirty="0" smtClean="0">
                <a:ln>
                  <a:noFill/>
                </a:ln>
                <a:solidFill>
                  <a:schemeClr val="tx1"/>
                </a:solidFill>
                <a:effectLst/>
                <a:uLnTx/>
                <a:uFillTx/>
                <a:latin typeface="+mn-ea"/>
                <a:ea typeface="+mn-ea"/>
                <a:cs typeface="+mn-cs"/>
              </a:rPr>
              <a:t>3</a:t>
            </a:r>
            <a:r>
              <a:rPr kumimoji="0" lang="zh-CN" altLang="en-US" sz="2400" b="1" i="0" u="none" strike="noStrike" kern="0" cap="none" spc="0" normalizeH="0" baseline="0" noProof="0" dirty="0" smtClean="0">
                <a:ln>
                  <a:noFill/>
                </a:ln>
                <a:solidFill>
                  <a:schemeClr val="tx1"/>
                </a:solidFill>
                <a:effectLst/>
                <a:uLnTx/>
                <a:uFillTx/>
                <a:latin typeface="+mn-ea"/>
                <a:ea typeface="+mn-ea"/>
                <a:cs typeface="+mn-cs"/>
              </a:rPr>
              <a:t>）账务处理</a:t>
            </a:r>
            <a:endParaRPr kumimoji="0" lang="en-US" altLang="zh-CN" sz="24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rgbClr val="FFC000"/>
                </a:solidFill>
                <a:effectLst/>
                <a:uLnTx/>
                <a:uFillTx/>
                <a:latin typeface="+mn-ea"/>
                <a:ea typeface="+mn-ea"/>
                <a:cs typeface="+mn-cs"/>
              </a:rPr>
              <a:t> </a:t>
            </a:r>
            <a:r>
              <a:rPr kumimoji="0" lang="en-US" altLang="zh-CN" sz="2000" b="1" i="0" u="none" strike="noStrike" kern="0" cap="none" spc="0" normalizeH="0" baseline="0" noProof="0" dirty="0" smtClean="0">
                <a:ln>
                  <a:noFill/>
                </a:ln>
                <a:solidFill>
                  <a:srgbClr val="FFC000"/>
                </a:solidFill>
                <a:effectLst/>
                <a:uLnTx/>
                <a:uFillTx/>
                <a:latin typeface="+mn-ea"/>
                <a:ea typeface="+mn-ea"/>
                <a:cs typeface="+mn-cs"/>
              </a:rPr>
              <a:t>  </a:t>
            </a:r>
            <a:r>
              <a:rPr kumimoji="0" lang="zh-CN" altLang="en-US" sz="2000" b="1" i="0" u="none" strike="noStrike" kern="0" cap="none" spc="0" normalizeH="0" baseline="0" noProof="0" dirty="0" smtClean="0">
                <a:ln>
                  <a:noFill/>
                </a:ln>
                <a:solidFill>
                  <a:srgbClr val="FFC000"/>
                </a:solidFill>
                <a:effectLst/>
                <a:uLnTx/>
                <a:uFillTx/>
                <a:latin typeface="+mn-ea"/>
                <a:ea typeface="+mn-ea"/>
                <a:cs typeface="+mn-cs"/>
              </a:rPr>
              <a:t>明细科目之间增减变动（略）</a:t>
            </a:r>
            <a:endParaRPr kumimoji="0" lang="en-US" altLang="zh-CN" sz="2000" b="1" i="0" u="none" strike="noStrike" kern="0" cap="none" spc="0" normalizeH="0" baseline="0" noProof="0" dirty="0" smtClean="0">
              <a:ln>
                <a:noFill/>
              </a:ln>
              <a:solidFill>
                <a:srgbClr val="FFC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000" b="1" i="0" u="none" strike="noStrike" kern="0" cap="none" spc="0" normalizeH="0" baseline="0" noProof="0" dirty="0" smtClean="0">
                <a:ln>
                  <a:noFill/>
                </a:ln>
                <a:solidFill>
                  <a:srgbClr val="FFC000"/>
                </a:solidFill>
                <a:effectLst/>
                <a:uLnTx/>
                <a:uFillTx/>
                <a:latin typeface="+mn-ea"/>
                <a:ea typeface="+mn-ea"/>
                <a:cs typeface="+mn-cs"/>
              </a:rPr>
              <a:t>   预算资金流入时</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借：资金结存</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贷：相关预算收入</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财政拨款结转</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财政拨款结余</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非财政拨款结转</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非财政拨款结余</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rgbClr val="FFC000"/>
                </a:solidFill>
                <a:effectLst/>
                <a:uLnTx/>
                <a:uFillTx/>
                <a:latin typeface="+mn-ea"/>
                <a:ea typeface="+mn-ea"/>
                <a:cs typeface="+mn-cs"/>
              </a:rPr>
              <a:t>预算资金流出时</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借：相关支出</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财政拨款结转</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财政拨款结余</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非财政拨款结转</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非财政拨款结余</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专用结余</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贷：资金结存</a:t>
            </a:r>
            <a:r>
              <a:rPr kumimoji="0" lang="en-US" altLang="zh-CN" sz="2000" b="1"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000" b="1" i="0" u="none" strike="noStrike" kern="0" cap="none" spc="0" normalizeH="0" baseline="0" noProof="0" dirty="0" smtClean="0">
                <a:ln>
                  <a:noFill/>
                </a:ln>
                <a:solidFill>
                  <a:schemeClr val="tx1"/>
                </a:solidFill>
                <a:effectLst/>
                <a:uLnTx/>
                <a:uFillTx/>
                <a:latin typeface="+mn-ea"/>
                <a:ea typeface="+mn-ea"/>
                <a:cs typeface="+mn-cs"/>
              </a:rPr>
              <a:t>财政拨款预算收入</a:t>
            </a:r>
            <a:endParaRPr kumimoji="0" lang="en-US" altLang="zh-CN" sz="2000" b="1" i="0" u="none" strike="noStrike" kern="0" cap="none" spc="0" normalizeH="0" baseline="0" noProof="0" dirty="0" smtClean="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360363"/>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2.</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财政拨款预算收入</a:t>
            </a:r>
            <a:endPar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1000451" name="Rectangle 3"/>
          <p:cNvSpPr>
            <a:spLocks noGrp="1" noChangeArrowheads="1"/>
          </p:cNvSpPr>
          <p:nvPr>
            <p:ph idx="1"/>
          </p:nvPr>
        </p:nvSpPr>
        <p:spPr>
          <a:xfrm>
            <a:off x="684213" y="692150"/>
            <a:ext cx="8064500" cy="5832475"/>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关注：</a:t>
            </a:r>
            <a:endParaRPr kumimoji="0" lang="en-US" altLang="zh-CN"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）收到同级财政部门预拨的下期预算款或没有纳入预算的暂付款项</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000" b="1" i="0" u="sng" strike="noStrike" kern="0" cap="none" spc="0" normalizeH="0" baseline="0" noProof="0" dirty="0" smtClean="0">
                <a:ln>
                  <a:noFill/>
                </a:ln>
                <a:solidFill>
                  <a:schemeClr val="tx1"/>
                </a:solidFill>
                <a:effectLst/>
                <a:uLnTx/>
                <a:uFillTx/>
                <a:latin typeface="+mn-ea"/>
                <a:ea typeface="+mn-ea"/>
                <a:cs typeface="+mn-cs"/>
              </a:rPr>
              <a:t>收到时，</a:t>
            </a:r>
            <a:endParaRPr kumimoji="0" lang="en-US" altLang="zh-CN" sz="2000" b="1" i="0" u="sng"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财务会计：借</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：银行存款等</a:t>
            </a:r>
            <a:endParaRPr kumimoji="0" lang="en-US" altLang="zh-CN" sz="2000" b="0" i="0" u="none" strike="noStrike" kern="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贷</a:t>
            </a:r>
            <a:r>
              <a:rPr kumimoji="0" lang="zh-CN" altLang="en-US" sz="2000" b="0" i="0" u="none" strike="noStrike" kern="0" cap="none" spc="0" normalizeH="0" baseline="0" noProof="0" dirty="0">
                <a:ln>
                  <a:noFill/>
                </a:ln>
                <a:solidFill>
                  <a:schemeClr val="tx1"/>
                </a:solidFill>
                <a:effectLst/>
                <a:uLnTx/>
                <a:uFillTx/>
                <a:latin typeface="+mn-ea"/>
                <a:ea typeface="+mn-ea"/>
                <a:cs typeface="+mn-cs"/>
              </a:rPr>
              <a:t>：其他应付</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款</a:t>
            </a: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0" i="0" u="none" strike="noStrike" kern="0" cap="none" spc="0" normalizeH="0" baseline="0" noProof="0" dirty="0" smtClean="0">
                <a:ln>
                  <a:noFill/>
                </a:ln>
                <a:solidFill>
                  <a:srgbClr val="FF0000"/>
                </a:solidFill>
                <a:effectLst/>
                <a:uLnTx/>
                <a:uFillTx/>
                <a:latin typeface="+mn-ea"/>
                <a:ea typeface="+mn-ea"/>
                <a:cs typeface="+mn-cs"/>
              </a:rPr>
              <a:t>预算会计：不做会计处理</a:t>
            </a:r>
            <a:endParaRPr kumimoji="0" lang="en-US" altLang="zh-CN" sz="2000" b="0" i="0" u="none" strike="noStrike" kern="0" cap="none" spc="0" normalizeH="0" baseline="0" noProof="0" dirty="0" smtClean="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1" i="0" u="sng" strike="noStrike" kern="0" cap="none" spc="0" normalizeH="0" baseline="0" noProof="0" dirty="0" smtClean="0">
                <a:ln>
                  <a:noFill/>
                </a:ln>
                <a:solidFill>
                  <a:schemeClr val="tx1"/>
                </a:solidFill>
                <a:effectLst/>
                <a:uLnTx/>
                <a:uFillTx/>
                <a:latin typeface="+mn-ea"/>
                <a:ea typeface="+mn-ea"/>
                <a:cs typeface="+mn-cs"/>
              </a:rPr>
              <a:t>待到下一预算期或批准纳入预算时，</a:t>
            </a:r>
            <a:endParaRPr kumimoji="0" lang="en-US" altLang="zh-CN" sz="2000" b="1" i="0" u="sng" strike="noStrike" kern="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财务会计：借：其他应付款</a:t>
            </a: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贷：财政拨款收入</a:t>
            </a: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预算会计：借：资金结存</a:t>
            </a: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mn-ea"/>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ea"/>
                <a:ea typeface="+mn-ea"/>
                <a:cs typeface="+mn-cs"/>
              </a:rPr>
              <a:t>贷：财政拨款预算收入</a:t>
            </a: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2</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）收到</a:t>
            </a:r>
            <a:r>
              <a:rPr kumimoji="0" lang="zh-CN" altLang="en-US"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rPr>
              <a:t>转拨给下属单位的财政拨款（实拨资金）</a:t>
            </a:r>
            <a:endParaRPr kumimoji="0" lang="en-US" altLang="zh-CN" sz="2400" b="1" i="0" u="none" strike="noStrike" kern="0" cap="none" spc="0" normalizeH="0" baseline="0" noProof="0" dirty="0">
              <a:ln>
                <a:noFill/>
              </a:ln>
              <a:solidFill>
                <a:schemeClr val="tx1"/>
              </a:solidFill>
              <a:effectLst>
                <a:outerShdw blurRad="38100" dist="38100" dir="2700000" algn="tl">
                  <a:srgbClr val="000000"/>
                </a:outerShdw>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仅进行财务会计处理，预算会计不做</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处理</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3</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）年末</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转入“财政拨款结转</a:t>
            </a:r>
            <a:r>
              <a:rPr kumimoji="0" lang="en-US" altLang="zh-CN" sz="2400" b="1" i="0" u="none" strike="noStrike" kern="0" cap="none" spc="0" normalizeH="0" baseline="0" noProof="0" dirty="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本年收支结转”科目</a:t>
            </a:r>
            <a:endPar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323850" y="260350"/>
            <a:ext cx="8496300" cy="108108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3.</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事业</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上级补助</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附属单位上缴</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经营</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非同级财政拨款</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其他预算收入</a:t>
            </a:r>
            <a:endPar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1000451" name="Rectangle 3"/>
          <p:cNvSpPr>
            <a:spLocks noGrp="1" noChangeArrowheads="1"/>
          </p:cNvSpPr>
          <p:nvPr>
            <p:ph idx="1"/>
          </p:nvPr>
        </p:nvSpPr>
        <p:spPr>
          <a:xfrm>
            <a:off x="684213" y="1484313"/>
            <a:ext cx="8064500" cy="5040313"/>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关注：</a:t>
            </a:r>
            <a:endParaRPr kumimoji="0" lang="en-US" altLang="zh-CN"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）“事业预算收入”科目</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设置“非同级财政拨款”明细科目，核算因开展科研及其辅助活动从非同级财政部门取得的经费拨款</a:t>
            </a:r>
            <a:r>
              <a:rPr kumimoji="0" lang="en-US" altLang="zh-CN" sz="2000" b="0" i="0" u="none" strike="noStrike" kern="0" cap="none" spc="0" normalizeH="0" baseline="0" noProof="0" dirty="0" smtClean="0">
                <a:ln>
                  <a:noFill/>
                </a:ln>
                <a:solidFill>
                  <a:schemeClr val="tx1"/>
                </a:solidFill>
                <a:effectLst/>
                <a:uLnTx/>
                <a:uFillTx/>
                <a:latin typeface="+mn-ea"/>
                <a:ea typeface="+mn-ea"/>
                <a:cs typeface="+mn-cs"/>
              </a:rPr>
              <a:t>                    </a:t>
            </a: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2</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）年末结转（除经营收入外）</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专项资金收入→“非财政拨款结转</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本年收支结转”</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mn-lt"/>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非专项资金收入→“其他结余”</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3</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）年末结转（经营收人）</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 →“经营结余”</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endParaRPr kumimoji="0" lang="zh-CN" altLang="en-US" sz="20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86518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4.</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债务预算收入与债务还本支出</a:t>
            </a:r>
            <a:endPar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1000451" name="Rectangle 3"/>
          <p:cNvSpPr>
            <a:spLocks noGrp="1" noChangeArrowheads="1"/>
          </p:cNvSpPr>
          <p:nvPr>
            <p:ph idx="1"/>
          </p:nvPr>
        </p:nvSpPr>
        <p:spPr>
          <a:xfrm>
            <a:off x="684213" y="1125538"/>
            <a:ext cx="8064500" cy="5399088"/>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）核算范围</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rPr>
              <a:t>债务预算收入</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核算</a:t>
            </a:r>
            <a:r>
              <a:rPr kumimoji="0" lang="zh-CN" altLang="zh-CN" sz="2400" b="0" i="0" u="none" strike="noStrike" kern="0" cap="none" spc="0" normalizeH="0" baseline="0" noProof="0" dirty="0" smtClean="0">
                <a:ln>
                  <a:noFill/>
                </a:ln>
                <a:solidFill>
                  <a:schemeClr val="tx1"/>
                </a:solidFill>
                <a:effectLst/>
                <a:uLnTx/>
                <a:uFillTx/>
                <a:latin typeface="+mn-lt"/>
                <a:ea typeface="+mn-ea"/>
              </a:rPr>
              <a:t>事业单位</a:t>
            </a:r>
            <a:r>
              <a:rPr kumimoji="0" lang="zh-CN" altLang="zh-CN" sz="2400" b="0" i="0" u="none" strike="noStrike" kern="0" cap="none" spc="0" normalizeH="0" baseline="0" noProof="0" dirty="0">
                <a:ln>
                  <a:noFill/>
                </a:ln>
                <a:solidFill>
                  <a:schemeClr val="tx1"/>
                </a:solidFill>
                <a:effectLst/>
                <a:uLnTx/>
                <a:uFillTx/>
                <a:latin typeface="+mn-lt"/>
                <a:ea typeface="+mn-ea"/>
              </a:rPr>
              <a:t>按照规定从银行和其他金融机构等借入的、纳入部门预算管理的、不以财政资金作为偿还来源的</a:t>
            </a:r>
            <a:r>
              <a:rPr kumimoji="0" lang="zh-CN" altLang="zh-CN" sz="2400" b="0" i="0" u="sng" strike="noStrike" kern="0" cap="none" spc="0" normalizeH="0" baseline="0" noProof="0" dirty="0" smtClean="0">
                <a:ln>
                  <a:noFill/>
                </a:ln>
                <a:solidFill>
                  <a:srgbClr val="FFCCFF"/>
                </a:solidFill>
                <a:effectLst/>
                <a:uLnTx/>
                <a:uFillTx/>
                <a:latin typeface="+mn-lt"/>
                <a:ea typeface="+mn-ea"/>
              </a:rPr>
              <a:t>债务</a:t>
            </a:r>
            <a:r>
              <a:rPr kumimoji="0" lang="zh-CN" altLang="en-US" sz="2400" b="0" i="0" u="sng" strike="noStrike" kern="0" cap="none" spc="0" normalizeH="0" baseline="0" noProof="0" dirty="0" smtClean="0">
                <a:ln>
                  <a:noFill/>
                </a:ln>
                <a:solidFill>
                  <a:srgbClr val="FFCCFF"/>
                </a:solidFill>
                <a:effectLst/>
                <a:uLnTx/>
                <a:uFillTx/>
                <a:latin typeface="+mn-lt"/>
                <a:ea typeface="+mn-ea"/>
              </a:rPr>
              <a:t>本金</a:t>
            </a:r>
            <a:r>
              <a:rPr kumimoji="0" lang="zh-CN" altLang="en-US" sz="2400" b="0" i="0" u="none" strike="noStrike" kern="0" cap="none" spc="0" normalizeH="0" baseline="0" noProof="0" dirty="0" smtClean="0">
                <a:ln>
                  <a:noFill/>
                </a:ln>
                <a:solidFill>
                  <a:schemeClr val="tx1"/>
                </a:solidFill>
                <a:effectLst/>
                <a:uLnTx/>
                <a:uFillTx/>
                <a:latin typeface="+mn-lt"/>
                <a:ea typeface="+mn-ea"/>
              </a:rPr>
              <a:t>。</a:t>
            </a:r>
            <a:endParaRPr kumimoji="0" lang="en-US" altLang="zh-CN" sz="24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4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ea"/>
                <a:ea typeface="+mn-ea"/>
              </a:rPr>
              <a:t>债务还本支出</a:t>
            </a:r>
            <a:r>
              <a:rPr kumimoji="0" lang="zh-CN" altLang="zh-CN" sz="2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rPr>
              <a:t>核算事业单位偿还自身承担的纳入预算管理的从金融机构举借的债务本金的现金流出</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ea"/>
              <a:ea typeface="+mn-ea"/>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2</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）年末结转</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000" b="1" i="0" u="none" strike="noStrike" kern="0" cap="none" spc="0" normalizeH="0" baseline="0" noProof="0" dirty="0" smtClean="0">
                <a:ln>
                  <a:noFill/>
                </a:ln>
                <a:solidFill>
                  <a:schemeClr val="tx1"/>
                </a:solidFill>
                <a:effectLst/>
                <a:uLnTx/>
                <a:uFillTx/>
                <a:latin typeface="+mn-lt"/>
                <a:ea typeface="+mn-ea"/>
              </a:rPr>
              <a:t>债务预算收入</a:t>
            </a:r>
            <a:endParaRPr kumimoji="0" lang="en-US" altLang="zh-CN" sz="2000" b="1" i="0" u="none" strike="noStrike" kern="0" cap="none" spc="0" normalizeH="0" baseline="0" noProof="0" dirty="0" smtClean="0">
              <a:ln>
                <a:noFill/>
              </a:ln>
              <a:solidFill>
                <a:schemeClr val="tx1"/>
              </a:solidFill>
              <a:effectLst/>
              <a:uLnTx/>
              <a:uFillTx/>
              <a:latin typeface="+mn-lt"/>
              <a:ea typeface="+mn-ea"/>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mn-lt"/>
                <a:ea typeface="+mn-ea"/>
                <a:cs typeface="+mn-cs"/>
              </a:rPr>
              <a:t> </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专项资金收入→“非财政拨款结转</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本年收支结转”</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mn-lt"/>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非专项资金收入→“其他结余”</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Ø"/>
              <a:defRPr/>
            </a:pPr>
            <a:r>
              <a:rPr kumimoji="0" lang="en-US" altLang="zh-CN" sz="2000" b="0" i="0" u="none" strike="noStrike" kern="0" cap="none" spc="0" normalizeH="0" baseline="0" noProof="0" dirty="0">
                <a:ln>
                  <a:noFill/>
                </a:ln>
                <a:solidFill>
                  <a:schemeClr val="tx1"/>
                </a:solidFill>
                <a:effectLst/>
                <a:uLnTx/>
                <a:uFillTx/>
                <a:latin typeface="+mn-lt"/>
                <a:ea typeface="+mn-ea"/>
              </a:rPr>
              <a:t> </a:t>
            </a:r>
            <a:r>
              <a:rPr kumimoji="0" lang="zh-CN" altLang="en-US" sz="2000" b="1" i="0" u="none" strike="noStrike" kern="0" cap="none" spc="0" normalizeH="0" baseline="0" noProof="0" dirty="0" smtClean="0">
                <a:ln>
                  <a:noFill/>
                </a:ln>
                <a:solidFill>
                  <a:schemeClr val="tx1"/>
                </a:solidFill>
                <a:effectLst/>
                <a:uLnTx/>
                <a:uFillTx/>
                <a:latin typeface="+mn-lt"/>
                <a:ea typeface="+mn-ea"/>
              </a:rPr>
              <a:t>债务还本支出</a:t>
            </a:r>
            <a:r>
              <a:rPr kumimoji="0" lang="zh-CN" altLang="en-US" sz="2000" b="0" i="0" u="none" strike="noStrike" kern="0" cap="none" spc="0" normalizeH="0" baseline="0" noProof="0" dirty="0" smtClean="0">
                <a:ln>
                  <a:noFill/>
                </a:ln>
                <a:solidFill>
                  <a:schemeClr val="tx1"/>
                </a:solidFill>
                <a:effectLst/>
                <a:uLnTx/>
                <a:uFillTx/>
                <a:latin typeface="+mn-lt"/>
                <a:ea typeface="+mn-ea"/>
              </a:rPr>
              <a:t>→“其他结余”</a:t>
            </a:r>
            <a:endParaRPr kumimoji="0" lang="en-US" altLang="zh-CN" sz="2000" b="0" i="0" u="none" strike="noStrike" kern="0" cap="none" spc="0" normalizeH="0" baseline="0" noProof="0" dirty="0" smtClean="0">
              <a:ln>
                <a:noFill/>
              </a:ln>
              <a:solidFill>
                <a:schemeClr val="tx1"/>
              </a:solidFill>
              <a:effectLst/>
              <a:uLnTx/>
              <a:uFillTx/>
              <a:latin typeface="+mn-lt"/>
              <a:ea typeface="+mn-ea"/>
            </a:endParaRP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None/>
              <a:defRPr/>
            </a:pPr>
            <a:r>
              <a:rPr kumimoji="0" lang="en-US" altLang="zh-CN" sz="1600" b="0" i="0" u="none" strike="noStrike" kern="0" cap="none" spc="0" normalizeH="0" baseline="0" noProof="0" dirty="0" smtClean="0">
                <a:ln>
                  <a:noFill/>
                </a:ln>
                <a:solidFill>
                  <a:schemeClr val="tx1"/>
                </a:solidFill>
                <a:effectLst/>
                <a:uLnTx/>
                <a:uFillTx/>
                <a:latin typeface="+mn-lt"/>
                <a:ea typeface="+mn-ea"/>
              </a:rPr>
              <a:t>     </a:t>
            </a:r>
            <a:endParaRPr kumimoji="0" lang="zh-CN" altLang="en-US" sz="1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1" name="Rectangle 3"/>
          <p:cNvSpPr>
            <a:spLocks noGrp="1" noChangeArrowheads="1"/>
          </p:cNvSpPr>
          <p:nvPr>
            <p:ph idx="1"/>
          </p:nvPr>
        </p:nvSpPr>
        <p:spPr>
          <a:xfrm>
            <a:off x="684213" y="765175"/>
            <a:ext cx="8064500" cy="575945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3</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）取得及偿还借款账务处理</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3600"/>
              </a:lnSpc>
              <a:spcBef>
                <a:spcPct val="20000"/>
              </a:spcBef>
              <a:spcAft>
                <a:spcPct val="0"/>
              </a:spcAft>
              <a:buClr>
                <a:schemeClr val="hlink"/>
              </a:buClr>
              <a:buSzPct val="70000"/>
              <a:buFont typeface="Wingdings" panose="05000000000000000000" pitchFamily="2" charset="2"/>
              <a:buChar char="n"/>
              <a:defRPr/>
            </a:pPr>
            <a:r>
              <a:rPr kumimoji="0" lang="zh-CN" altLang="en-US" sz="2800" b="0" i="0" u="sng" strike="noStrike" kern="0" cap="none" spc="0" normalizeH="0" baseline="0" noProof="0" dirty="0">
                <a:ln>
                  <a:noFill/>
                </a:ln>
                <a:solidFill>
                  <a:schemeClr val="tx1"/>
                </a:solidFill>
                <a:effectLst/>
                <a:uLnTx/>
                <a:uFillTx/>
                <a:latin typeface="+mn-ea"/>
                <a:ea typeface="+mn-ea"/>
                <a:cs typeface="+mn-cs"/>
              </a:rPr>
              <a:t>财务会计</a:t>
            </a:r>
            <a:endParaRPr kumimoji="0" lang="en-US" altLang="zh-CN" sz="2800" b="0" i="0" u="sng" strike="noStrike" kern="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8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借：银行存款</a:t>
            </a:r>
            <a:endPar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贷</a:t>
            </a: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：短期借款</a:t>
            </a:r>
            <a:r>
              <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长期借款</a:t>
            </a:r>
            <a:r>
              <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本金</a:t>
            </a:r>
            <a:endPar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借</a:t>
            </a: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：短期借款</a:t>
            </a:r>
            <a:r>
              <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长期借款</a:t>
            </a:r>
            <a:r>
              <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本金</a:t>
            </a:r>
            <a:endPar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en-US" altLang="zh-CN" sz="24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贷</a:t>
            </a: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：银行存款</a:t>
            </a:r>
            <a:endParaRPr kumimoji="0" lang="en-US" altLang="zh-CN" sz="2800" b="0" i="0" u="sng"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Char char="n"/>
              <a:defRPr/>
            </a:pPr>
            <a:endParaRPr kumimoji="0" lang="en-US" altLang="zh-CN" sz="2800" b="0" i="0" u="sng" strike="noStrike" kern="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Char char="n"/>
              <a:defRPr/>
            </a:pPr>
            <a:r>
              <a:rPr kumimoji="0" lang="zh-CN" altLang="en-US" sz="2800" b="0" i="0" u="sng" strike="noStrike" kern="0" cap="none" spc="0" normalizeH="0" baseline="0" noProof="0" dirty="0">
                <a:ln>
                  <a:noFill/>
                </a:ln>
                <a:solidFill>
                  <a:schemeClr val="tx1"/>
                </a:solidFill>
                <a:effectLst/>
                <a:uLnTx/>
                <a:uFillTx/>
                <a:latin typeface="+mn-ea"/>
                <a:ea typeface="+mn-ea"/>
                <a:cs typeface="+mn-cs"/>
              </a:rPr>
              <a:t>预算会计</a:t>
            </a:r>
            <a:endParaRPr kumimoji="0" lang="en-US" altLang="zh-CN" sz="2800" b="0" i="0" u="sng" strike="noStrike" kern="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借：资金</a:t>
            </a:r>
            <a:r>
              <a:rPr kumimoji="0" lang="zh-CN" altLang="en-US" sz="24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结存</a:t>
            </a:r>
            <a:r>
              <a:rPr kumimoji="0" lang="en-US" altLang="zh-CN" sz="24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货币资金</a:t>
            </a:r>
            <a:endPar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贷：债务预算收入</a:t>
            </a:r>
            <a:r>
              <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endPar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借：债务还本支出</a:t>
            </a:r>
            <a:endPar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贷：资金</a:t>
            </a:r>
            <a:r>
              <a:rPr kumimoji="0" lang="zh-CN" altLang="en-US" sz="24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结存</a:t>
            </a:r>
            <a:r>
              <a:rPr kumimoji="0" lang="en-US" altLang="zh-CN" sz="24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r>
              <a:rPr kumimoji="0" lang="zh-CN" altLang="en-US" sz="24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货币资金</a:t>
            </a:r>
            <a:endParaRPr kumimoji="0" lang="en-US" altLang="zh-CN" sz="24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ln>
            <a:miter/>
          </a:ln>
        </p:spPr>
        <p:txBody>
          <a:bodyPr anchor="ctr"/>
          <a:p>
            <a:pPr algn="ctr" fontAlgn="base"/>
            <a:r>
              <a:rPr lang="en-US" altLang="zh-CN" sz="3200" strike="noStrike" noProof="1">
                <a:solidFill>
                  <a:schemeClr val="tx1"/>
                </a:solidFill>
                <a:effectLst>
                  <a:outerShdw blurRad="38100" dist="19050" dir="2700000" algn="tl" rotWithShape="0">
                    <a:schemeClr val="dk1">
                      <a:alpha val="40000"/>
                    </a:schemeClr>
                  </a:outerShdw>
                </a:effectLst>
              </a:rPr>
              <a:t>2、夯实财政管理基础，建立现代财政制度</a:t>
            </a:r>
            <a:endParaRPr lang="en-US" altLang="zh-CN" sz="3200" strike="noStrike" noProof="1">
              <a:solidFill>
                <a:schemeClr val="tx1"/>
              </a:solidFill>
              <a:effectLst>
                <a:outerShdw blurRad="38100" dist="19050" dir="2700000" algn="tl" rotWithShape="0">
                  <a:schemeClr val="dk1">
                    <a:alpha val="40000"/>
                  </a:schemeClr>
                </a:outerShdw>
              </a:effectLst>
            </a:endParaRPr>
          </a:p>
        </p:txBody>
      </p:sp>
      <p:sp>
        <p:nvSpPr>
          <p:cNvPr id="12290" name="内容占位符 2"/>
          <p:cNvSpPr>
            <a:spLocks noGrp="1"/>
          </p:cNvSpPr>
          <p:nvPr>
            <p:ph idx="1"/>
          </p:nvPr>
        </p:nvSpPr>
        <p:spPr>
          <a:xfrm>
            <a:off x="457200" y="1339850"/>
            <a:ext cx="8229600" cy="5199380"/>
          </a:xfrm>
        </p:spPr>
        <p:txBody>
          <a:bodyPr anchor="t"/>
          <a:p>
            <a:r>
              <a:rPr lang="en-US" altLang="zh-CN" sz="2800" b="1">
                <a:sym typeface="Arial" panose="020B0604020202020204" pitchFamily="34" charset="0"/>
              </a:rPr>
              <a:t>    </a:t>
            </a:r>
            <a:r>
              <a:rPr lang="zh-CN" altLang="en-US" sz="2800" b="1">
                <a:ea typeface="宋体" panose="02010600030101010101" pitchFamily="2" charset="-122"/>
                <a:sym typeface="Arial" panose="020B0604020202020204" pitchFamily="34" charset="0"/>
              </a:rPr>
              <a:t>政府会计准则及制度</a:t>
            </a:r>
            <a:r>
              <a:rPr lang="zh-CN" altLang="en-US" sz="2800" b="1">
                <a:ea typeface="宋体" panose="02010600030101010101" pitchFamily="2" charset="-122"/>
              </a:rPr>
              <a:t>在</a:t>
            </a:r>
            <a:r>
              <a:rPr lang="zh-CN" altLang="en-US" sz="2800" b="1">
                <a:solidFill>
                  <a:srgbClr val="FF0000"/>
                </a:solidFill>
                <a:ea typeface="宋体" panose="02010600030101010101" pitchFamily="2" charset="-122"/>
              </a:rPr>
              <a:t>完善现行政府预算会计功能的同时，强化政府财务会计功能</a:t>
            </a:r>
            <a:r>
              <a:rPr lang="zh-CN" altLang="en-US" sz="2800" b="1">
                <a:ea typeface="宋体" panose="02010600030101010101" pitchFamily="2" charset="-122"/>
              </a:rPr>
              <a:t>，在政府会计核算中引入权责发生制原则，对资产、负债等会计要素的概念、信息质量特征，都做出了</a:t>
            </a:r>
            <a:r>
              <a:rPr lang="zh-CN" altLang="en-US" sz="2800" b="1">
                <a:solidFill>
                  <a:srgbClr val="FF0000"/>
                </a:solidFill>
                <a:ea typeface="宋体" panose="02010600030101010101" pitchFamily="2" charset="-122"/>
              </a:rPr>
              <a:t>重新界定、提出了新的要求</a:t>
            </a:r>
            <a:r>
              <a:rPr lang="zh-CN" altLang="en-US" sz="2800" b="1">
                <a:ea typeface="宋体" panose="02010600030101010101" pitchFamily="2" charset="-122"/>
              </a:rPr>
              <a:t>，从而保证政府资产、负债等信息得以如实记录、完整反映。</a:t>
            </a:r>
            <a:endParaRPr lang="zh-CN" altLang="en-US" sz="2800" b="1">
              <a:ea typeface="宋体" panose="02010600030101010101" pitchFamily="2" charset="-122"/>
            </a:endParaRPr>
          </a:p>
          <a:p>
            <a:r>
              <a:rPr lang="zh-CN" altLang="en-US" sz="2800" b="1">
                <a:ea typeface="宋体" panose="02010600030101010101" pitchFamily="2" charset="-122"/>
                <a:sym typeface="宋体" panose="02010600030101010101" pitchFamily="2" charset="-122"/>
              </a:rPr>
              <a:t>    政府会计准则及制度颁布实施</a:t>
            </a:r>
            <a:r>
              <a:rPr lang="zh-CN" altLang="en-US" sz="2800" b="1">
                <a:solidFill>
                  <a:srgbClr val="FF0000"/>
                </a:solidFill>
                <a:ea typeface="宋体" panose="02010600030101010101" pitchFamily="2" charset="-122"/>
              </a:rPr>
              <a:t>有利于</a:t>
            </a:r>
            <a:r>
              <a:rPr lang="zh-CN" altLang="en-US" sz="2800" b="1">
                <a:ea typeface="宋体" panose="02010600030101010101" pitchFamily="2" charset="-122"/>
              </a:rPr>
              <a:t>全面反映政府财务状况，</a:t>
            </a:r>
            <a:r>
              <a:rPr lang="zh-CN" altLang="en-US" sz="2800" b="1">
                <a:solidFill>
                  <a:srgbClr val="FF0000"/>
                </a:solidFill>
                <a:ea typeface="宋体" panose="02010600030101010101" pitchFamily="2" charset="-122"/>
              </a:rPr>
              <a:t>有利于</a:t>
            </a:r>
            <a:r>
              <a:rPr lang="zh-CN" altLang="en-US" sz="2800" b="1">
                <a:ea typeface="宋体" panose="02010600030101010101" pitchFamily="2" charset="-122"/>
              </a:rPr>
              <a:t>进一步加强政府的资产管理和控制债务风险，</a:t>
            </a:r>
            <a:r>
              <a:rPr lang="zh-CN" altLang="en-US" sz="2800" b="1">
                <a:solidFill>
                  <a:srgbClr val="FF0000"/>
                </a:solidFill>
                <a:ea typeface="宋体" panose="02010600030101010101" pitchFamily="2" charset="-122"/>
              </a:rPr>
              <a:t>有利于</a:t>
            </a:r>
            <a:r>
              <a:rPr lang="zh-CN" altLang="en-US" sz="2800" b="1">
                <a:ea typeface="宋体" panose="02010600030101010101" pitchFamily="2" charset="-122"/>
              </a:rPr>
              <a:t>健全预算管理基础。</a:t>
            </a:r>
            <a:endParaRPr lang="zh-CN" altLang="en-US" sz="2800" b="1">
              <a:ea typeface="宋体" panose="02010600030101010101" pitchFamily="2" charset="-122"/>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86518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5.</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投资预算收益与投资支出</a:t>
            </a:r>
            <a:endPar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1000451" name="Rectangle 3"/>
          <p:cNvSpPr>
            <a:spLocks noGrp="1" noChangeArrowheads="1"/>
          </p:cNvSpPr>
          <p:nvPr>
            <p:ph idx="1"/>
          </p:nvPr>
        </p:nvSpPr>
        <p:spPr>
          <a:xfrm>
            <a:off x="684213" y="981075"/>
            <a:ext cx="8064500" cy="554355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）核算范围</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400" b="0" i="0" u="none" strike="noStrike" kern="0" cap="none" spc="0" normalizeH="0" baseline="0" noProof="0" dirty="0" smtClean="0">
                <a:ln>
                  <a:noFill/>
                </a:ln>
                <a:solidFill>
                  <a:srgbClr val="FFC000"/>
                </a:solidFill>
                <a:effectLst/>
                <a:uLnTx/>
                <a:uFillTx/>
                <a:latin typeface="+mn-lt"/>
                <a:ea typeface="+mn-ea"/>
              </a:rPr>
              <a:t>投资预算收益</a:t>
            </a:r>
            <a:r>
              <a:rPr kumimoji="0" lang="zh-CN" altLang="zh-CN" sz="2400" b="0" i="0" u="none" strike="noStrike" kern="0" cap="none" spc="0" normalizeH="0" baseline="0" noProof="0" dirty="0" smtClean="0">
                <a:ln>
                  <a:noFill/>
                </a:ln>
                <a:solidFill>
                  <a:schemeClr val="tx1"/>
                </a:solidFill>
                <a:effectLst/>
                <a:uLnTx/>
                <a:uFillTx/>
                <a:latin typeface="+mn-lt"/>
                <a:ea typeface="+mn-ea"/>
              </a:rPr>
              <a:t>核算</a:t>
            </a:r>
            <a:r>
              <a:rPr kumimoji="0" lang="zh-CN" altLang="zh-CN" sz="2400" b="0" i="0" u="none" strike="noStrike" kern="0" cap="none" spc="0" normalizeH="0" baseline="0" noProof="0" dirty="0">
                <a:ln>
                  <a:noFill/>
                </a:ln>
                <a:solidFill>
                  <a:schemeClr val="tx1"/>
                </a:solidFill>
                <a:effectLst/>
                <a:uLnTx/>
                <a:uFillTx/>
                <a:latin typeface="+mn-lt"/>
                <a:ea typeface="+mn-ea"/>
              </a:rPr>
              <a:t>事业单位取得的按照规定纳入部门预算管理的属于投资收益性质的</a:t>
            </a:r>
            <a:r>
              <a:rPr kumimoji="0" lang="zh-CN" altLang="zh-CN" sz="2400" b="0" i="0" u="none" strike="noStrike" kern="0" cap="none" spc="0" normalizeH="0" baseline="0" noProof="0" dirty="0">
                <a:ln>
                  <a:noFill/>
                </a:ln>
                <a:solidFill>
                  <a:srgbClr val="FF00FF"/>
                </a:solidFill>
                <a:effectLst/>
                <a:uLnTx/>
                <a:uFillTx/>
                <a:latin typeface="+mn-lt"/>
                <a:ea typeface="+mn-ea"/>
              </a:rPr>
              <a:t>现金流入</a:t>
            </a:r>
            <a:r>
              <a:rPr kumimoji="0" lang="zh-CN" altLang="zh-CN" sz="2400" b="0" i="0" u="none" strike="noStrike" kern="0" cap="none" spc="0" normalizeH="0" baseline="0" noProof="0" dirty="0">
                <a:ln>
                  <a:noFill/>
                </a:ln>
                <a:solidFill>
                  <a:schemeClr val="tx1"/>
                </a:solidFill>
                <a:effectLst/>
                <a:uLnTx/>
                <a:uFillTx/>
                <a:latin typeface="+mn-lt"/>
                <a:ea typeface="+mn-ea"/>
              </a:rPr>
              <a:t>，包括股权投资收益、出售或收回债券投资所取得的收益和债券投资利息收入</a:t>
            </a:r>
            <a:r>
              <a:rPr kumimoji="0" lang="zh-CN" altLang="en-US" sz="2400" b="0" i="0" u="none" strike="noStrike" kern="0" cap="none" spc="0" normalizeH="0" baseline="0" noProof="0" dirty="0" smtClean="0">
                <a:ln>
                  <a:noFill/>
                </a:ln>
                <a:solidFill>
                  <a:schemeClr val="tx1"/>
                </a:solidFill>
                <a:effectLst/>
                <a:uLnTx/>
                <a:uFillTx/>
                <a:latin typeface="+mn-lt"/>
                <a:ea typeface="+mn-ea"/>
              </a:rPr>
              <a:t>。</a:t>
            </a:r>
            <a:endParaRPr kumimoji="0" lang="en-US" altLang="zh-CN" sz="2400" b="0" i="0" u="none" strike="noStrike" kern="0" cap="none" spc="0" normalizeH="0" baseline="0" noProof="0" dirty="0" smtClean="0">
              <a:ln>
                <a:noFill/>
              </a:ln>
              <a:solidFill>
                <a:schemeClr val="tx1"/>
              </a:solidFill>
              <a:effectLst/>
              <a:uLnTx/>
              <a:uFillTx/>
              <a:latin typeface="+mn-lt"/>
              <a:ea typeface="+mn-ea"/>
            </a:endParaRPr>
          </a:p>
          <a:p>
            <a:pPr marL="742950" marR="0" lvl="1" indent="-28575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400" b="0" i="0" u="none" strike="noStrike" kern="0" cap="none" spc="0" normalizeH="0" baseline="0" noProof="0" dirty="0">
                <a:ln>
                  <a:noFill/>
                </a:ln>
                <a:solidFill>
                  <a:srgbClr val="FFC000"/>
                </a:solidFill>
                <a:effectLst>
                  <a:outerShdw blurRad="38100" dist="38100" dir="2700000" algn="tl">
                    <a:srgbClr val="000000">
                      <a:alpha val="43137"/>
                    </a:srgbClr>
                  </a:outerShdw>
                </a:effectLst>
                <a:uLnTx/>
                <a:uFillTx/>
                <a:latin typeface="+mn-ea"/>
                <a:ea typeface="+mn-ea"/>
              </a:rPr>
              <a:t>投资</a:t>
            </a:r>
            <a:r>
              <a:rPr kumimoji="0" lang="zh-CN" altLang="en-US" sz="2400" b="0" i="0" u="none" strike="noStrike" kern="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n-ea"/>
                <a:ea typeface="+mn-ea"/>
              </a:rPr>
              <a:t>支出</a:t>
            </a:r>
            <a:r>
              <a:rPr kumimoji="0" lang="zh-CN" altLang="zh-CN" sz="24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rPr>
              <a:t>核算</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rPr>
              <a:t>事业单位</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rPr>
              <a:t>以货币资金对外投资发生的</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rPr>
              <a:t>现金流出</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rPr>
              <a:t>。</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ea"/>
              <a:ea typeface="+mn-ea"/>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2</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）年末结转</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000" b="1" i="0" u="none" strike="noStrike" kern="0" cap="none" spc="0" normalizeH="0" baseline="0" noProof="0" dirty="0" smtClean="0">
                <a:ln>
                  <a:noFill/>
                </a:ln>
                <a:solidFill>
                  <a:schemeClr val="tx1"/>
                </a:solidFill>
                <a:effectLst/>
                <a:uLnTx/>
                <a:uFillTx/>
                <a:latin typeface="+mn-lt"/>
                <a:ea typeface="+mn-ea"/>
              </a:rPr>
              <a:t>投资</a:t>
            </a:r>
            <a:r>
              <a:rPr kumimoji="0" lang="zh-CN" altLang="en-US" sz="2000" b="1" i="0" u="none" strike="noStrike" kern="0" cap="none" spc="0" normalizeH="0" baseline="0" noProof="0" dirty="0">
                <a:ln>
                  <a:noFill/>
                </a:ln>
                <a:solidFill>
                  <a:schemeClr val="tx1"/>
                </a:solidFill>
                <a:effectLst/>
                <a:uLnTx/>
                <a:uFillTx/>
                <a:latin typeface="+mn-lt"/>
                <a:ea typeface="+mn-ea"/>
              </a:rPr>
              <a:t>预算</a:t>
            </a:r>
            <a:r>
              <a:rPr kumimoji="0" lang="zh-CN" altLang="en-US" sz="2000" b="1" i="0" u="none" strike="noStrike" kern="0" cap="none" spc="0" normalizeH="0" baseline="0" noProof="0" dirty="0" smtClean="0">
                <a:ln>
                  <a:noFill/>
                </a:ln>
                <a:solidFill>
                  <a:schemeClr val="tx1"/>
                </a:solidFill>
                <a:effectLst/>
                <a:uLnTx/>
                <a:uFillTx/>
                <a:latin typeface="+mn-lt"/>
                <a:ea typeface="+mn-ea"/>
              </a:rPr>
              <a:t>收益</a:t>
            </a:r>
            <a:r>
              <a:rPr kumimoji="0" lang="en-US" altLang="zh-CN" sz="2000" b="1" i="0" u="none" strike="noStrike" kern="0" cap="none" spc="0" normalizeH="0" baseline="0" noProof="0" dirty="0" smtClean="0">
                <a:ln>
                  <a:noFill/>
                </a:ln>
                <a:solidFill>
                  <a:schemeClr val="tx1"/>
                </a:solidFill>
                <a:effectLst/>
                <a:uLnTx/>
                <a:uFillTx/>
                <a:latin typeface="+mn-lt"/>
                <a:ea typeface="+mn-ea"/>
              </a:rPr>
              <a:t>/</a:t>
            </a:r>
            <a:r>
              <a:rPr kumimoji="0" lang="zh-CN" altLang="en-US" sz="2000" b="1" i="0" u="none" strike="noStrike" kern="0" cap="none" spc="0" normalizeH="0" baseline="0" noProof="0" dirty="0" smtClean="0">
                <a:ln>
                  <a:noFill/>
                </a:ln>
                <a:solidFill>
                  <a:schemeClr val="tx1"/>
                </a:solidFill>
                <a:effectLst/>
                <a:uLnTx/>
                <a:uFillTx/>
                <a:latin typeface="+mn-lt"/>
                <a:ea typeface="+mn-ea"/>
              </a:rPr>
              <a:t>投资支出</a:t>
            </a:r>
            <a:r>
              <a:rPr kumimoji="0" lang="zh-CN" altLang="en-US" sz="2000" b="0" i="0" u="none" strike="noStrike" kern="0" cap="none" spc="0" normalizeH="0" baseline="0" noProof="0" dirty="0" smtClean="0">
                <a:ln>
                  <a:noFill/>
                </a:ln>
                <a:solidFill>
                  <a:schemeClr val="tx1"/>
                </a:solidFill>
                <a:effectLst/>
                <a:uLnTx/>
                <a:uFillTx/>
                <a:latin typeface="+mn-lt"/>
                <a:ea typeface="+mn-ea"/>
              </a:rPr>
              <a:t>→“其他结余”</a:t>
            </a:r>
            <a:endParaRPr kumimoji="0" lang="en-US" altLang="zh-CN" sz="2000" b="0" i="0" u="none" strike="noStrike" kern="0" cap="none" spc="0" normalizeH="0" baseline="0" noProof="0" dirty="0" smtClean="0">
              <a:ln>
                <a:noFill/>
              </a:ln>
              <a:solidFill>
                <a:schemeClr val="tx1"/>
              </a:solidFill>
              <a:effectLst/>
              <a:uLnTx/>
              <a:uFillTx/>
              <a:latin typeface="+mn-lt"/>
              <a:ea typeface="+mn-ea"/>
            </a:endParaRPr>
          </a:p>
          <a:p>
            <a:pPr marL="457200" marR="0" lvl="1" indent="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None/>
              <a:defRPr/>
            </a:pPr>
            <a:r>
              <a:rPr kumimoji="0" lang="en-US" altLang="zh-CN" sz="1600" b="0" i="0" u="none" strike="noStrike" kern="0" cap="none" spc="0" normalizeH="0" baseline="0" noProof="0" dirty="0" smtClean="0">
                <a:ln>
                  <a:noFill/>
                </a:ln>
                <a:solidFill>
                  <a:schemeClr val="tx1"/>
                </a:solidFill>
                <a:effectLst/>
                <a:uLnTx/>
                <a:uFillTx/>
                <a:latin typeface="+mn-lt"/>
                <a:ea typeface="+mn-ea"/>
              </a:rPr>
              <a:t>     </a:t>
            </a:r>
            <a:endParaRPr kumimoji="0" lang="zh-CN" altLang="en-US" sz="1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2889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684213" y="692150"/>
            <a:ext cx="8064500" cy="5832475"/>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3</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）以货币资金对外投资</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2500"/>
              </a:lnSpc>
              <a:spcBef>
                <a:spcPct val="20000"/>
              </a:spcBef>
              <a:spcAft>
                <a:spcPct val="0"/>
              </a:spcAft>
              <a:buClr>
                <a:schemeClr val="hlink"/>
              </a:buClr>
              <a:buSzPct val="70000"/>
              <a:buFont typeface="Wingdings" panose="05000000000000000000" pitchFamily="2" charset="2"/>
              <a:buChar char="n"/>
              <a:defRPr/>
            </a:pPr>
            <a:r>
              <a:rPr kumimoji="0" lang="zh-CN" altLang="en-US" sz="2000" b="1" i="0" u="sng" strike="noStrike" kern="0" cap="none" spc="0" normalizeH="0" baseline="0" noProof="0" dirty="0">
                <a:ln>
                  <a:noFill/>
                </a:ln>
                <a:solidFill>
                  <a:schemeClr val="tx1"/>
                </a:solidFill>
                <a:effectLst/>
                <a:uLnTx/>
                <a:uFillTx/>
                <a:latin typeface="+mn-ea"/>
                <a:ea typeface="+mn-ea"/>
                <a:cs typeface="+mn-cs"/>
              </a:rPr>
              <a:t>财务会计</a:t>
            </a:r>
            <a:endParaRPr kumimoji="0" lang="en-US" altLang="zh-CN" sz="2000" b="1" i="0" u="sng" strike="noStrike" kern="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5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借：长期股权投资</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长期债券</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投资</a:t>
            </a:r>
            <a:r>
              <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短期投资</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5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应收</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股利</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应收</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利息</a:t>
            </a:r>
            <a:r>
              <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取得长期投资支付价款包含的尚未领取股利利息</a:t>
            </a:r>
            <a:r>
              <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5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贷：银行存款等</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500"/>
              </a:lnSpc>
              <a:spcBef>
                <a:spcPct val="20000"/>
              </a:spcBef>
              <a:spcAft>
                <a:spcPct val="0"/>
              </a:spcAft>
              <a:buClr>
                <a:schemeClr val="hlink"/>
              </a:buClr>
              <a:buSzPct val="70000"/>
              <a:buFont typeface="Wingdings" panose="05000000000000000000" pitchFamily="2" charset="2"/>
              <a:buNone/>
              <a:defRPr/>
            </a:pP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借：银行存款</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5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贷：应收股利</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应收</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利息</a:t>
            </a:r>
            <a:r>
              <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短期投资</a:t>
            </a:r>
            <a:endParaRPr kumimoji="0" lang="en-US" altLang="zh-CN" sz="2000" b="0" i="0" u="sng"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ts val="2500"/>
              </a:lnSpc>
              <a:spcBef>
                <a:spcPct val="20000"/>
              </a:spcBef>
              <a:spcAft>
                <a:spcPct val="0"/>
              </a:spcAft>
              <a:buClr>
                <a:schemeClr val="hlink"/>
              </a:buClr>
              <a:buSzPct val="70000"/>
              <a:buFont typeface="Wingdings" panose="05000000000000000000" pitchFamily="2" charset="2"/>
              <a:buChar char="n"/>
              <a:defRPr/>
            </a:pPr>
            <a:endParaRPr kumimoji="0" lang="en-US" altLang="zh-CN" sz="2000" b="0" i="0" u="sng" strike="noStrike" kern="0" cap="none" spc="0" normalizeH="0" baseline="0" noProof="0" dirty="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ts val="2500"/>
              </a:lnSpc>
              <a:spcBef>
                <a:spcPct val="20000"/>
              </a:spcBef>
              <a:spcAft>
                <a:spcPct val="0"/>
              </a:spcAft>
              <a:buClr>
                <a:schemeClr val="hlink"/>
              </a:buClr>
              <a:buSzPct val="70000"/>
              <a:buFont typeface="Wingdings" panose="05000000000000000000" pitchFamily="2" charset="2"/>
              <a:buChar char="n"/>
              <a:defRPr/>
            </a:pPr>
            <a:r>
              <a:rPr kumimoji="0" lang="zh-CN" altLang="en-US" sz="2000" b="1" i="0" u="sng" strike="noStrike" kern="0" cap="none" spc="0" normalizeH="0" baseline="0" noProof="0" dirty="0">
                <a:ln>
                  <a:noFill/>
                </a:ln>
                <a:solidFill>
                  <a:schemeClr val="tx1"/>
                </a:solidFill>
                <a:effectLst/>
                <a:uLnTx/>
                <a:uFillTx/>
                <a:latin typeface="+mn-ea"/>
                <a:ea typeface="+mn-ea"/>
                <a:cs typeface="+mn-cs"/>
              </a:rPr>
              <a:t>预算会计</a:t>
            </a:r>
            <a:endParaRPr kumimoji="0" lang="en-US" altLang="zh-CN" sz="2000" b="1" i="0" u="sng" strike="noStrike" kern="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500"/>
              </a:lnSpc>
              <a:spcBef>
                <a:spcPct val="20000"/>
              </a:spcBef>
              <a:spcAft>
                <a:spcPct val="0"/>
              </a:spcAft>
              <a:buClr>
                <a:schemeClr val="hlink"/>
              </a:buClr>
              <a:buSzPct val="70000"/>
              <a:buFont typeface="Wingdings" panose="05000000000000000000" pitchFamily="2" charset="2"/>
              <a:buNone/>
              <a:defRPr/>
            </a:pP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借：投资支出</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5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贷：资金结存</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5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借：资金结存</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5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贷：投资</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支出</a:t>
            </a:r>
            <a:r>
              <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其他结余</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8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endParaRPr kumimoji="0" lang="en-US" altLang="zh-CN" sz="2800" b="0" i="0" u="none" strike="noStrike" kern="0" cap="none" spc="0" normalizeH="0" baseline="0" noProof="0" dirty="0">
              <a:ln>
                <a:noFill/>
              </a:ln>
              <a:solidFill>
                <a:srgbClr val="FF66FF"/>
              </a:solidFill>
              <a:effectLst/>
              <a:uLnTx/>
              <a:uFillTx/>
              <a:latin typeface="楷体_GB2312" pitchFamily="49" charset="-122"/>
              <a:ea typeface="楷体_GB2312" pitchFamily="49" charset="-122"/>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2889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684213" y="476250"/>
            <a:ext cx="8064500" cy="6048375"/>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4</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）出售或到期收回债券本息</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Char char="n"/>
              <a:defRPr/>
            </a:pPr>
            <a:r>
              <a:rPr kumimoji="0" lang="zh-CN" altLang="en-US" sz="2400" b="0" i="0" u="sng" strike="noStrike" kern="0" cap="none" spc="0" normalizeH="0" baseline="0" noProof="0" dirty="0" smtClean="0">
                <a:ln>
                  <a:noFill/>
                </a:ln>
                <a:solidFill>
                  <a:schemeClr val="tx1"/>
                </a:solidFill>
                <a:effectLst/>
                <a:uLnTx/>
                <a:uFillTx/>
                <a:latin typeface="+mn-ea"/>
                <a:ea typeface="+mn-ea"/>
                <a:cs typeface="+mn-cs"/>
              </a:rPr>
              <a:t>财务会计</a:t>
            </a:r>
            <a:endParaRPr kumimoji="0" lang="en-US" altLang="zh-CN" sz="2400" b="0" i="0" u="sng"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借：银行存款</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投资</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收益</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借差</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贷</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：短期投资</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长期债券投资</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应收</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利息</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投资</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收益</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贷差</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None/>
              <a:defRPr/>
            </a:pP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endParaRPr kumimoji="0" lang="en-US" altLang="zh-CN" sz="2400" b="0" i="0" u="sng"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Char char="n"/>
              <a:defRPr/>
            </a:pPr>
            <a:r>
              <a:rPr kumimoji="0" lang="zh-CN" altLang="en-US" sz="2400" b="0" i="0" u="sng" strike="noStrike" kern="0" cap="none" spc="0" normalizeH="0" baseline="0" noProof="0" dirty="0" smtClean="0">
                <a:ln>
                  <a:noFill/>
                </a:ln>
                <a:solidFill>
                  <a:schemeClr val="tx1"/>
                </a:solidFill>
                <a:effectLst/>
                <a:uLnTx/>
                <a:uFillTx/>
                <a:latin typeface="+mn-ea"/>
                <a:ea typeface="+mn-ea"/>
                <a:cs typeface="+mn-cs"/>
              </a:rPr>
              <a:t>预算会计</a:t>
            </a:r>
            <a:endParaRPr kumimoji="0" lang="en-US" altLang="zh-CN" sz="2400" b="0" i="0" u="sng"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None/>
              <a:defRPr/>
            </a:pP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借：资金结存</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投资预算收益</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借差</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贷：投资支出</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其他结余</a:t>
            </a:r>
            <a:r>
              <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原投资支出发生额</a:t>
            </a:r>
            <a:r>
              <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投资预算收益</a:t>
            </a: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贷差</a:t>
            </a:r>
            <a:r>
              <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endPar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endParaRPr>
          </a:p>
          <a:p>
            <a:pPr marL="342900" marR="0" lvl="0" indent="-34290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Char char="Ø"/>
              <a:defRPr/>
            </a:pPr>
            <a:r>
              <a:rPr kumimoji="0" lang="zh-CN" altLang="en-US" sz="20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转让以货币资金取得的股权投资等按规定将投资收益上缴财政的，</a:t>
            </a:r>
            <a:endParaRPr kumimoji="0" lang="en-US" altLang="zh-CN" sz="2000" b="1"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借：资金结存</a:t>
            </a:r>
            <a:endPar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4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rPr>
              <a:t> </a:t>
            </a:r>
            <a:r>
              <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贷：投资支出</a:t>
            </a:r>
            <a:r>
              <a:rPr kumimoji="0" lang="en-US" altLang="zh-CN"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a:t>
            </a:r>
            <a:r>
              <a:rPr kumimoji="0" lang="zh-CN" altLang="en-US" sz="20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其他结余</a:t>
            </a:r>
            <a:endParaRPr kumimoji="0" lang="en-US" altLang="zh-CN" sz="2000" b="0" i="0" u="none" strike="noStrike" kern="0" cap="none" spc="0" normalizeH="0" baseline="0" noProof="0" dirty="0">
              <a:ln>
                <a:noFill/>
              </a:ln>
              <a:solidFill>
                <a:schemeClr val="tx1"/>
              </a:solidFill>
              <a:effectLst/>
              <a:uLnTx/>
              <a:uFillTx/>
              <a:latin typeface="楷体_GB2312" pitchFamily="49" charset="-122"/>
              <a:ea typeface="楷体_GB2312" pitchFamily="49"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8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a:t>
            </a:r>
            <a:endParaRPr kumimoji="0" lang="en-US" altLang="zh-CN" sz="2800" b="0" i="0" u="none" strike="noStrike" kern="0" cap="none" spc="0" normalizeH="0" baseline="0" noProof="0" dirty="0">
              <a:ln>
                <a:noFill/>
              </a:ln>
              <a:solidFill>
                <a:srgbClr val="FF66FF"/>
              </a:solidFill>
              <a:effectLst/>
              <a:uLnTx/>
              <a:uFillTx/>
              <a:latin typeface="楷体_GB2312" pitchFamily="49" charset="-122"/>
              <a:ea typeface="楷体_GB2312" pitchFamily="49" charset="-122"/>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2889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684213" y="1196975"/>
            <a:ext cx="8064500" cy="5327650"/>
          </a:xfrm>
        </p:spPr>
        <p:txBody>
          <a:bodyPr vert="horz" wrap="square" lIns="91440" tIns="45720" rIns="91440" bIns="45720" numCol="1" anchor="t" anchorCtr="0" compatLnSpc="1"/>
          <a:lstStyle/>
          <a:p>
            <a:pPr marL="0" marR="0" lvl="0" indent="0" algn="l" defTabSz="914400" rtl="0" eaLnBrk="1" fontAlgn="base" latinLnBrk="0" hangingPunct="1">
              <a:lnSpc>
                <a:spcPts val="37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5</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投资持有期间股利</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利息</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3700"/>
              </a:lnSpc>
              <a:spcBef>
                <a:spcPct val="20000"/>
              </a:spcBef>
              <a:spcAft>
                <a:spcPct val="0"/>
              </a:spcAft>
              <a:buClr>
                <a:schemeClr val="hlink"/>
              </a:buClr>
              <a:buSzPct val="70000"/>
              <a:buFont typeface="Wingdings" panose="05000000000000000000" pitchFamily="2" charset="2"/>
              <a:buChar char="n"/>
              <a:defRPr/>
            </a:pPr>
            <a:r>
              <a:rPr kumimoji="0" lang="zh-CN" altLang="en-US" sz="2400" b="0" i="0" u="sng" strike="noStrike" kern="0" cap="none" spc="0" normalizeH="0" baseline="0" noProof="0" dirty="0" smtClean="0">
                <a:ln>
                  <a:noFill/>
                </a:ln>
                <a:solidFill>
                  <a:schemeClr val="tx1"/>
                </a:solidFill>
                <a:effectLst/>
                <a:uLnTx/>
                <a:uFillTx/>
                <a:latin typeface="+mn-ea"/>
                <a:ea typeface="+mn-ea"/>
                <a:cs typeface="+mn-cs"/>
              </a:rPr>
              <a:t>财务会计</a:t>
            </a:r>
            <a:endParaRPr kumimoji="0" lang="en-US" altLang="zh-CN" sz="2400" b="0" i="0" u="sng"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7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楷体_GB2312" pitchFamily="49" charset="-122"/>
                <a:ea typeface="楷体_GB2312" pitchFamily="49" charset="-122"/>
                <a:cs typeface="+mn-cs"/>
              </a:rPr>
              <a:t>  </a:t>
            </a: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rPr>
              <a:t>宣告股利或预计利息时，</a:t>
            </a:r>
            <a:endParaRPr kumimoji="0" lang="en-US" altLang="zh-CN" sz="2400" b="0"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7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rPr>
              <a:t>  借：应收股利</a:t>
            </a:r>
            <a:r>
              <a:rPr kumimoji="0" lang="en-US" altLang="zh-CN" sz="2400" b="0"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rPr>
              <a:t>应收利息</a:t>
            </a:r>
            <a:r>
              <a:rPr kumimoji="0" lang="en-US" altLang="zh-CN" sz="2400" b="0"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rPr>
              <a:t>长期债券投资</a:t>
            </a:r>
            <a:endParaRPr kumimoji="0" lang="en-US" altLang="zh-CN" sz="2400" b="0"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7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a:ln>
                  <a:noFill/>
                </a:ln>
                <a:solidFill>
                  <a:schemeClr val="tx1"/>
                </a:solidFill>
                <a:effectLst/>
                <a:uLnTx/>
                <a:uFillTx/>
                <a:latin typeface="+mn-ea"/>
                <a:ea typeface="+mn-ea"/>
                <a:cs typeface="+mn-cs"/>
              </a:rPr>
              <a:t> </a:t>
            </a:r>
            <a:r>
              <a:rPr kumimoji="0" lang="en-US" altLang="zh-CN" sz="2400" b="0"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rPr>
              <a:t>贷：投资收益</a:t>
            </a:r>
            <a:r>
              <a:rPr kumimoji="0" lang="en-US" altLang="zh-CN" sz="2400" b="0"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rPr>
              <a:t>长期股权投资</a:t>
            </a:r>
            <a:endParaRPr kumimoji="0" lang="en-US" altLang="zh-CN" sz="2400" b="0"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7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a:ln>
                  <a:noFill/>
                </a:ln>
                <a:solidFill>
                  <a:schemeClr val="tx1"/>
                </a:solidFill>
                <a:effectLst/>
                <a:uLnTx/>
                <a:uFillTx/>
                <a:latin typeface="+mn-ea"/>
                <a:ea typeface="+mn-ea"/>
                <a:cs typeface="+mn-cs"/>
              </a:rPr>
              <a:t> </a:t>
            </a:r>
            <a:r>
              <a:rPr kumimoji="0" lang="en-US" altLang="zh-CN" sz="2400" b="0" i="0" u="none" strike="noStrike" kern="0" cap="none" spc="0" normalizeH="0" baseline="0" noProof="0" dirty="0" smtClean="0">
                <a:ln>
                  <a:noFill/>
                </a:ln>
                <a:solidFill>
                  <a:schemeClr val="tx1"/>
                </a:solidFill>
                <a:effectLst/>
                <a:uLnTx/>
                <a:uFillTx/>
                <a:latin typeface="+mn-ea"/>
                <a:ea typeface="+mn-ea"/>
                <a:cs typeface="+mn-cs"/>
              </a:rPr>
              <a:t>    </a:t>
            </a:r>
            <a:endParaRPr kumimoji="0" lang="en-US" altLang="zh-CN" sz="2400" b="0" i="0" u="none" strike="noStrike" kern="0" cap="none" spc="0" normalizeH="0" baseline="0" noProof="0" dirty="0" smtClean="0">
              <a:ln>
                <a:noFill/>
              </a:ln>
              <a:solidFill>
                <a:schemeClr val="tx1"/>
              </a:solidFill>
              <a:effectLst/>
              <a:uLnTx/>
              <a:uFillTx/>
              <a:latin typeface="+mn-ea"/>
              <a:ea typeface="+mn-ea"/>
              <a:cs typeface="+mn-cs"/>
            </a:endParaRPr>
          </a:p>
          <a:p>
            <a:pPr marL="342900" marR="0" lvl="0" indent="-342900" algn="l" defTabSz="914400" rtl="0" eaLnBrk="1" fontAlgn="base" latinLnBrk="0" hangingPunct="1">
              <a:lnSpc>
                <a:spcPts val="3700"/>
              </a:lnSpc>
              <a:spcBef>
                <a:spcPct val="20000"/>
              </a:spcBef>
              <a:spcAft>
                <a:spcPct val="0"/>
              </a:spcAft>
              <a:buClr>
                <a:schemeClr val="hlink"/>
              </a:buClr>
              <a:buSzPct val="70000"/>
              <a:buFont typeface="Wingdings" panose="05000000000000000000" pitchFamily="2" charset="2"/>
              <a:buChar char="n"/>
              <a:defRPr/>
            </a:pPr>
            <a:r>
              <a:rPr kumimoji="0" lang="zh-CN" altLang="en-US" sz="2400" b="0" i="0" u="sng" strike="noStrike" kern="0" cap="none" spc="0" normalizeH="0" baseline="0" noProof="0" dirty="0" smtClean="0">
                <a:ln>
                  <a:noFill/>
                </a:ln>
                <a:solidFill>
                  <a:schemeClr val="tx1"/>
                </a:solidFill>
                <a:effectLst/>
                <a:uLnTx/>
                <a:uFillTx/>
                <a:latin typeface="+mn-ea"/>
                <a:ea typeface="+mn-ea"/>
                <a:cs typeface="+mn-cs"/>
              </a:rPr>
              <a:t>预算会计</a:t>
            </a:r>
            <a:endParaRPr kumimoji="0" lang="en-US" altLang="zh-CN" sz="2400" b="0" i="0" u="sng"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7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rPr>
              <a:t>  实际收到时：借</a:t>
            </a:r>
            <a:r>
              <a:rPr kumimoji="0" lang="en-US" altLang="zh-CN" sz="2400" b="0"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rPr>
              <a:t>资金结存</a:t>
            </a:r>
            <a:endParaRPr kumimoji="0" lang="en-US" altLang="zh-CN" sz="2400" b="0" i="0" u="none" strike="noStrike" kern="0" cap="none" spc="0" normalizeH="0" baseline="0" noProof="0" dirty="0" smtClean="0">
              <a:ln>
                <a:noFill/>
              </a:ln>
              <a:solidFill>
                <a:schemeClr val="tx1"/>
              </a:solidFill>
              <a:effectLst/>
              <a:uLnTx/>
              <a:uFillTx/>
              <a:latin typeface="+mn-ea"/>
              <a:ea typeface="+mn-ea"/>
              <a:cs typeface="+mn-cs"/>
            </a:endParaRPr>
          </a:p>
          <a:p>
            <a:pPr marL="0" marR="0" lvl="0" indent="0" algn="l" defTabSz="914400" rtl="0" eaLnBrk="1" fontAlgn="base" latinLnBrk="0" hangingPunct="1">
              <a:lnSpc>
                <a:spcPts val="37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a:ln>
                  <a:noFill/>
                </a:ln>
                <a:solidFill>
                  <a:schemeClr val="tx1"/>
                </a:solidFill>
                <a:effectLst/>
                <a:uLnTx/>
                <a:uFillTx/>
                <a:latin typeface="+mn-ea"/>
                <a:ea typeface="+mn-ea"/>
                <a:cs typeface="+mn-cs"/>
              </a:rPr>
              <a:t> </a:t>
            </a:r>
            <a:r>
              <a:rPr kumimoji="0" lang="en-US" altLang="zh-CN" sz="2400" b="0" i="0" u="none" strike="noStrike" kern="0" cap="none" spc="0" normalizeH="0" baseline="0" noProof="0" dirty="0" smtClean="0">
                <a:ln>
                  <a:noFill/>
                </a:ln>
                <a:solidFill>
                  <a:schemeClr val="tx1"/>
                </a:solidFill>
                <a:effectLst/>
                <a:uLnTx/>
                <a:uFillTx/>
                <a:latin typeface="+mn-ea"/>
                <a:ea typeface="+mn-ea"/>
                <a:cs typeface="+mn-cs"/>
              </a:rPr>
              <a:t>                 </a:t>
            </a: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rPr>
              <a:t>贷：投资预算收益</a:t>
            </a:r>
            <a:endParaRPr kumimoji="0" lang="en-US" altLang="zh-CN" sz="2400" b="0" i="0" u="none" strike="noStrike" kern="0" cap="none" spc="0" normalizeH="0" baseline="0" noProof="0" dirty="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755650" y="115888"/>
            <a:ext cx="7848600" cy="108108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6.</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行政</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事业</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经营</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上缴上级</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对附属单位补助</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其他支出</a:t>
            </a:r>
            <a:endPar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1000451" name="Rectangle 3"/>
          <p:cNvSpPr>
            <a:spLocks noGrp="1" noChangeArrowheads="1"/>
          </p:cNvSpPr>
          <p:nvPr>
            <p:ph idx="1"/>
          </p:nvPr>
        </p:nvSpPr>
        <p:spPr>
          <a:xfrm>
            <a:off x="684213" y="1196975"/>
            <a:ext cx="8135938" cy="532765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800" b="0" i="0" u="sng" strike="noStrike" kern="0" cap="none" spc="0" normalizeH="0" baseline="0" noProof="0" dirty="0" smtClean="0">
                <a:ln>
                  <a:noFill/>
                </a:ln>
                <a:solidFill>
                  <a:srgbClr val="FFC000"/>
                </a:solidFill>
                <a:effectLst/>
                <a:uLnTx/>
                <a:uFillTx/>
                <a:latin typeface="+mn-lt"/>
                <a:ea typeface="+mn-ea"/>
                <a:cs typeface="+mn-cs"/>
              </a:rPr>
              <a:t>关注：</a:t>
            </a:r>
            <a:endParaRPr kumimoji="0" lang="en-US" altLang="zh-CN" sz="2800" b="0" i="0" u="sng" strike="noStrike" kern="0" cap="none" spc="0" normalizeH="0" baseline="0" noProof="0" dirty="0" smtClean="0">
              <a:ln>
                <a:noFill/>
              </a:ln>
              <a:solidFill>
                <a:srgbClr val="FFC000"/>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）事业支出</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zh-CN" sz="2400" b="0" i="0" u="none" strike="noStrike" kern="0" cap="none" spc="0" normalizeH="0" baseline="0" noProof="0" dirty="0">
                <a:ln>
                  <a:noFill/>
                </a:ln>
                <a:solidFill>
                  <a:schemeClr val="tx1"/>
                </a:solidFill>
                <a:effectLst/>
                <a:uLnTx/>
                <a:uFillTx/>
                <a:latin typeface="+mn-lt"/>
                <a:ea typeface="+mn-ea"/>
              </a:rPr>
              <a:t>单位发生教育、科研、医疗、行政管理、后勤保障等活动的，可在本科目下设置相应的明细科目进行核算，或单设</a:t>
            </a:r>
            <a:r>
              <a:rPr kumimoji="0" lang="en-US" altLang="zh-CN" sz="2400" b="0" i="0" u="none" strike="noStrike" kern="0" cap="none" spc="0" normalizeH="0" baseline="0" noProof="0" dirty="0">
                <a:ln>
                  <a:noFill/>
                </a:ln>
                <a:solidFill>
                  <a:schemeClr val="tx1"/>
                </a:solidFill>
                <a:effectLst/>
                <a:uLnTx/>
                <a:uFillTx/>
                <a:latin typeface="+mn-lt"/>
                <a:ea typeface="+mn-ea"/>
              </a:rPr>
              <a:t>“7201</a:t>
            </a:r>
            <a:r>
              <a:rPr kumimoji="0" lang="zh-CN" altLang="zh-CN" sz="2400" b="0" i="0" u="none" strike="noStrike" kern="0" cap="none" spc="0" normalizeH="0" baseline="0" noProof="0" dirty="0">
                <a:ln>
                  <a:noFill/>
                </a:ln>
                <a:solidFill>
                  <a:schemeClr val="tx1"/>
                </a:solidFill>
                <a:effectLst/>
                <a:uLnTx/>
                <a:uFillTx/>
                <a:latin typeface="+mn-lt"/>
                <a:ea typeface="+mn-ea"/>
              </a:rPr>
              <a:t>教育支出</a:t>
            </a:r>
            <a:r>
              <a:rPr kumimoji="0" lang="en-US" altLang="zh-CN" sz="2400" b="0" i="0" u="none" strike="noStrike" kern="0" cap="none" spc="0" normalizeH="0" baseline="0" noProof="0" dirty="0">
                <a:ln>
                  <a:noFill/>
                </a:ln>
                <a:solidFill>
                  <a:schemeClr val="tx1"/>
                </a:solidFill>
                <a:effectLst/>
                <a:uLnTx/>
                <a:uFillTx/>
                <a:latin typeface="+mn-lt"/>
                <a:ea typeface="+mn-ea"/>
              </a:rPr>
              <a:t>”</a:t>
            </a:r>
            <a:r>
              <a:rPr kumimoji="0" lang="zh-CN" altLang="zh-CN" sz="2400" b="0" i="0" u="none" strike="noStrike" kern="0" cap="none" spc="0" normalizeH="0" baseline="0" noProof="0" dirty="0">
                <a:ln>
                  <a:noFill/>
                </a:ln>
                <a:solidFill>
                  <a:schemeClr val="tx1"/>
                </a:solidFill>
                <a:effectLst/>
                <a:uLnTx/>
                <a:uFillTx/>
                <a:latin typeface="+mn-lt"/>
                <a:ea typeface="+mn-ea"/>
              </a:rPr>
              <a:t>、</a:t>
            </a:r>
            <a:r>
              <a:rPr kumimoji="0" lang="en-US" altLang="zh-CN" sz="2400" b="0" i="0" u="none" strike="noStrike" kern="0" cap="none" spc="0" normalizeH="0" baseline="0" noProof="0" dirty="0">
                <a:ln>
                  <a:noFill/>
                </a:ln>
                <a:solidFill>
                  <a:schemeClr val="tx1"/>
                </a:solidFill>
                <a:effectLst/>
                <a:uLnTx/>
                <a:uFillTx/>
                <a:latin typeface="+mn-lt"/>
                <a:ea typeface="+mn-ea"/>
              </a:rPr>
              <a:t>“7202</a:t>
            </a:r>
            <a:r>
              <a:rPr kumimoji="0" lang="zh-CN" altLang="zh-CN" sz="2400" b="0" i="0" u="none" strike="noStrike" kern="0" cap="none" spc="0" normalizeH="0" baseline="0" noProof="0" dirty="0">
                <a:ln>
                  <a:noFill/>
                </a:ln>
                <a:solidFill>
                  <a:schemeClr val="tx1"/>
                </a:solidFill>
                <a:effectLst/>
                <a:uLnTx/>
                <a:uFillTx/>
                <a:latin typeface="+mn-lt"/>
                <a:ea typeface="+mn-ea"/>
              </a:rPr>
              <a:t>科研支出</a:t>
            </a:r>
            <a:r>
              <a:rPr kumimoji="0" lang="en-US" altLang="zh-CN" sz="2400" b="0" i="0" u="none" strike="noStrike" kern="0" cap="none" spc="0" normalizeH="0" baseline="0" noProof="0" dirty="0">
                <a:ln>
                  <a:noFill/>
                </a:ln>
                <a:solidFill>
                  <a:schemeClr val="tx1"/>
                </a:solidFill>
                <a:effectLst/>
                <a:uLnTx/>
                <a:uFillTx/>
                <a:latin typeface="+mn-lt"/>
                <a:ea typeface="+mn-ea"/>
              </a:rPr>
              <a:t>”</a:t>
            </a:r>
            <a:r>
              <a:rPr kumimoji="0" lang="zh-CN" altLang="zh-CN" sz="2400" b="0" i="0" u="none" strike="noStrike" kern="0" cap="none" spc="0" normalizeH="0" baseline="0" noProof="0" dirty="0">
                <a:ln>
                  <a:noFill/>
                </a:ln>
                <a:solidFill>
                  <a:schemeClr val="tx1"/>
                </a:solidFill>
                <a:effectLst/>
                <a:uLnTx/>
                <a:uFillTx/>
                <a:latin typeface="+mn-lt"/>
                <a:ea typeface="+mn-ea"/>
              </a:rPr>
              <a:t>、</a:t>
            </a:r>
            <a:r>
              <a:rPr kumimoji="0" lang="en-US" altLang="zh-CN" sz="2400" b="0" i="0" u="none" strike="noStrike" kern="0" cap="none" spc="0" normalizeH="0" baseline="0" noProof="0" dirty="0">
                <a:ln>
                  <a:noFill/>
                </a:ln>
                <a:solidFill>
                  <a:schemeClr val="tx1"/>
                </a:solidFill>
                <a:effectLst/>
                <a:uLnTx/>
                <a:uFillTx/>
                <a:latin typeface="+mn-lt"/>
                <a:ea typeface="+mn-ea"/>
              </a:rPr>
              <a:t>“7203</a:t>
            </a:r>
            <a:r>
              <a:rPr kumimoji="0" lang="zh-CN" altLang="zh-CN" sz="2400" b="0" i="0" u="none" strike="noStrike" kern="0" cap="none" spc="0" normalizeH="0" baseline="0" noProof="0" dirty="0">
                <a:ln>
                  <a:noFill/>
                </a:ln>
                <a:solidFill>
                  <a:schemeClr val="tx1"/>
                </a:solidFill>
                <a:effectLst/>
                <a:uLnTx/>
                <a:uFillTx/>
                <a:latin typeface="+mn-lt"/>
                <a:ea typeface="+mn-ea"/>
              </a:rPr>
              <a:t>医疗支出</a:t>
            </a:r>
            <a:r>
              <a:rPr kumimoji="0" lang="en-US" altLang="zh-CN" sz="2400" b="0" i="0" u="none" strike="noStrike" kern="0" cap="none" spc="0" normalizeH="0" baseline="0" noProof="0" dirty="0">
                <a:ln>
                  <a:noFill/>
                </a:ln>
                <a:solidFill>
                  <a:schemeClr val="tx1"/>
                </a:solidFill>
                <a:effectLst/>
                <a:uLnTx/>
                <a:uFillTx/>
                <a:latin typeface="+mn-lt"/>
                <a:ea typeface="+mn-ea"/>
              </a:rPr>
              <a:t>”</a:t>
            </a:r>
            <a:r>
              <a:rPr kumimoji="0" lang="zh-CN" altLang="zh-CN" sz="2400" b="0" i="0" u="none" strike="noStrike" kern="0" cap="none" spc="0" normalizeH="0" baseline="0" noProof="0" dirty="0">
                <a:ln>
                  <a:noFill/>
                </a:ln>
                <a:solidFill>
                  <a:schemeClr val="tx1"/>
                </a:solidFill>
                <a:effectLst/>
                <a:uLnTx/>
                <a:uFillTx/>
                <a:latin typeface="+mn-lt"/>
                <a:ea typeface="+mn-ea"/>
              </a:rPr>
              <a:t>、</a:t>
            </a:r>
            <a:r>
              <a:rPr kumimoji="0" lang="en-US" altLang="zh-CN" sz="2400" b="0" i="0" u="none" strike="noStrike" kern="0" cap="none" spc="0" normalizeH="0" baseline="0" noProof="0" dirty="0">
                <a:ln>
                  <a:noFill/>
                </a:ln>
                <a:solidFill>
                  <a:schemeClr val="tx1"/>
                </a:solidFill>
                <a:effectLst/>
                <a:uLnTx/>
                <a:uFillTx/>
                <a:latin typeface="+mn-lt"/>
                <a:ea typeface="+mn-ea"/>
              </a:rPr>
              <a:t>“7204</a:t>
            </a:r>
            <a:r>
              <a:rPr kumimoji="0" lang="zh-CN" altLang="zh-CN" sz="2400" b="0" i="0" u="none" strike="noStrike" kern="0" cap="none" spc="0" normalizeH="0" baseline="0" noProof="0" dirty="0">
                <a:ln>
                  <a:noFill/>
                </a:ln>
                <a:solidFill>
                  <a:schemeClr val="tx1"/>
                </a:solidFill>
                <a:effectLst/>
                <a:uLnTx/>
                <a:uFillTx/>
                <a:latin typeface="+mn-lt"/>
                <a:ea typeface="+mn-ea"/>
              </a:rPr>
              <a:t>行政管理支出</a:t>
            </a:r>
            <a:r>
              <a:rPr kumimoji="0" lang="en-US" altLang="zh-CN" sz="2400" b="0" i="0" u="none" strike="noStrike" kern="0" cap="none" spc="0" normalizeH="0" baseline="0" noProof="0" dirty="0">
                <a:ln>
                  <a:noFill/>
                </a:ln>
                <a:solidFill>
                  <a:schemeClr val="tx1"/>
                </a:solidFill>
                <a:effectLst/>
                <a:uLnTx/>
                <a:uFillTx/>
                <a:latin typeface="+mn-lt"/>
                <a:ea typeface="+mn-ea"/>
              </a:rPr>
              <a:t>”</a:t>
            </a:r>
            <a:r>
              <a:rPr kumimoji="0" lang="zh-CN" altLang="zh-CN" sz="2400" b="0" i="0" u="none" strike="noStrike" kern="0" cap="none" spc="0" normalizeH="0" baseline="0" noProof="0" dirty="0">
                <a:ln>
                  <a:noFill/>
                </a:ln>
                <a:solidFill>
                  <a:schemeClr val="tx1"/>
                </a:solidFill>
                <a:effectLst/>
                <a:uLnTx/>
                <a:uFillTx/>
                <a:latin typeface="+mn-lt"/>
                <a:ea typeface="+mn-ea"/>
              </a:rPr>
              <a:t>、</a:t>
            </a:r>
            <a:r>
              <a:rPr kumimoji="0" lang="en-US" altLang="zh-CN" sz="2400" b="0" i="0" u="none" strike="noStrike" kern="0" cap="none" spc="0" normalizeH="0" baseline="0" noProof="0" dirty="0">
                <a:ln>
                  <a:noFill/>
                </a:ln>
                <a:solidFill>
                  <a:schemeClr val="tx1"/>
                </a:solidFill>
                <a:effectLst/>
                <a:uLnTx/>
                <a:uFillTx/>
                <a:latin typeface="+mn-lt"/>
                <a:ea typeface="+mn-ea"/>
              </a:rPr>
              <a:t>“7205</a:t>
            </a:r>
            <a:r>
              <a:rPr kumimoji="0" lang="zh-CN" altLang="zh-CN" sz="2400" b="0" i="0" u="none" strike="noStrike" kern="0" cap="none" spc="0" normalizeH="0" baseline="0" noProof="0" dirty="0">
                <a:ln>
                  <a:noFill/>
                </a:ln>
                <a:solidFill>
                  <a:schemeClr val="tx1"/>
                </a:solidFill>
                <a:effectLst/>
                <a:uLnTx/>
                <a:uFillTx/>
                <a:latin typeface="+mn-lt"/>
                <a:ea typeface="+mn-ea"/>
              </a:rPr>
              <a:t>后勤保障支出</a:t>
            </a:r>
            <a:r>
              <a:rPr kumimoji="0" lang="en-US" altLang="zh-CN" sz="2400" b="0" i="0" u="none" strike="noStrike" kern="0" cap="none" spc="0" normalizeH="0" baseline="0" noProof="0" dirty="0">
                <a:ln>
                  <a:noFill/>
                </a:ln>
                <a:solidFill>
                  <a:schemeClr val="tx1"/>
                </a:solidFill>
                <a:effectLst/>
                <a:uLnTx/>
                <a:uFillTx/>
                <a:latin typeface="+mn-lt"/>
                <a:ea typeface="+mn-ea"/>
              </a:rPr>
              <a:t>”</a:t>
            </a:r>
            <a:r>
              <a:rPr kumimoji="0" lang="zh-CN" altLang="zh-CN" sz="2400" b="0" i="0" u="none" strike="noStrike" kern="0" cap="none" spc="0" normalizeH="0" baseline="0" noProof="0" dirty="0">
                <a:ln>
                  <a:noFill/>
                </a:ln>
                <a:solidFill>
                  <a:schemeClr val="tx1"/>
                </a:solidFill>
                <a:effectLst/>
                <a:uLnTx/>
                <a:uFillTx/>
                <a:latin typeface="+mn-lt"/>
                <a:ea typeface="+mn-ea"/>
              </a:rPr>
              <a:t>等一级会计科目进行</a:t>
            </a:r>
            <a:r>
              <a:rPr kumimoji="0" lang="zh-CN" altLang="zh-CN" sz="2400" b="0" i="0" u="none" strike="noStrike" kern="0" cap="none" spc="0" normalizeH="0" baseline="0" noProof="0" dirty="0" smtClean="0">
                <a:ln>
                  <a:noFill/>
                </a:ln>
                <a:solidFill>
                  <a:schemeClr val="tx1"/>
                </a:solidFill>
                <a:effectLst/>
                <a:uLnTx/>
                <a:uFillTx/>
                <a:latin typeface="+mn-lt"/>
                <a:ea typeface="+mn-ea"/>
              </a:rPr>
              <a:t>核算</a:t>
            </a:r>
            <a:endParaRPr kumimoji="0" lang="en-US" altLang="zh-CN" sz="2400" b="0" i="0" u="none" strike="noStrike" kern="0" cap="none" spc="0" normalizeH="0" baseline="0" noProof="0" dirty="0" smtClean="0">
              <a:ln>
                <a:noFill/>
              </a:ln>
              <a:solidFill>
                <a:schemeClr val="tx1"/>
              </a:solidFill>
              <a:effectLst/>
              <a:uLnTx/>
              <a:uFillTx/>
              <a:latin typeface="+mn-lt"/>
              <a:ea typeface="+mn-ea"/>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2</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）行政支出</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事业支出</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其他支出年末结转</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财政拨款支出→“财政拨款结转</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本年收支结转”</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非财政专项资金支出→“非财政拨款结转</a:t>
            </a: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本年收支结转”</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0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000" b="0" i="0" u="none" strike="noStrike" kern="0" cap="none" spc="0" normalizeH="0" baseline="0" noProof="0" dirty="0" smtClean="0">
                <a:ln>
                  <a:noFill/>
                </a:ln>
                <a:solidFill>
                  <a:schemeClr val="tx1"/>
                </a:solidFill>
                <a:effectLst/>
                <a:uLnTx/>
                <a:uFillTx/>
                <a:latin typeface="+mn-lt"/>
                <a:ea typeface="+mn-ea"/>
                <a:cs typeface="+mn-cs"/>
              </a:rPr>
              <a:t>其他资金支出（非财政非专项资金支出）→“其他结余”</a:t>
            </a:r>
            <a:endParaRPr kumimoji="0" lang="en-US" altLang="zh-CN" sz="20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3</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）经营支出年末转入“经营结余”科目</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4</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）上缴上级</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对附属单位补助支出年末转入“其他结余”</a:t>
            </a:r>
            <a:endPar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Ø"/>
              <a:defRPr/>
            </a:pPr>
            <a:endParaRPr kumimoji="0" lang="en-US" altLang="zh-CN" sz="2400" b="0" i="0" u="none" strike="noStrike" kern="0" cap="none" spc="0" normalizeH="0" baseline="0" noProof="0" dirty="0" smtClean="0">
              <a:ln>
                <a:noFill/>
              </a:ln>
              <a:solidFill>
                <a:schemeClr val="tx1"/>
              </a:solidFill>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06" name="Rectangle 2"/>
          <p:cNvSpPr>
            <a:spLocks noGrp="1" noRot="1" noChangeArrowheads="1"/>
          </p:cNvSpPr>
          <p:nvPr>
            <p:ph type="title"/>
          </p:nvPr>
        </p:nvSpPr>
        <p:spPr>
          <a:xfrm>
            <a:off x="755650" y="333375"/>
            <a:ext cx="7200900" cy="504825"/>
          </a:xfrm>
        </p:spPr>
        <p:txBody>
          <a:bodyPr vert="horz" wrap="square" lIns="91440" tIns="45720" rIns="91440" bIns="45720"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7.</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财政拨款结转</a:t>
            </a:r>
            <a:r>
              <a:rPr kumimoji="0" lang="en-US" altLang="zh-CN" sz="3200" b="1" i="0" u="none" strike="noStrike" kern="0" cap="none" spc="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财政</a:t>
            </a:r>
            <a:r>
              <a:rPr kumimoji="0" lang="zh-CN" altLang="en-US" sz="3200" b="1" i="0" u="none" strike="noStrike" kern="0" cap="none" spc="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拨款</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结余</a:t>
            </a:r>
            <a:endPar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891907" name="Rectangle 3"/>
          <p:cNvSpPr>
            <a:spLocks noGrp="1" noChangeArrowheads="1"/>
          </p:cNvSpPr>
          <p:nvPr>
            <p:ph idx="1"/>
          </p:nvPr>
        </p:nvSpPr>
        <p:spPr>
          <a:xfrm>
            <a:off x="611188" y="1196975"/>
            <a:ext cx="8208963" cy="5402263"/>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）核算内容</a:t>
            </a:r>
            <a:endPar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1" fontAlgn="base" latinLnBrk="0" hangingPunct="1">
              <a:lnSpc>
                <a:spcPct val="110000"/>
              </a:lnSpc>
              <a:spcBef>
                <a:spcPct val="20000"/>
              </a:spcBef>
              <a:spcAft>
                <a:spcPct val="0"/>
              </a:spcAft>
              <a:buClr>
                <a:schemeClr val="accent2"/>
              </a:buClr>
              <a:buSzPct val="70000"/>
              <a:buFont typeface="Wingdings" panose="05000000000000000000" pitchFamily="2" charset="2"/>
              <a:buChar char="n"/>
              <a:defRPr/>
            </a:pPr>
            <a:r>
              <a:rPr kumimoji="0" lang="zh-CN" altLang="en-US" sz="2000" b="1" i="0" u="none" strike="noStrike" kern="0" cap="none" spc="0" normalizeH="0" baseline="0" noProof="0" dirty="0" smtClean="0">
                <a:ln>
                  <a:noFill/>
                </a:ln>
                <a:solidFill>
                  <a:srgbClr val="FFC000"/>
                </a:solidFill>
                <a:effectLst/>
                <a:uLnTx/>
                <a:uFillTx/>
                <a:latin typeface="+mn-lt"/>
                <a:ea typeface="+mn-ea"/>
              </a:rPr>
              <a:t>同级</a:t>
            </a:r>
            <a:r>
              <a:rPr kumimoji="0" lang="zh-CN" altLang="en-US" sz="2000" b="0" i="0" u="none" strike="noStrike" kern="0" cap="none" spc="0" normalizeH="0" baseline="0" noProof="0" dirty="0" smtClean="0">
                <a:ln>
                  <a:noFill/>
                </a:ln>
                <a:solidFill>
                  <a:schemeClr val="tx1"/>
                </a:solidFill>
                <a:effectLst/>
                <a:uLnTx/>
                <a:uFillTx/>
                <a:latin typeface="+mn-lt"/>
                <a:ea typeface="+mn-ea"/>
              </a:rPr>
              <a:t>财政拨款结转</a:t>
            </a:r>
            <a:r>
              <a:rPr kumimoji="0" lang="en-US" altLang="zh-CN" sz="2000" b="0" i="0" u="none" strike="noStrike" kern="0" cap="none" spc="0" normalizeH="0" baseline="0" noProof="0" dirty="0" smtClean="0">
                <a:ln>
                  <a:noFill/>
                </a:ln>
                <a:solidFill>
                  <a:schemeClr val="tx1"/>
                </a:solidFill>
                <a:effectLst/>
                <a:uLnTx/>
                <a:uFillTx/>
                <a:latin typeface="+mn-lt"/>
                <a:ea typeface="+mn-ea"/>
              </a:rPr>
              <a:t>/</a:t>
            </a:r>
            <a:r>
              <a:rPr kumimoji="0" lang="zh-CN" altLang="en-US" sz="2000" b="0" i="0" u="none" strike="noStrike" kern="0" cap="none" spc="0" normalizeH="0" baseline="0" noProof="0" dirty="0" smtClean="0">
                <a:ln>
                  <a:noFill/>
                </a:ln>
                <a:solidFill>
                  <a:schemeClr val="tx1"/>
                </a:solidFill>
                <a:effectLst/>
                <a:uLnTx/>
                <a:uFillTx/>
                <a:latin typeface="+mn-lt"/>
                <a:ea typeface="+mn-ea"/>
              </a:rPr>
              <a:t>结余资金的调整、结转和滚存情况</a:t>
            </a:r>
            <a:endParaRPr kumimoji="0" lang="zh-CN" altLang="en-US" sz="2000" b="0" i="0" u="none" strike="noStrike" kern="0" cap="none" spc="0" normalizeH="0" baseline="0" noProof="0" dirty="0" smtClean="0">
              <a:ln>
                <a:noFill/>
              </a:ln>
              <a:solidFill>
                <a:schemeClr val="tx1"/>
              </a:solidFill>
              <a:effectLst/>
              <a:uLnTx/>
              <a:uFillTx/>
              <a:latin typeface="+mn-lt"/>
              <a:ea typeface="+mn-ea"/>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）财政拨款结转的明细科目设置</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类似财政拨款预算收入的明细科目，如基本支出结转、项目支出结转等</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年初余额调整、归集调入、归集调出、归集上缴、单位内部调剂、本年收支结转、累计结转</a:t>
            </a:r>
            <a:endParaRPr kumimoji="0" lang="en-US" altLang="zh-CN"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3</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）财政拨款结余的明细科目设置</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拨款种类、具体项目、支出功能分类等</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年初余额调整、归集上缴、单位内部调剂、结转转入、累计结余</a:t>
            </a:r>
            <a:endParaRPr kumimoji="0" lang="en-US" altLang="zh-CN" sz="2000" b="1" i="0" u="none" strike="noStrike" kern="0" cap="none" spc="0" normalizeH="0" baseline="0" noProof="0" dirty="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07" name="Rectangle 3"/>
          <p:cNvSpPr>
            <a:spLocks noGrp="1" noChangeArrowheads="1"/>
          </p:cNvSpPr>
          <p:nvPr>
            <p:ph idx="1"/>
          </p:nvPr>
        </p:nvSpPr>
        <p:spPr>
          <a:xfrm>
            <a:off x="468313" y="908050"/>
            <a:ext cx="8351838" cy="5691188"/>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发生财政拨款结转结余调整业务</a:t>
            </a:r>
            <a:endParaRPr kumimoji="0" lang="zh-CN" altLang="en-US" sz="24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     </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借或贷：资金结存</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                     </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贷或借：财政拨款结转</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财政拨款结余</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发生财政拨款结转结余内部调剂</a:t>
            </a:r>
            <a:endParaRPr kumimoji="0" lang="zh-CN" altLang="en-US" sz="24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      </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借：财政拨款结余</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单位内部调剂</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              </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贷：财政拨款结转</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单位内部调剂</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年末结转财政拨款收支</a:t>
            </a:r>
            <a:endParaRPr kumimoji="0" lang="zh-CN" altLang="en-US" sz="24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      </a:t>
            </a:r>
            <a:r>
              <a:rPr kumimoji="0" lang="zh-CN" altLang="en-US" sz="2400" b="0" i="0" u="none" strike="noStrike" kern="0" cap="none" spc="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借：财政</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拨款预算收入</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              </a:t>
            </a:r>
            <a:r>
              <a:rPr kumimoji="0" lang="zh-CN" altLang="en-US" sz="2400" b="0" i="0" u="none" strike="noStrike" kern="0" cap="none" spc="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贷：财政拨款</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结转</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本年收支结转</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      </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借：财政拨款结转</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本年收支结转</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               </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贷：行政支出</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事业支出</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其他支出</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财政拨款支出</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endParaRPr kumimoji="0" lang="en-US" altLang="zh-CN"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endParaRPr kumimoji="0" lang="zh-CN" alt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07" name="Rectangle 3"/>
          <p:cNvSpPr>
            <a:spLocks noGrp="1" noChangeArrowheads="1"/>
          </p:cNvSpPr>
          <p:nvPr>
            <p:ph idx="1"/>
          </p:nvPr>
        </p:nvSpPr>
        <p:spPr>
          <a:xfrm>
            <a:off x="611188" y="1052513"/>
            <a:ext cx="8208963" cy="5546725"/>
          </a:xfrm>
        </p:spPr>
        <p:txBody>
          <a:bodyPr vert="horz" wrap="square" lIns="91440" tIns="45720" rIns="91440" bIns="45720" numCol="1" anchor="t" anchorCtr="0" compatLnSpc="1"/>
          <a:lstStyle/>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年末财政拨款结转其他明细科目余额转入“累计结转”明细科目</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年末从财政拨款结转转出财政拨款结余</a:t>
            </a:r>
            <a:endParaRPr kumimoji="0" lang="zh-CN" altLang="en-US" sz="24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   </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借：财政拨款结转</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累计结转</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           </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贷：财政拨款结余</a:t>
            </a:r>
            <a:r>
              <a:rPr kumimoji="0" lang="en-US" altLang="zh-CN"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a:t>
            </a: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结转转入</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年末财政拨款结余其他明细科目余额转入“累计结余”明细科目</a:t>
            </a:r>
            <a:endParaRPr kumimoji="0" lang="zh-CN" altLang="en-US" sz="2400" b="0"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endParaRPr kumimoji="0" lang="en-US" altLang="zh-CN"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endParaRPr kumimoji="0" lang="zh-CN" alt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06" name="Rectangle 2"/>
          <p:cNvSpPr>
            <a:spLocks noGrp="1" noRot="1" noChangeArrowheads="1"/>
          </p:cNvSpPr>
          <p:nvPr>
            <p:ph type="title"/>
          </p:nvPr>
        </p:nvSpPr>
        <p:spPr>
          <a:xfrm>
            <a:off x="755650" y="333375"/>
            <a:ext cx="78486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8.</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非财政拨款结转</a:t>
            </a: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非财政</a:t>
            </a:r>
            <a:r>
              <a:rPr kumimoji="0" lang="zh-CN" altLang="en-US" sz="3200" b="1" i="0" u="none" strike="noStrike" kern="0" cap="none" spc="0" normalizeH="0" baseline="0" noProof="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拨款</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结余</a:t>
            </a:r>
            <a:endPar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891907" name="Rectangle 3"/>
          <p:cNvSpPr>
            <a:spLocks noGrp="1" noChangeArrowheads="1"/>
          </p:cNvSpPr>
          <p:nvPr>
            <p:ph idx="1"/>
          </p:nvPr>
        </p:nvSpPr>
        <p:spPr>
          <a:xfrm>
            <a:off x="611188" y="1052513"/>
            <a:ext cx="8208963" cy="5546725"/>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）核算内容</a:t>
            </a:r>
            <a:endPar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1" fontAlgn="base" latinLnBrk="0" hangingPunct="1">
              <a:lnSpc>
                <a:spcPct val="110000"/>
              </a:lnSpc>
              <a:spcBef>
                <a:spcPct val="20000"/>
              </a:spcBef>
              <a:spcAft>
                <a:spcPct val="0"/>
              </a:spcAft>
              <a:buClr>
                <a:schemeClr val="accent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rPr>
              <a:t>非财政拨款结转</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核算单位除财政拨款收支、经营收支以外各非同级财政拨款专项资金的调整、结转和滚存情况</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1" fontAlgn="base" latinLnBrk="0" hangingPunct="1">
              <a:lnSpc>
                <a:spcPct val="110000"/>
              </a:lnSpc>
              <a:spcBef>
                <a:spcPct val="20000"/>
              </a:spcBef>
              <a:spcAft>
                <a:spcPct val="0"/>
              </a:spcAft>
              <a:buClr>
                <a:schemeClr val="accent2"/>
              </a:buClr>
              <a:buSzPct val="70000"/>
              <a:buFont typeface="Wingdings" panose="05000000000000000000" pitchFamily="2" charset="2"/>
              <a:buChar char="n"/>
              <a:defRPr/>
            </a:pPr>
            <a:r>
              <a:rPr kumimoji="0" lang="zh-CN" altLang="en-US" sz="20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rPr>
              <a:t>非财政拨款结余</a:t>
            </a:r>
            <a:r>
              <a:rPr kumimoji="0" lang="zh-CN"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核算单位历年滚存的非限定用途的非同级财政拨款结余资金，主要为非财政拨款结余扣除结余分配后滚存的金额</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）非财政拨款结转的明细科目设置</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具体项目、支出功能分类等</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年初余额调整、缴回资金、项目间接费用或管理费、本年收支结转、累计结转</a:t>
            </a:r>
            <a:endParaRPr kumimoji="0" lang="en-US" altLang="zh-CN"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3</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）非财政拨款结余的明细科目设置</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支出功能分类等</a:t>
            </a:r>
            <a:r>
              <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zh-CN" sz="20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000" b="1"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年初余额调整、项目间接费用或管理费、结转转入、累计结余</a:t>
            </a:r>
            <a:endParaRPr kumimoji="0" lang="en-US" altLang="zh-CN" sz="2000" b="1" i="0" u="none" strike="noStrike" kern="0" cap="none" spc="0" normalizeH="0" baseline="0" noProof="0" dirty="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07" name="Rectangle 3"/>
          <p:cNvSpPr>
            <a:spLocks noGrp="1" noChangeArrowheads="1"/>
          </p:cNvSpPr>
          <p:nvPr>
            <p:ph idx="1"/>
          </p:nvPr>
        </p:nvSpPr>
        <p:spPr>
          <a:xfrm>
            <a:off x="468630" y="709295"/>
            <a:ext cx="8352155" cy="5890260"/>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发生非财政拨款结转结余调整业务</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借或贷：资金结存</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贷或借：非财政拨款结转</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非财政拨款结余</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从科研项目预算收入中提取项目管理费或间接费</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借：非财政拨款结转</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项目间接费用或管理费</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贷：非财政拨款结余</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项目间接费用或管理费</a:t>
            </a:r>
            <a:endParaRPr kumimoji="0" lang="zh-CN" altLang="en-US" sz="2400" b="1"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年末结转财政拨款收支、经营收支以外的专项资金收支</a:t>
            </a:r>
            <a:endParaRPr kumimoji="0" lang="en-US" altLang="zh-CN" sz="2400" b="1"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mn-lt"/>
                <a:ea typeface="+mn-ea"/>
                <a:cs typeface="+mn-cs"/>
              </a:rPr>
              <a:t>      </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借</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：相关预算收入</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——X</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项目</a:t>
            </a:r>
            <a:endParaRPr kumimoji="0" lang="en-US" altLang="zh-CN" sz="2400" b="1" i="0" u="none" strike="noStrike" kern="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mn-lt"/>
                <a:ea typeface="+mn-ea"/>
                <a:cs typeface="+mn-cs"/>
              </a:rPr>
              <a:t>              </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贷</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：非财政</a:t>
            </a:r>
            <a:r>
              <a:rPr kumimoji="0" lang="zh-CN" altLang="en-US" sz="2400" b="1" i="0" u="none" strike="noStrike" kern="0" cap="none" spc="0" normalizeH="0" baseline="0" noProof="0" dirty="0">
                <a:ln>
                  <a:noFill/>
                </a:ln>
                <a:solidFill>
                  <a:schemeClr val="tx1"/>
                </a:solidFill>
                <a:effectLst/>
                <a:uLnTx/>
                <a:uFillTx/>
                <a:latin typeface="+mn-lt"/>
                <a:ea typeface="+mn-ea"/>
                <a:cs typeface="+mn-cs"/>
              </a:rPr>
              <a:t>拨款</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结转</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本年收支结转</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借：非财政拨款结转</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本年收支结转</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贷：行政支出</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事业支出</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其他支出</a:t>
            </a:r>
            <a:r>
              <a:rPr kumimoji="0" lang="en-US" altLang="zh-CN" sz="2400" b="1"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非财政专项资金支出</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endParaRPr kumimoji="0" lang="en-US" altLang="zh-CN"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endParaRPr kumimoji="0" lang="zh-CN" alt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ln>
            <a:miter/>
          </a:ln>
        </p:spPr>
        <p:txBody>
          <a:bodyPr anchor="ctr"/>
          <a:p>
            <a:pPr algn="ctr" fontAlgn="base"/>
            <a:r>
              <a:rPr lang="en-US" altLang="zh-CN" sz="3200" strike="noStrike" noProof="1">
                <a:solidFill>
                  <a:schemeClr val="tx1"/>
                </a:solidFill>
                <a:effectLst>
                  <a:outerShdw blurRad="38100" dist="19050" dir="2700000" algn="tl" rotWithShape="0">
                    <a:schemeClr val="dk1">
                      <a:alpha val="40000"/>
                    </a:schemeClr>
                  </a:outerShdw>
                </a:effectLst>
              </a:rPr>
              <a:t>3、反映政府运行成本，科学评价政府绩效</a:t>
            </a:r>
            <a:endParaRPr lang="en-US" altLang="zh-CN" sz="3200" strike="noStrike" noProof="1">
              <a:solidFill>
                <a:schemeClr val="tx1"/>
              </a:solidFill>
              <a:effectLst>
                <a:outerShdw blurRad="38100" dist="19050" dir="2700000" algn="tl" rotWithShape="0">
                  <a:schemeClr val="dk1">
                    <a:alpha val="40000"/>
                  </a:schemeClr>
                </a:outerShdw>
              </a:effectLst>
            </a:endParaRPr>
          </a:p>
        </p:txBody>
      </p:sp>
      <p:sp>
        <p:nvSpPr>
          <p:cNvPr id="13314" name="内容占位符 2"/>
          <p:cNvSpPr>
            <a:spLocks noGrp="1"/>
          </p:cNvSpPr>
          <p:nvPr>
            <p:ph idx="1"/>
          </p:nvPr>
        </p:nvSpPr>
        <p:spPr>
          <a:xfrm>
            <a:off x="457200" y="1600200"/>
            <a:ext cx="8229600" cy="4691063"/>
          </a:xfrm>
        </p:spPr>
        <p:txBody>
          <a:bodyPr anchor="t"/>
          <a:p>
            <a:r>
              <a:rPr lang="en-US" altLang="zh-CN" sz="2800" b="1">
                <a:sym typeface="宋体" panose="02010600030101010101" pitchFamily="2" charset="-122"/>
              </a:rPr>
              <a:t>     </a:t>
            </a:r>
            <a:r>
              <a:rPr lang="zh-CN" altLang="en-US" sz="2800" b="1">
                <a:ea typeface="宋体" panose="02010600030101010101" pitchFamily="2" charset="-122"/>
                <a:sym typeface="宋体" panose="02010600030101010101" pitchFamily="2" charset="-122"/>
              </a:rPr>
              <a:t>政府会计按照</a:t>
            </a:r>
            <a:r>
              <a:rPr lang="zh-CN" altLang="en-US" sz="2800" b="1">
                <a:solidFill>
                  <a:srgbClr val="FF0000"/>
                </a:solidFill>
                <a:ea typeface="宋体" panose="02010600030101010101" pitchFamily="2" charset="-122"/>
                <a:sym typeface="宋体" panose="02010600030101010101" pitchFamily="2" charset="-122"/>
              </a:rPr>
              <a:t>权责发生制原则</a:t>
            </a:r>
            <a:r>
              <a:rPr lang="zh-CN" altLang="en-US" sz="2800" b="1">
                <a:ea typeface="宋体" panose="02010600030101010101" pitchFamily="2" charset="-122"/>
                <a:sym typeface="宋体" panose="02010600030101010101" pitchFamily="2" charset="-122"/>
              </a:rPr>
              <a:t>规范了</a:t>
            </a:r>
            <a:r>
              <a:rPr lang="zh-CN" altLang="en-US" sz="2800" b="1">
                <a:solidFill>
                  <a:srgbClr val="FF0000"/>
                </a:solidFill>
                <a:ea typeface="宋体" panose="02010600030101010101" pitchFamily="2" charset="-122"/>
                <a:sym typeface="宋体" panose="02010600030101010101" pitchFamily="2" charset="-122"/>
              </a:rPr>
              <a:t>收入和费用</a:t>
            </a:r>
            <a:r>
              <a:rPr lang="zh-CN" altLang="en-US" sz="2800" b="1">
                <a:ea typeface="宋体" panose="02010600030101010101" pitchFamily="2" charset="-122"/>
                <a:sym typeface="宋体" panose="02010600030101010101" pitchFamily="2" charset="-122"/>
              </a:rPr>
              <a:t>要素，在政府财务报告中引入成本、绩效等先进理念。</a:t>
            </a:r>
            <a:endParaRPr lang="zh-CN" altLang="en-US" sz="2800" b="1">
              <a:ea typeface="宋体" panose="02010600030101010101" pitchFamily="2" charset="-122"/>
              <a:sym typeface="宋体" panose="02010600030101010101" pitchFamily="2" charset="-122"/>
            </a:endParaRPr>
          </a:p>
          <a:p>
            <a:r>
              <a:rPr lang="zh-CN" altLang="en-US" sz="2800" b="1">
                <a:ea typeface="宋体" panose="02010600030101010101" pitchFamily="2" charset="-122"/>
                <a:sym typeface="宋体" panose="02010600030101010101" pitchFamily="2" charset="-122"/>
              </a:rPr>
              <a:t>    政府会计实施能够</a:t>
            </a:r>
            <a:r>
              <a:rPr lang="zh-CN" altLang="en-US" sz="2800" b="1">
                <a:solidFill>
                  <a:srgbClr val="FF0000"/>
                </a:solidFill>
                <a:ea typeface="宋体" panose="02010600030101010101" pitchFamily="2" charset="-122"/>
                <a:sym typeface="宋体" panose="02010600030101010101" pitchFamily="2" charset="-122"/>
              </a:rPr>
              <a:t>合理归集、反映</a:t>
            </a:r>
            <a:r>
              <a:rPr lang="zh-CN" altLang="en-US" sz="2800" b="1">
                <a:ea typeface="宋体" panose="02010600030101010101" pitchFamily="2" charset="-122"/>
                <a:sym typeface="宋体" panose="02010600030101010101" pitchFamily="2" charset="-122"/>
              </a:rPr>
              <a:t>政府的运行费用和履职成本，</a:t>
            </a:r>
            <a:r>
              <a:rPr lang="zh-CN" altLang="en-US" sz="2800" b="1">
                <a:solidFill>
                  <a:srgbClr val="FF0000"/>
                </a:solidFill>
                <a:ea typeface="宋体" panose="02010600030101010101" pitchFamily="2" charset="-122"/>
                <a:sym typeface="宋体" panose="02010600030101010101" pitchFamily="2" charset="-122"/>
              </a:rPr>
              <a:t>科学评价</a:t>
            </a:r>
            <a:r>
              <a:rPr lang="zh-CN" altLang="en-US" sz="2800" b="1">
                <a:ea typeface="宋体" panose="02010600030101010101" pitchFamily="2" charset="-122"/>
                <a:sym typeface="宋体" panose="02010600030101010101" pitchFamily="2" charset="-122"/>
              </a:rPr>
              <a:t>政府、部门、单位等耗费公共资源、成本边际等情况，</a:t>
            </a:r>
            <a:r>
              <a:rPr lang="zh-CN" altLang="en-US" sz="2800" b="1">
                <a:solidFill>
                  <a:srgbClr val="FF0000"/>
                </a:solidFill>
                <a:ea typeface="宋体" panose="02010600030101010101" pitchFamily="2" charset="-122"/>
                <a:sym typeface="宋体" panose="02010600030101010101" pitchFamily="2" charset="-122"/>
              </a:rPr>
              <a:t>有利于</a:t>
            </a:r>
            <a:r>
              <a:rPr lang="zh-CN" altLang="en-US" sz="2800" b="1">
                <a:ea typeface="宋体" panose="02010600030101010101" pitchFamily="2" charset="-122"/>
                <a:sym typeface="宋体" panose="02010600030101010101" pitchFamily="2" charset="-122"/>
              </a:rPr>
              <a:t>建立并有效实施预算绩效评价制度，为科学开展考评政府绩效提供扎实有效的信息基础。</a:t>
            </a:r>
            <a:endParaRPr lang="zh-CN" altLang="en-US" sz="2800" b="1">
              <a:ea typeface="宋体" panose="02010600030101010101" pitchFamily="2" charset="-122"/>
              <a:sym typeface="宋体" panose="02010600030101010101" pitchFamily="2" charset="-122"/>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06" name="Rectangle 2"/>
          <p:cNvSpPr>
            <a:spLocks noGrp="1" noRot="1" noChangeArrowheads="1"/>
          </p:cNvSpPr>
          <p:nvPr>
            <p:ph type="title"/>
          </p:nvPr>
        </p:nvSpPr>
        <p:spPr>
          <a:xfrm>
            <a:off x="755650" y="333375"/>
            <a:ext cx="7200900" cy="215900"/>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891907" name="Rectangle 3"/>
          <p:cNvSpPr>
            <a:spLocks noGrp="1" noChangeArrowheads="1"/>
          </p:cNvSpPr>
          <p:nvPr>
            <p:ph idx="1"/>
          </p:nvPr>
        </p:nvSpPr>
        <p:spPr>
          <a:xfrm>
            <a:off x="611188" y="836613"/>
            <a:ext cx="8208963" cy="5762625"/>
          </a:xfrm>
        </p:spPr>
        <p:txBody>
          <a:bodyPr vert="horz" wrap="square" lIns="91440" tIns="45720" rIns="91440" bIns="45720" numCol="1" anchor="t" anchorCtr="0" compatLnSpc="1"/>
          <a:lstStyle/>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年末非财政拨款结转其他明细科目余额转入“累计结转”明细科目</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1" i="0" u="none" strike="noStrike" kern="0" cap="none" spc="0" normalizeH="0" baseline="0" noProof="0" dirty="0" smtClean="0">
                <a:ln>
                  <a:noFill/>
                </a:ln>
                <a:solidFill>
                  <a:schemeClr val="tx1"/>
                </a:solidFill>
                <a:effectLst/>
                <a:uLnTx/>
                <a:uFillTx/>
                <a:latin typeface="+mn-lt"/>
                <a:ea typeface="+mn-ea"/>
                <a:cs typeface="+mn-cs"/>
              </a:rPr>
              <a:t>年末从非财政拨款结转转出非财政专项剩余资金</a:t>
            </a:r>
            <a:endParaRPr kumimoji="0"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借：非财政拨款结转</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累计结转</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贷：非财政拨款结余</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结转转入</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交纳企业所得税</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借：非财政拨款结余</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累计结余</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贷：资金结存</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年末非财政拨款结余其他明细科目余额转入“累计结余”明细科目</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年末将“非财政拨款结余分配”</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“其他结余”</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行政单位</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科目余额转入非财政拨款结余“累计结余”明细科目</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endParaRPr kumimoji="0" lang="en-US" altLang="zh-CN" sz="2000" b="0"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Ø"/>
              <a:defRPr/>
            </a:pPr>
            <a:endParaRPr kumimoji="0" lang="zh-CN" altLang="en-US" sz="20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06" name="Rectangle 2"/>
          <p:cNvSpPr>
            <a:spLocks noGrp="1" noRot="1" noChangeArrowheads="1"/>
          </p:cNvSpPr>
          <p:nvPr>
            <p:ph type="title"/>
          </p:nvPr>
        </p:nvSpPr>
        <p:spPr>
          <a:xfrm>
            <a:off x="755650" y="333375"/>
            <a:ext cx="78486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9.</a:t>
            </a:r>
            <a:r>
              <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专用结余</a:t>
            </a:r>
            <a:endParaRPr kumimoji="0" lang="zh-CN" altLang="en-US" sz="32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891907" name="Rectangle 3"/>
          <p:cNvSpPr>
            <a:spLocks noGrp="1" noChangeArrowheads="1"/>
          </p:cNvSpPr>
          <p:nvPr>
            <p:ph idx="1"/>
          </p:nvPr>
        </p:nvSpPr>
        <p:spPr>
          <a:xfrm>
            <a:off x="611188" y="908050"/>
            <a:ext cx="8208963" cy="5691188"/>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）核算内容</a:t>
            </a:r>
            <a:endPar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1" fontAlgn="base" latinLnBrk="0" hangingPunct="1">
              <a:lnSpc>
                <a:spcPct val="110000"/>
              </a:lnSpc>
              <a:spcBef>
                <a:spcPct val="20000"/>
              </a:spcBef>
              <a:spcAft>
                <a:spcPct val="0"/>
              </a:spcAft>
              <a:buClr>
                <a:schemeClr val="accent2"/>
              </a:buClr>
              <a:buSzPct val="70000"/>
              <a:buFont typeface="Wingdings" panose="05000000000000000000" pitchFamily="2" charset="2"/>
              <a:buChar char="n"/>
              <a:defRPr/>
            </a:pP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核算事业单位按照规定</a:t>
            </a:r>
            <a:r>
              <a:rPr kumimoji="0" lang="zh-CN" altLang="zh-CN" sz="2400" b="0" i="0" u="none"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rPr>
              <a:t>从非财政拨款结余中提取</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的具有专门用途的资金的变动和滚存情况</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）提取专用基金</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财务会计</a:t>
            </a:r>
            <a:endParaRPr kumimoji="0" lang="en-US" altLang="zh-CN"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借：业务活动费用等</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按预算收入计算的金额</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本年盈余分配</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预算会计下计算金额</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银行存款等</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专用基金</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      </a:t>
            </a:r>
            <a:r>
              <a:rPr kumimoji="0" lang="zh-CN" altLang="en-US"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预算会计</a:t>
            </a:r>
            <a:endParaRPr kumimoji="0" lang="en-US" altLang="zh-CN"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借：非财政拨款结余分配</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贷：专用结余</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zh-CN" sz="2000" b="1" i="0" u="none" strike="noStrike" kern="0" cap="none" spc="0" normalizeH="0" baseline="0" noProof="0" dirty="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07" name="Rectangle 3"/>
          <p:cNvSpPr>
            <a:spLocks noGrp="1" noChangeArrowheads="1"/>
          </p:cNvSpPr>
          <p:nvPr>
            <p:ph idx="1"/>
          </p:nvPr>
        </p:nvSpPr>
        <p:spPr>
          <a:xfrm>
            <a:off x="395288" y="692150"/>
            <a:ext cx="8424863" cy="5907088"/>
          </a:xfrm>
        </p:spPr>
        <p:txBody>
          <a:bodyPr vert="horz" wrap="square" lIns="91440" tIns="45720" rIns="91440" bIns="45720" numCol="1" anchor="t" anchorCtr="0" compatLnSpc="1"/>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3</a:t>
            </a:r>
            <a:r>
              <a:rPr kumimoji="0" lang="zh-CN" altLang="en-US"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）使用专用基金</a:t>
            </a:r>
            <a:endPar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财务会计</a:t>
            </a:r>
            <a:endParaRPr kumimoji="0" lang="en-US" altLang="zh-CN"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借：专用基金</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贷：银行存款等</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购置固定资产</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无形资产的</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借：固定资产</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无形资产</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贷：银行存款</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借：专用基金</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贷：累计盈余</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      </a:t>
            </a:r>
            <a:r>
              <a:rPr kumimoji="0" lang="zh-CN" altLang="en-US"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预算会计</a:t>
            </a:r>
            <a:endParaRPr kumimoji="0" lang="en-US" altLang="zh-CN" sz="2400" b="1"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借：事业支出等</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专用结余</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贷：资金结存</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endParaRPr kumimoji="0" lang="en-US" altLang="zh-CN" sz="2000" b="1" i="0" u="none" strike="noStrike" kern="0" cap="none" spc="0" normalizeH="0" baseline="0" noProof="0" dirty="0">
              <a:ln>
                <a:noFill/>
              </a:ln>
              <a:solidFill>
                <a:srgbClr val="FFC000"/>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2387" name="Rectangle 3"/>
          <p:cNvSpPr>
            <a:spLocks noGrp="1" noChangeArrowheads="1"/>
          </p:cNvSpPr>
          <p:nvPr>
            <p:ph idx="1"/>
          </p:nvPr>
        </p:nvSpPr>
        <p:spPr>
          <a:xfrm>
            <a:off x="611188" y="620713"/>
            <a:ext cx="8064500" cy="5976938"/>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10.</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经营结余</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      ——</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年末转入经营收支。年末如为经营结余，转入“非财政拨款结余分配”科目；如为经营亏损，不予结转</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11.</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其他结余</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800" b="1"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年末结转财政拨款收支、非同级财政专项资金收支、经营收支以外的各项收支</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年末转入“非财政拨款结余</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累计结余”</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行政单位</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“非财政拨款结余分配”</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lt"/>
                <a:ea typeface="+mn-ea"/>
                <a:cs typeface="+mn-cs"/>
              </a:rPr>
              <a:t>事业单位</a:t>
            </a:r>
            <a:r>
              <a:rPr kumimoji="0" lang="en-US" altLang="zh-CN" sz="2400" b="0" i="0" u="none" strike="noStrike" kern="0" cap="none" spc="0" normalizeH="0" baseline="0" noProof="0" dirty="0" smtClean="0">
                <a:ln>
                  <a:noFill/>
                </a:ln>
                <a:solidFill>
                  <a:schemeClr val="tx1"/>
                </a:solidFill>
                <a:effectLst/>
                <a:uLnTx/>
                <a:uFillTx/>
                <a:latin typeface="+mn-lt"/>
                <a:ea typeface="+mn-ea"/>
                <a:cs typeface="+mn-cs"/>
              </a:rPr>
              <a:t>]</a:t>
            </a:r>
            <a:endParaRPr kumimoji="0" lang="en-US" altLang="zh-CN"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12.</a:t>
            </a:r>
            <a:r>
              <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rPr>
              <a:t>非财政拨款结余分配</a:t>
            </a:r>
            <a:endParaRPr kumimoji="0" lang="zh-CN" altLang="en-US" sz="28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n-lt"/>
              <a:ea typeface="+mn-ea"/>
              <a:cs typeface="+mn-cs"/>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en-US" altLang="zh-CN" sz="2800" b="0" i="0" u="none" strike="noStrike" kern="0" cap="none" spc="0" normalizeH="0" baseline="0" noProof="0" dirty="0" smtClean="0">
                <a:ln>
                  <a:noFill/>
                </a:ln>
                <a:solidFill>
                  <a:schemeClr val="tx1"/>
                </a:solidFill>
                <a:effectLst/>
                <a:uLnTx/>
                <a:uFillTx/>
                <a:latin typeface="+mn-lt"/>
                <a:ea typeface="+mn-ea"/>
                <a:cs typeface="+mn-cs"/>
              </a:rPr>
              <a:t>     </a:t>
            </a:r>
            <a:r>
              <a:rPr kumimoji="0" lang="en-US" altLang="zh-CN" sz="2400" b="0"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rPr>
              <a:t>年末转</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ea"/>
                <a:ea typeface="+mn-ea"/>
                <a:cs typeface="+mn-cs"/>
              </a:rPr>
              <a:t>入其他结余、经营结余（贷方）；按规定提取专用基金；年末转入</a:t>
            </a: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rPr>
              <a:t>“非财政拨款结余</a:t>
            </a:r>
            <a:r>
              <a:rPr kumimoji="0" lang="en-US" altLang="zh-CN" sz="2400" b="0" i="0" u="none" strike="noStrike" kern="0" cap="none" spc="0" normalizeH="0" baseline="0" noProof="0" dirty="0" smtClean="0">
                <a:ln>
                  <a:noFill/>
                </a:ln>
                <a:solidFill>
                  <a:schemeClr val="tx1"/>
                </a:solidFill>
                <a:effectLst/>
                <a:uLnTx/>
                <a:uFillTx/>
                <a:latin typeface="+mn-ea"/>
                <a:ea typeface="+mn-ea"/>
                <a:cs typeface="+mn-cs"/>
              </a:rPr>
              <a:t>——</a:t>
            </a:r>
            <a:r>
              <a:rPr kumimoji="0" lang="zh-CN" altLang="en-US" sz="2400" b="0" i="0" u="none" strike="noStrike" kern="0" cap="none" spc="0" normalizeH="0" baseline="0" noProof="0" dirty="0" smtClean="0">
                <a:ln>
                  <a:noFill/>
                </a:ln>
                <a:solidFill>
                  <a:schemeClr val="tx1"/>
                </a:solidFill>
                <a:effectLst/>
                <a:uLnTx/>
                <a:uFillTx/>
                <a:latin typeface="+mn-ea"/>
                <a:ea typeface="+mn-ea"/>
                <a:cs typeface="+mn-cs"/>
              </a:rPr>
              <a:t>累计结余”</a:t>
            </a:r>
            <a:endPar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ea"/>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8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39750" y="333375"/>
            <a:ext cx="8229600" cy="1143000"/>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lang="zh-CN" altLang="en-US" sz="3600" b="1" dirty="0">
                <a:solidFill>
                  <a:schemeClr val="tx1"/>
                </a:solidFill>
                <a:effectLst>
                  <a:outerShdw blurRad="38100" dist="19050" dir="2700000" algn="tl" rotWithShape="0">
                    <a:schemeClr val="dk1">
                      <a:alpha val="40000"/>
                    </a:schemeClr>
                  </a:outerShdw>
                </a:effectLst>
                <a:ea typeface="黑体" panose="02010609060101010101" pitchFamily="1" charset="-122"/>
                <a:sym typeface="宋体" panose="02010600030101010101" pitchFamily="2" charset="-122"/>
              </a:rPr>
              <a:t>五、政府会计报表编制解读</a:t>
            </a:r>
            <a:br>
              <a:rPr lang="zh-CN" altLang="en-US" sz="3600" b="1" strike="noStrike" noProof="1" dirty="0">
                <a:solidFill>
                  <a:schemeClr val="tx1"/>
                </a:solidFill>
                <a:effectLst>
                  <a:outerShdw blurRad="38100" dist="19050" dir="2700000" algn="tl" rotWithShape="0">
                    <a:schemeClr val="dk1">
                      <a:alpha val="40000"/>
                    </a:schemeClr>
                  </a:outerShdw>
                </a:effectLst>
                <a:ea typeface="黑体" panose="02010609060101010101" pitchFamily="1" charset="-122"/>
                <a:sym typeface="宋体" panose="02010600030101010101" pitchFamily="2" charset="-122"/>
              </a:rPr>
            </a:br>
            <a:r>
              <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ea"/>
                <a:ea typeface="+mj-ea"/>
                <a:cs typeface="+mj-cs"/>
              </a:rPr>
              <a:t>1.</a:t>
            </a:r>
            <a:r>
              <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ea"/>
                <a:ea typeface="+mj-ea"/>
                <a:cs typeface="+mj-cs"/>
              </a:rPr>
              <a:t>报表构成及新旧变化</a:t>
            </a:r>
            <a:endPar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j-ea"/>
              <a:ea typeface="+mj-ea"/>
              <a:cs typeface="+mj-cs"/>
            </a:endParaRPr>
          </a:p>
        </p:txBody>
      </p:sp>
      <p:graphicFrame>
        <p:nvGraphicFramePr>
          <p:cNvPr id="4" name="表格 3"/>
          <p:cNvGraphicFramePr>
            <a:graphicFrameLocks noGrp="1"/>
          </p:cNvGraphicFramePr>
          <p:nvPr/>
        </p:nvGraphicFramePr>
        <p:xfrm>
          <a:off x="684213" y="1916113"/>
          <a:ext cx="7632700" cy="4064000"/>
        </p:xfrm>
        <a:graphic>
          <a:graphicData uri="http://schemas.openxmlformats.org/drawingml/2006/table">
            <a:tbl>
              <a:tblPr/>
              <a:tblGrid>
                <a:gridCol w="2028810"/>
                <a:gridCol w="3916004"/>
                <a:gridCol w="169097"/>
                <a:gridCol w="1518937"/>
              </a:tblGrid>
              <a:tr h="369455">
                <a:tc>
                  <a:txBody>
                    <a:bodyPr/>
                    <a:lstStyle/>
                    <a:p>
                      <a:pPr algn="ctr">
                        <a:spcAft>
                          <a:spcPts val="0"/>
                        </a:spcAft>
                      </a:pPr>
                      <a:r>
                        <a:rPr lang="zh-CN" sz="2400" b="1" kern="100" dirty="0">
                          <a:solidFill>
                            <a:schemeClr val="tx1"/>
                          </a:solidFill>
                          <a:latin typeface="+mn-ea"/>
                          <a:ea typeface="+mn-ea"/>
                          <a:cs typeface="Times New Roman" panose="02020603050405020304"/>
                        </a:rPr>
                        <a:t>编号</a:t>
                      </a:r>
                      <a:endParaRPr lang="zh-CN" sz="2400" b="1" kern="100" dirty="0">
                        <a:solidFill>
                          <a:schemeClr val="tx1"/>
                        </a:solidFill>
                        <a:latin typeface="+mn-ea"/>
                        <a:ea typeface="+mn-ea"/>
                        <a:cs typeface="Times New Roman" panose="02020603050405020304"/>
                      </a:endParaRPr>
                    </a:p>
                  </a:txBody>
                  <a:tcPr marL="63537" marR="635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2400" b="1" kern="100">
                          <a:solidFill>
                            <a:schemeClr val="tx1"/>
                          </a:solidFill>
                          <a:latin typeface="+mn-ea"/>
                          <a:ea typeface="+mn-ea"/>
                          <a:cs typeface="Times New Roman" panose="02020603050405020304"/>
                        </a:rPr>
                        <a:t>报表名称</a:t>
                      </a:r>
                      <a:endParaRPr lang="zh-CN" sz="2400" b="1" kern="10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ctr">
                        <a:spcAft>
                          <a:spcPts val="0"/>
                        </a:spcAft>
                      </a:pPr>
                      <a:r>
                        <a:rPr lang="zh-CN" sz="2400" b="1" kern="100" dirty="0">
                          <a:solidFill>
                            <a:schemeClr val="tx1"/>
                          </a:solidFill>
                          <a:latin typeface="+mn-ea"/>
                          <a:ea typeface="+mn-ea"/>
                          <a:cs typeface="Times New Roman" panose="02020603050405020304"/>
                        </a:rPr>
                        <a:t>编制期</a:t>
                      </a:r>
                      <a:endParaRPr lang="zh-CN" sz="2400" b="1" kern="100" dirty="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gridSpan="4">
                  <a:txBody>
                    <a:bodyPr/>
                    <a:lstStyle/>
                    <a:p>
                      <a:pPr algn="just">
                        <a:spcAft>
                          <a:spcPts val="0"/>
                        </a:spcAft>
                      </a:pPr>
                      <a:r>
                        <a:rPr lang="zh-CN" sz="2400" b="1" kern="100" dirty="0">
                          <a:solidFill>
                            <a:srgbClr val="FF0000"/>
                          </a:solidFill>
                          <a:latin typeface="+mn-ea"/>
                          <a:ea typeface="+mn-ea"/>
                          <a:cs typeface="Times New Roman" panose="02020603050405020304"/>
                        </a:rPr>
                        <a:t>财务报表</a:t>
                      </a:r>
                      <a:endParaRPr lang="zh-CN" sz="2400" b="1" kern="100" dirty="0">
                        <a:solidFill>
                          <a:srgbClr val="FF0000"/>
                        </a:solidFill>
                        <a:latin typeface="+mn-ea"/>
                        <a:ea typeface="+mn-ea"/>
                        <a:cs typeface="Times New Roman" panose="02020603050405020304"/>
                      </a:endParaRPr>
                    </a:p>
                  </a:txBody>
                  <a:tcPr marL="63537" marR="635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r>
              <a:tr h="369455">
                <a:tc>
                  <a:txBody>
                    <a:bodyPr/>
                    <a:lstStyle/>
                    <a:p>
                      <a:pPr algn="just">
                        <a:spcAft>
                          <a:spcPts val="0"/>
                        </a:spcAft>
                      </a:pPr>
                      <a:r>
                        <a:rPr lang="zh-CN" sz="2400" b="1" kern="100" dirty="0">
                          <a:solidFill>
                            <a:schemeClr val="tx1"/>
                          </a:solidFill>
                          <a:latin typeface="+mn-ea"/>
                          <a:ea typeface="+mn-ea"/>
                          <a:cs typeface="Times New Roman" panose="02020603050405020304"/>
                        </a:rPr>
                        <a:t>会政财</a:t>
                      </a:r>
                      <a:r>
                        <a:rPr lang="en-US" sz="2400" b="1" kern="100" dirty="0">
                          <a:solidFill>
                            <a:schemeClr val="tx1"/>
                          </a:solidFill>
                          <a:latin typeface="+mn-ea"/>
                          <a:ea typeface="+mn-ea"/>
                          <a:cs typeface="Times New Roman" panose="02020603050405020304"/>
                        </a:rPr>
                        <a:t>01</a:t>
                      </a:r>
                      <a:r>
                        <a:rPr lang="zh-CN" sz="2400" b="1" kern="100" dirty="0">
                          <a:solidFill>
                            <a:schemeClr val="tx1"/>
                          </a:solidFill>
                          <a:latin typeface="+mn-ea"/>
                          <a:ea typeface="+mn-ea"/>
                          <a:cs typeface="Times New Roman" panose="02020603050405020304"/>
                        </a:rPr>
                        <a:t>表</a:t>
                      </a:r>
                      <a:endParaRPr lang="zh-CN" sz="2400" b="1" kern="100" dirty="0">
                        <a:solidFill>
                          <a:schemeClr val="tx1"/>
                        </a:solidFill>
                        <a:latin typeface="+mn-ea"/>
                        <a:ea typeface="+mn-ea"/>
                        <a:cs typeface="Times New Roman" panose="02020603050405020304"/>
                      </a:endParaRPr>
                    </a:p>
                  </a:txBody>
                  <a:tcPr marL="63537" marR="635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a:solidFill>
                            <a:schemeClr val="tx1"/>
                          </a:solidFill>
                          <a:latin typeface="+mn-ea"/>
                          <a:ea typeface="+mn-ea"/>
                          <a:cs typeface="Times New Roman" panose="02020603050405020304"/>
                        </a:rPr>
                        <a:t>资产负债表</a:t>
                      </a:r>
                      <a:endParaRPr lang="zh-CN" sz="2400" b="1" kern="10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2400" b="1" kern="100" dirty="0">
                          <a:solidFill>
                            <a:schemeClr val="tx1"/>
                          </a:solidFill>
                          <a:latin typeface="+mn-ea"/>
                          <a:ea typeface="+mn-ea"/>
                          <a:cs typeface="Times New Roman" panose="02020603050405020304"/>
                        </a:rPr>
                        <a:t>月度、年度</a:t>
                      </a:r>
                      <a:endParaRPr lang="zh-CN" sz="2400" b="1" kern="100" dirty="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a:txBody>
                    <a:bodyPr/>
                    <a:lstStyle/>
                    <a:p>
                      <a:pPr algn="just">
                        <a:spcAft>
                          <a:spcPts val="0"/>
                        </a:spcAft>
                      </a:pPr>
                      <a:r>
                        <a:rPr lang="zh-CN" sz="2400" b="1" kern="100" dirty="0">
                          <a:solidFill>
                            <a:schemeClr val="tx1"/>
                          </a:solidFill>
                          <a:latin typeface="+mn-ea"/>
                          <a:ea typeface="+mn-ea"/>
                          <a:cs typeface="Times New Roman" panose="02020603050405020304"/>
                        </a:rPr>
                        <a:t>会政财</a:t>
                      </a:r>
                      <a:r>
                        <a:rPr lang="en-US" sz="2400" b="1" kern="100" dirty="0">
                          <a:solidFill>
                            <a:schemeClr val="tx1"/>
                          </a:solidFill>
                          <a:latin typeface="+mn-ea"/>
                          <a:ea typeface="+mn-ea"/>
                          <a:cs typeface="Times New Roman" panose="02020603050405020304"/>
                        </a:rPr>
                        <a:t>02</a:t>
                      </a:r>
                      <a:r>
                        <a:rPr lang="zh-CN" sz="2400" b="1" kern="100" dirty="0">
                          <a:solidFill>
                            <a:schemeClr val="tx1"/>
                          </a:solidFill>
                          <a:latin typeface="+mn-ea"/>
                          <a:ea typeface="+mn-ea"/>
                          <a:cs typeface="Times New Roman" panose="02020603050405020304"/>
                        </a:rPr>
                        <a:t>表</a:t>
                      </a:r>
                      <a:endParaRPr lang="zh-CN" sz="2400" b="1" kern="100" dirty="0">
                        <a:solidFill>
                          <a:schemeClr val="tx1"/>
                        </a:solidFill>
                        <a:latin typeface="+mn-ea"/>
                        <a:ea typeface="+mn-ea"/>
                        <a:cs typeface="Times New Roman" panose="02020603050405020304"/>
                      </a:endParaRPr>
                    </a:p>
                  </a:txBody>
                  <a:tcPr marL="63537" marR="635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solidFill>
                            <a:schemeClr val="tx1"/>
                          </a:solidFill>
                          <a:latin typeface="+mn-ea"/>
                          <a:ea typeface="+mn-ea"/>
                          <a:cs typeface="Times New Roman" panose="02020603050405020304"/>
                        </a:rPr>
                        <a:t>收入费用表</a:t>
                      </a:r>
                      <a:endParaRPr lang="zh-CN" sz="2400" b="1" kern="100" dirty="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2400" b="1" kern="100">
                          <a:solidFill>
                            <a:schemeClr val="tx1"/>
                          </a:solidFill>
                          <a:latin typeface="+mn-ea"/>
                          <a:ea typeface="+mn-ea"/>
                          <a:cs typeface="Times New Roman" panose="02020603050405020304"/>
                        </a:rPr>
                        <a:t>月度、年度</a:t>
                      </a:r>
                      <a:endParaRPr lang="zh-CN" sz="2400" b="1" kern="10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a:txBody>
                    <a:bodyPr/>
                    <a:lstStyle/>
                    <a:p>
                      <a:pPr algn="l">
                        <a:spcAft>
                          <a:spcPts val="0"/>
                        </a:spcAft>
                      </a:pPr>
                      <a:r>
                        <a:rPr lang="zh-CN" sz="2400" b="1" kern="100">
                          <a:solidFill>
                            <a:schemeClr val="tx1"/>
                          </a:solidFill>
                          <a:latin typeface="+mn-ea"/>
                          <a:ea typeface="+mn-ea"/>
                          <a:cs typeface="Times New Roman" panose="02020603050405020304"/>
                        </a:rPr>
                        <a:t>会政财</a:t>
                      </a:r>
                      <a:r>
                        <a:rPr lang="en-US" sz="2400" b="1" kern="100">
                          <a:solidFill>
                            <a:schemeClr val="tx1"/>
                          </a:solidFill>
                          <a:latin typeface="+mn-ea"/>
                          <a:ea typeface="+mn-ea"/>
                          <a:cs typeface="Times New Roman" panose="02020603050405020304"/>
                        </a:rPr>
                        <a:t>03</a:t>
                      </a:r>
                      <a:r>
                        <a:rPr lang="zh-CN" sz="2400" b="1" kern="100">
                          <a:solidFill>
                            <a:schemeClr val="tx1"/>
                          </a:solidFill>
                          <a:latin typeface="+mn-ea"/>
                          <a:ea typeface="+mn-ea"/>
                          <a:cs typeface="Times New Roman" panose="02020603050405020304"/>
                        </a:rPr>
                        <a:t>表</a:t>
                      </a:r>
                      <a:endParaRPr lang="zh-CN" sz="2400" b="1" kern="100">
                        <a:solidFill>
                          <a:schemeClr val="tx1"/>
                        </a:solidFill>
                        <a:latin typeface="+mn-ea"/>
                        <a:ea typeface="+mn-ea"/>
                        <a:cs typeface="Times New Roman" panose="02020603050405020304"/>
                      </a:endParaRPr>
                    </a:p>
                  </a:txBody>
                  <a:tcPr marL="63537" marR="635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a:solidFill>
                            <a:schemeClr val="tx1"/>
                          </a:solidFill>
                          <a:latin typeface="+mn-ea"/>
                          <a:ea typeface="+mn-ea"/>
                          <a:cs typeface="Times New Roman" panose="02020603050405020304"/>
                        </a:rPr>
                        <a:t>净资产变动表</a:t>
                      </a:r>
                      <a:endParaRPr lang="zh-CN" sz="2400" b="1" kern="10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2400" b="1" kern="100">
                          <a:solidFill>
                            <a:schemeClr val="tx1"/>
                          </a:solidFill>
                          <a:latin typeface="+mn-ea"/>
                          <a:ea typeface="+mn-ea"/>
                          <a:cs typeface="Times New Roman" panose="02020603050405020304"/>
                        </a:rPr>
                        <a:t>年度</a:t>
                      </a:r>
                      <a:endParaRPr lang="zh-CN" sz="2400" b="1" kern="10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a:txBody>
                    <a:bodyPr/>
                    <a:lstStyle/>
                    <a:p>
                      <a:pPr algn="l">
                        <a:spcAft>
                          <a:spcPts val="0"/>
                        </a:spcAft>
                      </a:pPr>
                      <a:r>
                        <a:rPr lang="zh-CN" sz="2400" b="1" kern="100">
                          <a:solidFill>
                            <a:schemeClr val="tx1"/>
                          </a:solidFill>
                          <a:latin typeface="+mn-ea"/>
                          <a:ea typeface="+mn-ea"/>
                          <a:cs typeface="Times New Roman" panose="02020603050405020304"/>
                        </a:rPr>
                        <a:t>会政财</a:t>
                      </a:r>
                      <a:r>
                        <a:rPr lang="en-US" sz="2400" b="1" kern="100">
                          <a:solidFill>
                            <a:schemeClr val="tx1"/>
                          </a:solidFill>
                          <a:latin typeface="+mn-ea"/>
                          <a:ea typeface="+mn-ea"/>
                          <a:cs typeface="Times New Roman" panose="02020603050405020304"/>
                        </a:rPr>
                        <a:t>04</a:t>
                      </a:r>
                      <a:r>
                        <a:rPr lang="zh-CN" sz="2400" b="1" kern="100">
                          <a:solidFill>
                            <a:schemeClr val="tx1"/>
                          </a:solidFill>
                          <a:latin typeface="+mn-ea"/>
                          <a:ea typeface="+mn-ea"/>
                          <a:cs typeface="Times New Roman" panose="02020603050405020304"/>
                        </a:rPr>
                        <a:t>表</a:t>
                      </a:r>
                      <a:endParaRPr lang="zh-CN" sz="2400" b="1" kern="100">
                        <a:solidFill>
                          <a:schemeClr val="tx1"/>
                        </a:solidFill>
                        <a:latin typeface="+mn-ea"/>
                        <a:ea typeface="+mn-ea"/>
                        <a:cs typeface="Times New Roman" panose="02020603050405020304"/>
                      </a:endParaRPr>
                    </a:p>
                  </a:txBody>
                  <a:tcPr marL="63537" marR="635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solidFill>
                            <a:schemeClr val="tx1"/>
                          </a:solidFill>
                          <a:latin typeface="+mn-ea"/>
                          <a:ea typeface="+mn-ea"/>
                          <a:cs typeface="Times New Roman" panose="02020603050405020304"/>
                        </a:rPr>
                        <a:t>现金流量表</a:t>
                      </a:r>
                      <a:endParaRPr lang="zh-CN" sz="2400" b="1" kern="100" dirty="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2400" b="1" kern="100">
                          <a:solidFill>
                            <a:schemeClr val="tx1"/>
                          </a:solidFill>
                          <a:latin typeface="+mn-ea"/>
                          <a:ea typeface="+mn-ea"/>
                          <a:cs typeface="Times New Roman" panose="02020603050405020304"/>
                        </a:rPr>
                        <a:t>年度</a:t>
                      </a:r>
                      <a:endParaRPr lang="zh-CN" sz="2400" b="1" kern="10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a:txBody>
                    <a:bodyPr/>
                    <a:lstStyle/>
                    <a:p>
                      <a:pPr algn="l">
                        <a:spcAft>
                          <a:spcPts val="0"/>
                        </a:spcAft>
                      </a:pPr>
                      <a:endParaRPr lang="zh-CN" sz="2400" b="1" kern="100" dirty="0">
                        <a:solidFill>
                          <a:schemeClr val="tx1"/>
                        </a:solidFill>
                        <a:latin typeface="+mn-ea"/>
                        <a:ea typeface="+mn-ea"/>
                        <a:cs typeface="Times New Roman" panose="02020603050405020304"/>
                      </a:endParaRPr>
                    </a:p>
                  </a:txBody>
                  <a:tcPr marL="63537" marR="635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solidFill>
                            <a:schemeClr val="tx1"/>
                          </a:solidFill>
                          <a:latin typeface="+mn-ea"/>
                          <a:ea typeface="+mn-ea"/>
                          <a:cs typeface="Times New Roman" panose="02020603050405020304"/>
                        </a:rPr>
                        <a:t>附注</a:t>
                      </a:r>
                      <a:endParaRPr lang="zh-CN" sz="2400" b="1" kern="100" dirty="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2400" b="1" kern="100">
                          <a:solidFill>
                            <a:schemeClr val="tx1"/>
                          </a:solidFill>
                          <a:latin typeface="+mn-ea"/>
                          <a:ea typeface="+mn-ea"/>
                          <a:cs typeface="Times New Roman" panose="02020603050405020304"/>
                        </a:rPr>
                        <a:t>年度</a:t>
                      </a:r>
                      <a:endParaRPr lang="zh-CN" sz="2400" b="1" kern="10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gridSpan="4">
                  <a:txBody>
                    <a:bodyPr/>
                    <a:lstStyle/>
                    <a:p>
                      <a:pPr algn="l">
                        <a:spcAft>
                          <a:spcPts val="0"/>
                        </a:spcAft>
                      </a:pPr>
                      <a:r>
                        <a:rPr lang="zh-CN" sz="2400" b="1" kern="100" dirty="0">
                          <a:solidFill>
                            <a:srgbClr val="FF0000"/>
                          </a:solidFill>
                          <a:latin typeface="+mn-ea"/>
                          <a:ea typeface="+mn-ea"/>
                          <a:cs typeface="Times New Roman" panose="02020603050405020304"/>
                        </a:rPr>
                        <a:t>预算会计报表</a:t>
                      </a:r>
                      <a:endParaRPr lang="zh-CN" sz="2400" b="1" kern="100" dirty="0">
                        <a:solidFill>
                          <a:srgbClr val="FF0000"/>
                        </a:solidFill>
                        <a:latin typeface="+mn-ea"/>
                        <a:ea typeface="+mn-ea"/>
                        <a:cs typeface="Times New Roman" panose="02020603050405020304"/>
                      </a:endParaRPr>
                    </a:p>
                  </a:txBody>
                  <a:tcPr marL="63537" marR="63537"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r>
              <a:tr h="369455">
                <a:tc>
                  <a:txBody>
                    <a:bodyPr/>
                    <a:lstStyle/>
                    <a:p>
                      <a:pPr algn="just">
                        <a:spcAft>
                          <a:spcPts val="0"/>
                        </a:spcAft>
                      </a:pPr>
                      <a:r>
                        <a:rPr lang="zh-CN" sz="2400" b="1" kern="100">
                          <a:solidFill>
                            <a:schemeClr val="tx1"/>
                          </a:solidFill>
                          <a:latin typeface="+mn-ea"/>
                          <a:ea typeface="+mn-ea"/>
                          <a:cs typeface="Times New Roman" panose="02020603050405020304"/>
                        </a:rPr>
                        <a:t>会政预</a:t>
                      </a:r>
                      <a:r>
                        <a:rPr lang="en-US" sz="2400" b="1" kern="100">
                          <a:solidFill>
                            <a:schemeClr val="tx1"/>
                          </a:solidFill>
                          <a:latin typeface="+mn-ea"/>
                          <a:ea typeface="+mn-ea"/>
                          <a:cs typeface="Times New Roman" panose="02020603050405020304"/>
                        </a:rPr>
                        <a:t>01</a:t>
                      </a:r>
                      <a:r>
                        <a:rPr lang="zh-CN" sz="2400" b="1" kern="100">
                          <a:solidFill>
                            <a:schemeClr val="tx1"/>
                          </a:solidFill>
                          <a:latin typeface="+mn-ea"/>
                          <a:ea typeface="+mn-ea"/>
                          <a:cs typeface="Times New Roman" panose="02020603050405020304"/>
                        </a:rPr>
                        <a:t>表</a:t>
                      </a:r>
                      <a:endParaRPr lang="zh-CN" sz="2400" b="1" kern="100">
                        <a:solidFill>
                          <a:schemeClr val="tx1"/>
                        </a:solidFill>
                        <a:latin typeface="+mn-ea"/>
                        <a:ea typeface="+mn-ea"/>
                        <a:cs typeface="Times New Roman" panose="02020603050405020304"/>
                      </a:endParaRPr>
                    </a:p>
                  </a:txBody>
                  <a:tcPr marL="63537" marR="635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a:solidFill>
                            <a:schemeClr val="tx1"/>
                          </a:solidFill>
                          <a:latin typeface="+mn-ea"/>
                          <a:ea typeface="+mn-ea"/>
                          <a:cs typeface="Times New Roman" panose="02020603050405020304"/>
                        </a:rPr>
                        <a:t>预算收入支出表</a:t>
                      </a:r>
                      <a:endParaRPr lang="zh-CN" sz="2400" b="1" kern="10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2400" b="1" kern="100">
                          <a:solidFill>
                            <a:schemeClr val="tx1"/>
                          </a:solidFill>
                          <a:latin typeface="+mn-ea"/>
                          <a:ea typeface="+mn-ea"/>
                          <a:cs typeface="Times New Roman" panose="02020603050405020304"/>
                        </a:rPr>
                        <a:t>年度</a:t>
                      </a:r>
                      <a:endParaRPr lang="zh-CN" sz="2400" b="1" kern="10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a:txBody>
                    <a:bodyPr/>
                    <a:lstStyle/>
                    <a:p>
                      <a:pPr algn="just">
                        <a:spcAft>
                          <a:spcPts val="0"/>
                        </a:spcAft>
                      </a:pPr>
                      <a:r>
                        <a:rPr lang="zh-CN" sz="2400" b="1" kern="100">
                          <a:solidFill>
                            <a:schemeClr val="tx1"/>
                          </a:solidFill>
                          <a:latin typeface="+mn-ea"/>
                          <a:ea typeface="+mn-ea"/>
                          <a:cs typeface="Times New Roman" panose="02020603050405020304"/>
                        </a:rPr>
                        <a:t>会政预</a:t>
                      </a:r>
                      <a:r>
                        <a:rPr lang="en-US" sz="2400" b="1" kern="100">
                          <a:solidFill>
                            <a:schemeClr val="tx1"/>
                          </a:solidFill>
                          <a:latin typeface="+mn-ea"/>
                          <a:ea typeface="+mn-ea"/>
                          <a:cs typeface="Times New Roman" panose="02020603050405020304"/>
                        </a:rPr>
                        <a:t>02</a:t>
                      </a:r>
                      <a:r>
                        <a:rPr lang="zh-CN" sz="2400" b="1" kern="100">
                          <a:solidFill>
                            <a:schemeClr val="tx1"/>
                          </a:solidFill>
                          <a:latin typeface="+mn-ea"/>
                          <a:ea typeface="+mn-ea"/>
                          <a:cs typeface="Times New Roman" panose="02020603050405020304"/>
                        </a:rPr>
                        <a:t>表</a:t>
                      </a:r>
                      <a:endParaRPr lang="zh-CN" sz="2400" b="1" kern="100">
                        <a:solidFill>
                          <a:schemeClr val="tx1"/>
                        </a:solidFill>
                        <a:latin typeface="+mn-ea"/>
                        <a:ea typeface="+mn-ea"/>
                        <a:cs typeface="Times New Roman" panose="02020603050405020304"/>
                      </a:endParaRPr>
                    </a:p>
                  </a:txBody>
                  <a:tcPr marL="63537" marR="635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solidFill>
                            <a:schemeClr val="tx1"/>
                          </a:solidFill>
                          <a:latin typeface="+mn-ea"/>
                          <a:ea typeface="+mn-ea"/>
                          <a:cs typeface="Times New Roman" panose="02020603050405020304"/>
                        </a:rPr>
                        <a:t>预算结转结余变动表</a:t>
                      </a:r>
                      <a:endParaRPr lang="zh-CN" sz="2400" b="1" kern="100" dirty="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2400" b="1" kern="100">
                          <a:solidFill>
                            <a:schemeClr val="tx1"/>
                          </a:solidFill>
                          <a:latin typeface="+mn-ea"/>
                          <a:ea typeface="+mn-ea"/>
                          <a:cs typeface="Times New Roman" panose="02020603050405020304"/>
                        </a:rPr>
                        <a:t>年度</a:t>
                      </a:r>
                      <a:endParaRPr lang="zh-CN" sz="2400" b="1" kern="10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9455">
                <a:tc>
                  <a:txBody>
                    <a:bodyPr/>
                    <a:lstStyle/>
                    <a:p>
                      <a:pPr algn="l">
                        <a:spcAft>
                          <a:spcPts val="0"/>
                        </a:spcAft>
                      </a:pPr>
                      <a:r>
                        <a:rPr lang="zh-CN" sz="2400" b="1" kern="100">
                          <a:solidFill>
                            <a:schemeClr val="tx1"/>
                          </a:solidFill>
                          <a:latin typeface="+mn-ea"/>
                          <a:ea typeface="+mn-ea"/>
                          <a:cs typeface="Times New Roman" panose="02020603050405020304"/>
                        </a:rPr>
                        <a:t>会政预</a:t>
                      </a:r>
                      <a:r>
                        <a:rPr lang="en-US" sz="2400" b="1" kern="100">
                          <a:solidFill>
                            <a:schemeClr val="tx1"/>
                          </a:solidFill>
                          <a:latin typeface="+mn-ea"/>
                          <a:ea typeface="+mn-ea"/>
                          <a:cs typeface="Times New Roman" panose="02020603050405020304"/>
                        </a:rPr>
                        <a:t>03</a:t>
                      </a:r>
                      <a:r>
                        <a:rPr lang="zh-CN" sz="2400" b="1" kern="100">
                          <a:solidFill>
                            <a:schemeClr val="tx1"/>
                          </a:solidFill>
                          <a:latin typeface="+mn-ea"/>
                          <a:ea typeface="+mn-ea"/>
                          <a:cs typeface="Times New Roman" panose="02020603050405020304"/>
                        </a:rPr>
                        <a:t>表</a:t>
                      </a:r>
                      <a:endParaRPr lang="zh-CN" sz="2400" b="1" kern="100">
                        <a:solidFill>
                          <a:schemeClr val="tx1"/>
                        </a:solidFill>
                        <a:latin typeface="+mn-ea"/>
                        <a:ea typeface="+mn-ea"/>
                        <a:cs typeface="Times New Roman" panose="02020603050405020304"/>
                      </a:endParaRPr>
                    </a:p>
                  </a:txBody>
                  <a:tcPr marL="63537" marR="63537"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100" dirty="0">
                          <a:solidFill>
                            <a:schemeClr val="tx1"/>
                          </a:solidFill>
                          <a:latin typeface="+mn-ea"/>
                          <a:ea typeface="+mn-ea"/>
                          <a:cs typeface="Times New Roman" panose="02020603050405020304"/>
                        </a:rPr>
                        <a:t>财政拨款预算收入支出表</a:t>
                      </a:r>
                      <a:endParaRPr lang="zh-CN" sz="2400" b="1" kern="100" dirty="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zh-CN" sz="2400" b="1" kern="100" dirty="0">
                          <a:solidFill>
                            <a:schemeClr val="tx1"/>
                          </a:solidFill>
                          <a:latin typeface="+mn-ea"/>
                          <a:ea typeface="+mn-ea"/>
                          <a:cs typeface="Times New Roman" panose="02020603050405020304"/>
                        </a:rPr>
                        <a:t>年度</a:t>
                      </a:r>
                      <a:endParaRPr lang="zh-CN" sz="2400" b="1" kern="100" dirty="0">
                        <a:solidFill>
                          <a:schemeClr val="tx1"/>
                        </a:solidFill>
                        <a:latin typeface="+mn-ea"/>
                        <a:ea typeface="+mn-ea"/>
                        <a:cs typeface="Times New Roman" panose="02020603050405020304"/>
                      </a:endParaRPr>
                    </a:p>
                  </a:txBody>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marL="63537" marR="63537"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灯片编号占位符 4"/>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981075"/>
            <a:ext cx="8229600" cy="5145088"/>
          </a:xfrm>
        </p:spPr>
        <p:txBody>
          <a:bodyPr vert="horz" wrap="square" lIns="91440" tIns="45720" rIns="91440" bIns="45720" numCol="1" anchor="t" anchorCtr="0" compatLnSpc="1">
            <a:normAutofit lnSpcReduction="10000"/>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保留并完善的报表</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资产负债表</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预算收入支出表</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财政拨款预算收入支出表</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增加的报表</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收入费用表</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净资产变动表</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现金流量表（自愿非强制）</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预算结转结余变动表</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细化了报表附注</a:t>
            </a:r>
            <a:endParaRPr kumimoji="0" lang="zh-CN" alt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836613"/>
            <a:ext cx="8229600" cy="5289550"/>
          </a:xfrm>
        </p:spPr>
        <p:txBody>
          <a:bodyPr vert="horz" wrap="square" lIns="91440" tIns="45720" rIns="91440" bIns="45720" numCol="1" anchor="t" anchorCtr="0" compatLnSpc="1">
            <a:normAutofit/>
          </a:bodyPr>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相关要求</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至少按年度编制财务报表和预算会计报表</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财务报表和预算会计报表应当根据登记完整、核对无误的账簿记录和其他有关资料编制</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会计政策变更、会计差错调整</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如果本年度单位发生了因前期差错更正、会计政策变更等调整以前年度盈余的事项，还应当对</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年初余额</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或“上年数”</a:t>
            </a:r>
            <a:r>
              <a:rPr kumimoji="0" lang="zh-CN"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栏中的有关项目金额进行相应调整</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单位对报表项目的适用性</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638"/>
            <a:ext cx="8229600" cy="706438"/>
          </a:xfrm>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rPr>
              <a:t>2.</a:t>
            </a:r>
            <a:r>
              <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rPr>
              <a:t>主要报表格式及说明</a:t>
            </a:r>
            <a:endPar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ea"/>
              <a:ea typeface="+mj-ea"/>
              <a:cs typeface="+mj-cs"/>
            </a:endParaRPr>
          </a:p>
        </p:txBody>
      </p:sp>
      <p:sp>
        <p:nvSpPr>
          <p:cNvPr id="3" name="内容占位符 2"/>
          <p:cNvSpPr>
            <a:spLocks noGrp="1"/>
          </p:cNvSpPr>
          <p:nvPr>
            <p:ph idx="1"/>
          </p:nvPr>
        </p:nvSpPr>
        <p:spPr>
          <a:xfrm>
            <a:off x="457200" y="908050"/>
            <a:ext cx="8229600" cy="561657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1</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）资产负债表</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结构</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大多数项目根据相应科目余额直接填列</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部分项目根据相关科目余额分析填列</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单列受托代理资产</a:t>
            </a:r>
            <a:r>
              <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a:t>
            </a: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负债</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注意合计项目</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月度报表和年度报表项目</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2</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）收入费用表</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收入项目主要按照来源</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费用项目主要按照功能</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根据需要，还可按照费用的经济分类编制收入费用表</a:t>
            </a:r>
            <a:endPar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None/>
              <a:defRPr/>
            </a:pPr>
            <a:endParaRPr kumimoji="0" lang="zh-CN" altLang="en-US" sz="28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nvGraphicFramePr>
        <p:xfrm>
          <a:off x="684213" y="1196975"/>
          <a:ext cx="7632700" cy="5051425"/>
        </p:xfrm>
        <a:graphic>
          <a:graphicData uri="http://schemas.openxmlformats.org/drawingml/2006/table">
            <a:tbl>
              <a:tblPr/>
              <a:tblGrid>
                <a:gridCol w="4032448"/>
                <a:gridCol w="1800200"/>
                <a:gridCol w="1800200"/>
              </a:tblGrid>
              <a:tr h="315728">
                <a:tc>
                  <a:txBody>
                    <a:bodyPr/>
                    <a:lstStyle/>
                    <a:p>
                      <a:pPr algn="ctr">
                        <a:spcAft>
                          <a:spcPts val="0"/>
                        </a:spcAft>
                      </a:pPr>
                      <a:r>
                        <a:rPr lang="zh-CN" sz="2000" b="1" kern="0" dirty="0">
                          <a:solidFill>
                            <a:schemeClr val="tx1"/>
                          </a:solidFill>
                          <a:latin typeface="黑体" panose="02010609060101010101" pitchFamily="1" charset="-122"/>
                          <a:ea typeface="黑体" panose="02010609060101010101" pitchFamily="1" charset="-122"/>
                          <a:cs typeface="Times New Roman" panose="02020603050405020304"/>
                        </a:rPr>
                        <a:t>项目</a:t>
                      </a:r>
                      <a:endParaRPr lang="zh-CN" sz="2000" kern="100" dirty="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0">
                          <a:solidFill>
                            <a:schemeClr val="tx1"/>
                          </a:solidFill>
                          <a:latin typeface="黑体" panose="02010609060101010101" pitchFamily="1" charset="-122"/>
                          <a:ea typeface="黑体" panose="02010609060101010101" pitchFamily="1" charset="-122"/>
                          <a:cs typeface="Times New Roman" panose="02020603050405020304"/>
                        </a:rPr>
                        <a:t>本年数</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0">
                          <a:solidFill>
                            <a:schemeClr val="tx1"/>
                          </a:solidFill>
                          <a:latin typeface="黑体" panose="02010609060101010101" pitchFamily="1" charset="-122"/>
                          <a:ea typeface="黑体" panose="02010609060101010101" pitchFamily="1" charset="-122"/>
                          <a:cs typeface="Times New Roman" panose="02020603050405020304"/>
                        </a:rPr>
                        <a:t>上年数</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工资福利费用</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dirty="0">
                          <a:solidFill>
                            <a:schemeClr val="tx1"/>
                          </a:solidFill>
                          <a:latin typeface="黑体" panose="02010609060101010101" pitchFamily="1" charset="-122"/>
                          <a:ea typeface="黑体" panose="02010609060101010101" pitchFamily="1" charset="-122"/>
                          <a:cs typeface="Times New Roman" panose="02020603050405020304"/>
                        </a:rPr>
                        <a:t>商品和服务费用</a:t>
                      </a:r>
                      <a:endParaRPr lang="zh-CN" sz="2000" kern="100" dirty="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对个人和家庭的补助费用</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对企业补助费用</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dirty="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固定资产折旧费</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无形资产摊销费</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公共基础设施折旧（摊销）费</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dirty="0">
                          <a:solidFill>
                            <a:schemeClr val="tx1"/>
                          </a:solidFill>
                          <a:latin typeface="黑体" panose="02010609060101010101" pitchFamily="1" charset="-122"/>
                          <a:ea typeface="黑体" panose="02010609060101010101" pitchFamily="1" charset="-122"/>
                          <a:cs typeface="Times New Roman" panose="02020603050405020304"/>
                        </a:rPr>
                        <a:t>保障性住房折旧费</a:t>
                      </a:r>
                      <a:endParaRPr lang="zh-CN" sz="2000" kern="100" dirty="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计提专用基金</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所得税费用</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资产处置费用</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上缴上级费用</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对附属单位补助费用</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其他费用</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152400" algn="l">
                        <a:spcAft>
                          <a:spcPts val="0"/>
                        </a:spcAft>
                      </a:pPr>
                      <a:endParaRPr lang="en-US" sz="2000" kern="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28">
                <a:tc>
                  <a:txBody>
                    <a:bodyPr/>
                    <a:lstStyle/>
                    <a:p>
                      <a:pPr algn="ctr">
                        <a:spcAft>
                          <a:spcPts val="0"/>
                        </a:spcAft>
                      </a:pPr>
                      <a:r>
                        <a:rPr lang="zh-CN" sz="2000" b="1" kern="0">
                          <a:solidFill>
                            <a:schemeClr val="tx1"/>
                          </a:solidFill>
                          <a:latin typeface="黑体" panose="02010609060101010101" pitchFamily="1" charset="-122"/>
                          <a:ea typeface="黑体" panose="02010609060101010101" pitchFamily="1" charset="-122"/>
                          <a:cs typeface="Times New Roman" panose="02020603050405020304"/>
                        </a:rPr>
                        <a:t>本期费用合计</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indent="152400" algn="l">
                        <a:spcAft>
                          <a:spcPts val="0"/>
                        </a:spcAft>
                      </a:pPr>
                      <a:r>
                        <a:rPr lang="zh-CN" sz="2000" kern="0">
                          <a:solidFill>
                            <a:schemeClr val="tx1"/>
                          </a:solidFill>
                          <a:latin typeface="黑体" panose="02010609060101010101" pitchFamily="1" charset="-122"/>
                          <a:ea typeface="黑体" panose="02010609060101010101" pitchFamily="1" charset="-122"/>
                          <a:cs typeface="Times New Roman" panose="02020603050405020304"/>
                        </a:rPr>
                        <a:t>　</a:t>
                      </a:r>
                      <a:endParaRPr lang="zh-CN" sz="2000" kern="10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a:spcAft>
                          <a:spcPts val="0"/>
                        </a:spcAft>
                      </a:pPr>
                      <a:endParaRPr lang="en-US" sz="2000" kern="0" dirty="0">
                        <a:solidFill>
                          <a:schemeClr val="tx1"/>
                        </a:solidFill>
                        <a:latin typeface="黑体" panose="02010609060101010101" pitchFamily="1" charset="-122"/>
                        <a:ea typeface="黑体" panose="02010609060101010101" pitchFamily="1" charset="-122"/>
                        <a:cs typeface="Times New Roman" panose="02020603050405020304"/>
                      </a:endParaRPr>
                    </a:p>
                  </a:txBody>
                  <a:tcPr marL="62487" marR="62487"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68313" y="404813"/>
            <a:ext cx="8229600" cy="72072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3200" b="0"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a:t>
            </a:r>
            <a:r>
              <a:rPr kumimoji="0" lang="en-US" altLang="zh-CN" sz="3200" b="0"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3</a:t>
            </a:r>
            <a:r>
              <a:rPr kumimoji="0" lang="zh-CN" altLang="en-US" sz="3200" b="0" i="0" u="sng" strike="noStrike" kern="0" cap="none" spc="0" normalizeH="0" baseline="0" noProof="0" dirty="0" smtClean="0">
                <a:ln>
                  <a:noFill/>
                </a:ln>
                <a:solidFill>
                  <a:srgbClr val="FFC000"/>
                </a:solidFill>
                <a:effectLst>
                  <a:outerShdw blurRad="38100" dist="38100" dir="2700000" algn="tl">
                    <a:srgbClr val="000000"/>
                  </a:outerShdw>
                </a:effectLst>
                <a:uLnTx/>
                <a:uFillTx/>
                <a:latin typeface="+mn-lt"/>
                <a:ea typeface="+mn-ea"/>
                <a:cs typeface="+mn-cs"/>
              </a:rPr>
              <a:t>）净资产变动表</a:t>
            </a:r>
            <a:endParaRPr kumimoji="0" lang="zh-CN" altLang="en-US" sz="3200" b="0" i="0" u="sng" strike="noStrike" kern="0" cap="none" spc="0" normalizeH="0" baseline="0" noProof="0" dirty="0">
              <a:ln>
                <a:noFill/>
              </a:ln>
              <a:solidFill>
                <a:srgbClr val="FFC000"/>
              </a:solidFill>
              <a:effectLst>
                <a:outerShdw blurRad="38100" dist="38100" dir="2700000" algn="tl">
                  <a:srgbClr val="000000"/>
                </a:outerShdw>
              </a:effectLst>
              <a:uLnTx/>
              <a:uFillTx/>
              <a:latin typeface="+mn-lt"/>
              <a:ea typeface="+mn-ea"/>
              <a:cs typeface="+mn-cs"/>
            </a:endParaRPr>
          </a:p>
        </p:txBody>
      </p:sp>
      <p:graphicFrame>
        <p:nvGraphicFramePr>
          <p:cNvPr id="4" name="表格 3"/>
          <p:cNvGraphicFramePr>
            <a:graphicFrameLocks noGrp="1"/>
          </p:cNvGraphicFramePr>
          <p:nvPr/>
        </p:nvGraphicFramePr>
        <p:xfrm>
          <a:off x="755650" y="1196975"/>
          <a:ext cx="7993063" cy="5211763"/>
        </p:xfrm>
        <a:graphic>
          <a:graphicData uri="http://schemas.openxmlformats.org/drawingml/2006/table">
            <a:tbl>
              <a:tblPr/>
              <a:tblGrid>
                <a:gridCol w="3191523"/>
                <a:gridCol w="1200342"/>
                <a:gridCol w="1200342"/>
                <a:gridCol w="1200342"/>
                <a:gridCol w="1200342"/>
              </a:tblGrid>
              <a:tr h="220980">
                <a:tc rowSpan="2">
                  <a:txBody>
                    <a:bodyPr/>
                    <a:lstStyle/>
                    <a:p>
                      <a:pPr algn="ctr">
                        <a:spcAft>
                          <a:spcPts val="0"/>
                        </a:spcAft>
                      </a:pPr>
                      <a:r>
                        <a:rPr lang="zh-CN" sz="1800" b="1" kern="100" dirty="0">
                          <a:latin typeface="Calibri" panose="020F0502020204030204"/>
                          <a:ea typeface="宋体" panose="02010600030101010101" pitchFamily="2" charset="-122"/>
                          <a:cs typeface="Times New Roman" panose="02020603050405020304"/>
                        </a:rPr>
                        <a:t>项</a:t>
                      </a:r>
                      <a:r>
                        <a:rPr lang="en-US" sz="1800" b="1" kern="100" dirty="0">
                          <a:latin typeface="Calibri" panose="020F0502020204030204"/>
                          <a:ea typeface="宋体" panose="02010600030101010101" pitchFamily="2" charset="-122"/>
                          <a:cs typeface="Times New Roman" panose="02020603050405020304"/>
                        </a:rPr>
                        <a:t>  </a:t>
                      </a:r>
                      <a:r>
                        <a:rPr lang="zh-CN" sz="1800" b="1" kern="100" dirty="0">
                          <a:latin typeface="Calibri" panose="020F0502020204030204"/>
                          <a:ea typeface="宋体" panose="02010600030101010101" pitchFamily="2" charset="-122"/>
                          <a:cs typeface="Times New Roman" panose="02020603050405020304"/>
                        </a:rPr>
                        <a:t>目</a:t>
                      </a:r>
                      <a:endParaRPr lang="zh-CN" sz="1800" kern="100" dirty="0">
                        <a:latin typeface="Calibri" panose="020F0502020204030204"/>
                        <a:ea typeface="宋体" panose="02010600030101010101" pitchFamily="2" charset="-122"/>
                        <a:cs typeface="Times New Roman" panose="02020603050405020304"/>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zh-CN" sz="1800" b="1" kern="100">
                          <a:latin typeface="Calibri" panose="020F0502020204030204"/>
                          <a:ea typeface="宋体" panose="02010600030101010101" pitchFamily="2" charset="-122"/>
                          <a:cs typeface="Times New Roman" panose="02020603050405020304"/>
                        </a:rPr>
                        <a:t>本年数</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r>
              <a:tr h="220980">
                <a:tc vMerge="1">
                  <a:tcPr/>
                </a:tc>
                <a:tc>
                  <a:txBody>
                    <a:bodyPr/>
                    <a:lstStyle/>
                    <a:p>
                      <a:pPr algn="ctr">
                        <a:spcAft>
                          <a:spcPts val="0"/>
                        </a:spcAft>
                      </a:pPr>
                      <a:r>
                        <a:rPr lang="zh-CN" sz="1800" b="1" kern="100">
                          <a:latin typeface="Calibri" panose="020F0502020204030204"/>
                          <a:ea typeface="宋体" panose="02010600030101010101" pitchFamily="2" charset="-122"/>
                          <a:cs typeface="Times New Roman" panose="02020603050405020304"/>
                        </a:rPr>
                        <a:t>累计盈余</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latin typeface="Calibri" panose="020F0502020204030204"/>
                          <a:ea typeface="宋体" panose="02010600030101010101" pitchFamily="2" charset="-122"/>
                          <a:cs typeface="Times New Roman" panose="02020603050405020304"/>
                        </a:rPr>
                        <a:t>专用基金</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latin typeface="Calibri" panose="020F0502020204030204"/>
                          <a:ea typeface="宋体" panose="02010600030101010101" pitchFamily="2" charset="-122"/>
                          <a:cs typeface="Times New Roman" panose="02020603050405020304"/>
                        </a:rPr>
                        <a:t>权益法调整</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latin typeface="Calibri" panose="020F0502020204030204"/>
                          <a:ea typeface="宋体" panose="02010600030101010101" pitchFamily="2" charset="-122"/>
                          <a:cs typeface="Times New Roman" panose="02020603050405020304"/>
                        </a:rPr>
                        <a:t>净资产合计</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zh-CN" sz="1800" b="1" kern="100">
                          <a:latin typeface="Calibri" panose="020F0502020204030204"/>
                          <a:ea typeface="宋体" panose="02010600030101010101" pitchFamily="2" charset="-122"/>
                          <a:cs typeface="Times New Roman" panose="02020603050405020304"/>
                        </a:rPr>
                        <a:t>一、上年年末余额</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40">
                <a:tc>
                  <a:txBody>
                    <a:bodyPr/>
                    <a:lstStyle/>
                    <a:p>
                      <a:pPr algn="just">
                        <a:spcAft>
                          <a:spcPts val="0"/>
                        </a:spcAft>
                      </a:pPr>
                      <a:r>
                        <a:rPr lang="zh-CN" sz="1800" b="1" kern="100">
                          <a:latin typeface="Calibri" panose="020F0502020204030204"/>
                          <a:ea typeface="宋体" panose="02010600030101010101" pitchFamily="2" charset="-122"/>
                          <a:cs typeface="Times New Roman" panose="02020603050405020304"/>
                        </a:rPr>
                        <a:t>二、以前年度盈余调整（减少以</a:t>
                      </a:r>
                      <a:r>
                        <a:rPr lang="en-US" sz="1800" b="1" kern="100">
                          <a:latin typeface="Calibri" panose="020F0502020204030204"/>
                          <a:ea typeface="宋体" panose="02010600030101010101" pitchFamily="2" charset="-122"/>
                          <a:cs typeface="Times New Roman" panose="02020603050405020304"/>
                        </a:rPr>
                        <a:t>“-”</a:t>
                      </a:r>
                      <a:r>
                        <a:rPr lang="zh-CN" sz="1800" b="1" kern="100">
                          <a:latin typeface="Calibri" panose="020F0502020204030204"/>
                          <a:ea typeface="宋体" panose="02010600030101010101" pitchFamily="2" charset="-122"/>
                          <a:cs typeface="Times New Roman" panose="02020603050405020304"/>
                        </a:rPr>
                        <a:t>号填列）</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zh-CN" sz="1800" b="1" kern="100">
                          <a:latin typeface="Calibri" panose="020F0502020204030204"/>
                          <a:ea typeface="宋体" panose="02010600030101010101" pitchFamily="2" charset="-122"/>
                          <a:cs typeface="Times New Roman" panose="02020603050405020304"/>
                        </a:rPr>
                        <a:t>三、本年年初余额</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zh-CN" sz="1800" b="1" kern="100">
                          <a:latin typeface="Calibri" panose="020F0502020204030204"/>
                          <a:ea typeface="宋体" panose="02010600030101010101" pitchFamily="2" charset="-122"/>
                          <a:cs typeface="Times New Roman" panose="02020603050405020304"/>
                        </a:rPr>
                        <a:t>四、本年变动金额（减少以</a:t>
                      </a:r>
                      <a:r>
                        <a:rPr lang="en-US" sz="1800" b="1" kern="100">
                          <a:latin typeface="Calibri" panose="020F0502020204030204"/>
                          <a:ea typeface="宋体" panose="02010600030101010101" pitchFamily="2" charset="-122"/>
                          <a:cs typeface="Times New Roman" panose="02020603050405020304"/>
                        </a:rPr>
                        <a:t>“-”</a:t>
                      </a:r>
                      <a:r>
                        <a:rPr lang="zh-CN" sz="1800" b="1" kern="100">
                          <a:latin typeface="Calibri" panose="020F0502020204030204"/>
                          <a:ea typeface="宋体" panose="02010600030101010101" pitchFamily="2" charset="-122"/>
                          <a:cs typeface="Times New Roman" panose="02020603050405020304"/>
                        </a:rPr>
                        <a:t>号填列）</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zh-CN" sz="1800" kern="100">
                          <a:latin typeface="Calibri" panose="020F0502020204030204"/>
                          <a:ea typeface="宋体" panose="02010600030101010101" pitchFamily="2" charset="-122"/>
                          <a:cs typeface="Times New Roman" panose="02020603050405020304"/>
                        </a:rPr>
                        <a:t>（一）本年盈余</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zh-CN" sz="1800" kern="100">
                          <a:latin typeface="Calibri" panose="020F0502020204030204"/>
                          <a:ea typeface="宋体" panose="02010600030101010101" pitchFamily="2" charset="-122"/>
                          <a:cs typeface="Times New Roman" panose="02020603050405020304"/>
                        </a:rPr>
                        <a:t>（二）无偿调拨净资产</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zh-CN" sz="1800" kern="100">
                          <a:latin typeface="Calibri" panose="020F0502020204030204"/>
                          <a:ea typeface="宋体" panose="02010600030101010101" pitchFamily="2" charset="-122"/>
                          <a:cs typeface="Times New Roman" panose="02020603050405020304"/>
                        </a:rPr>
                        <a:t>（三）归集调整预算结转结余</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zh-CN" sz="1800" kern="100">
                          <a:latin typeface="Calibri" panose="020F0502020204030204"/>
                          <a:ea typeface="宋体" panose="02010600030101010101" pitchFamily="2" charset="-122"/>
                          <a:cs typeface="Times New Roman" panose="02020603050405020304"/>
                        </a:rPr>
                        <a:t>（四）提取或设置专用基金</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  </a:t>
                      </a:r>
                      <a:r>
                        <a:rPr lang="zh-CN" sz="1800" kern="100">
                          <a:latin typeface="Calibri" panose="020F0502020204030204"/>
                          <a:ea typeface="宋体" panose="02010600030101010101" pitchFamily="2" charset="-122"/>
                          <a:cs typeface="Times New Roman" panose="02020603050405020304"/>
                        </a:rPr>
                        <a:t>其中：从预算收入中提取</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        </a:t>
                      </a:r>
                      <a:r>
                        <a:rPr lang="zh-CN" sz="1800" kern="100">
                          <a:latin typeface="Calibri" panose="020F0502020204030204"/>
                          <a:ea typeface="宋体" panose="02010600030101010101" pitchFamily="2" charset="-122"/>
                          <a:cs typeface="Times New Roman" panose="02020603050405020304"/>
                        </a:rPr>
                        <a:t>从预算结余中提取</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        </a:t>
                      </a:r>
                      <a:r>
                        <a:rPr lang="zh-CN" sz="1800" kern="100">
                          <a:latin typeface="Calibri" panose="020F0502020204030204"/>
                          <a:ea typeface="宋体" panose="02010600030101010101" pitchFamily="2" charset="-122"/>
                          <a:cs typeface="Times New Roman" panose="02020603050405020304"/>
                        </a:rPr>
                        <a:t>设置的专用基金</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zh-CN" sz="1800" kern="100">
                          <a:latin typeface="Calibri" panose="020F0502020204030204"/>
                          <a:ea typeface="宋体" panose="02010600030101010101" pitchFamily="2" charset="-122"/>
                          <a:cs typeface="Times New Roman" panose="02020603050405020304"/>
                        </a:rPr>
                        <a:t>（五）使用专用基金</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zh-CN" sz="1800" kern="100">
                          <a:latin typeface="Calibri" panose="020F0502020204030204"/>
                          <a:ea typeface="宋体" panose="02010600030101010101" pitchFamily="2" charset="-122"/>
                          <a:cs typeface="Times New Roman" panose="02020603050405020304"/>
                        </a:rPr>
                        <a:t>（六）权益法调整</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800" kern="100">
                          <a:latin typeface="宋体" panose="02010600030101010101" pitchFamily="2" charset="-122"/>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0020">
                <a:tc>
                  <a:txBody>
                    <a:bodyPr/>
                    <a:lstStyle/>
                    <a:p>
                      <a:pPr algn="just">
                        <a:spcAft>
                          <a:spcPts val="0"/>
                        </a:spcAft>
                      </a:pPr>
                      <a:r>
                        <a:rPr lang="zh-CN" sz="1800" b="1" kern="100" dirty="0">
                          <a:latin typeface="Calibri" panose="020F0502020204030204"/>
                          <a:ea typeface="宋体" panose="02010600030101010101" pitchFamily="2" charset="-122"/>
                          <a:cs typeface="Times New Roman" panose="02020603050405020304"/>
                        </a:rPr>
                        <a:t>五、本年年末余额</a:t>
                      </a:r>
                      <a:endParaRPr lang="zh-CN" sz="1800" kern="100" dirty="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dirty="0">
                        <a:latin typeface="宋体" panose="02010600030101010101" pitchFamily="2" charset="-122"/>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5" name="灯片编号占位符 4"/>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灯片编号占位符 5"/>
          <p:cNvSpPr txBox="1">
            <a:spLocks noGrp="1"/>
          </p:cNvSpPr>
          <p:nvPr/>
        </p:nvSpPr>
        <p:spPr>
          <a:xfrm>
            <a:off x="6553200" y="6245225"/>
            <a:ext cx="1981200" cy="476250"/>
          </a:xfrm>
          <a:prstGeom prst="rect">
            <a:avLst/>
          </a:prstGeom>
          <a:noFill/>
          <a:ln w="9525">
            <a:noFill/>
          </a:ln>
        </p:spPr>
        <p:txBody>
          <a:bodyPr anchor="t"/>
          <a:p>
            <a:pPr algn="r"/>
            <a:fld id="{9A0DB2DC-4C9A-4742-B13C-FB6460FD3503}" type="slidenum">
              <a:rPr lang="en-US" altLang="x-none" sz="1200" dirty="0">
                <a:latin typeface="Arial" panose="020B0604020202020204" pitchFamily="34" charset="0"/>
                <a:ea typeface="宋体" panose="02010600030101010101" pitchFamily="2" charset="-122"/>
              </a:rPr>
            </a:fld>
            <a:endParaRPr lang="en-US" altLang="x-none" sz="1200" dirty="0">
              <a:latin typeface="Arial" panose="020B0604020202020204" pitchFamily="34" charset="0"/>
              <a:ea typeface="宋体" panose="02010600030101010101" pitchFamily="2" charset="-122"/>
            </a:endParaRPr>
          </a:p>
        </p:txBody>
      </p:sp>
      <p:sp>
        <p:nvSpPr>
          <p:cNvPr id="4098" name="Rectangle 2"/>
          <p:cNvSpPr>
            <a:spLocks noGrp="1"/>
          </p:cNvSpPr>
          <p:nvPr>
            <p:ph type="title"/>
          </p:nvPr>
        </p:nvSpPr>
        <p:spPr>
          <a:xfrm>
            <a:off x="574675" y="304800"/>
            <a:ext cx="8001000" cy="1216025"/>
          </a:xfrm>
        </p:spPr>
        <p:txBody>
          <a:bodyPr wrap="square" anchor="b"/>
          <a:p>
            <a:r>
              <a:rPr lang="zh-CN" altLang="en-US" sz="5600" b="1">
                <a:ea typeface="宋体" panose="02010600030101010101" pitchFamily="2" charset="-122"/>
              </a:rPr>
              <a:t>讲授提纲</a:t>
            </a:r>
            <a:endParaRPr lang="zh-CN" altLang="en-US" sz="5600" b="1">
              <a:ea typeface="宋体" panose="02010600030101010101" pitchFamily="2" charset="-122"/>
            </a:endParaRPr>
          </a:p>
        </p:txBody>
      </p:sp>
      <p:sp>
        <p:nvSpPr>
          <p:cNvPr id="4099" name="Rectangle 3"/>
          <p:cNvSpPr>
            <a:spLocks noGrp="1"/>
          </p:cNvSpPr>
          <p:nvPr>
            <p:ph type="body"/>
          </p:nvPr>
        </p:nvSpPr>
        <p:spPr>
          <a:xfrm>
            <a:off x="568325" y="1752600"/>
            <a:ext cx="8258175" cy="4267200"/>
          </a:xfrm>
        </p:spPr>
        <p:txBody>
          <a:bodyPr wrap="square" anchor="t"/>
          <a:p>
            <a:pPr lvl="0" fontAlgn="base"/>
            <a:r>
              <a:rPr lang="zh-CN" altLang="en-US" sz="3600" b="1" strike="noStrike" noProof="1" dirty="0">
                <a:solidFill>
                  <a:schemeClr val="tx1"/>
                </a:solidFill>
                <a:effectLst>
                  <a:outerShdw blurRad="38100" dist="19050" dir="2700000" algn="tl" rotWithShape="0">
                    <a:schemeClr val="dk1">
                      <a:alpha val="40000"/>
                    </a:schemeClr>
                  </a:outerShdw>
                </a:effectLst>
                <a:ea typeface="黑体" panose="02010609060101010101" pitchFamily="1" charset="-122"/>
              </a:rPr>
              <a:t>一、政府会计体系出台背景</a:t>
            </a:r>
            <a:endParaRPr lang="zh-CN" altLang="en-US" sz="3600" b="1" strike="noStrike" noProof="1" dirty="0">
              <a:solidFill>
                <a:schemeClr val="tx1"/>
              </a:solidFill>
              <a:effectLst>
                <a:outerShdw blurRad="38100" dist="19050" dir="2700000" algn="tl" rotWithShape="0">
                  <a:schemeClr val="dk1">
                    <a:alpha val="40000"/>
                  </a:schemeClr>
                </a:outerShdw>
              </a:effectLst>
              <a:ea typeface="黑体" panose="02010609060101010101" pitchFamily="1" charset="-122"/>
            </a:endParaRPr>
          </a:p>
          <a:p>
            <a:pPr lvl="0" fontAlgn="base"/>
            <a:r>
              <a:rPr lang="zh-CN" altLang="en-US" sz="3600" b="1" strike="noStrike" noProof="1" dirty="0">
                <a:solidFill>
                  <a:schemeClr val="tx1"/>
                </a:solidFill>
                <a:effectLst>
                  <a:outerShdw blurRad="38100" dist="19050" dir="2700000" algn="tl" rotWithShape="0">
                    <a:schemeClr val="dk1">
                      <a:alpha val="40000"/>
                    </a:schemeClr>
                  </a:outerShdw>
                </a:effectLst>
                <a:ea typeface="黑体" panose="02010609060101010101" pitchFamily="1" charset="-122"/>
              </a:rPr>
              <a:t>二、</a:t>
            </a:r>
            <a:r>
              <a:rPr lang="zh-CN" altLang="en-US" sz="3600" b="1" strike="noStrike" noProof="1" dirty="0">
                <a:solidFill>
                  <a:schemeClr val="tx1"/>
                </a:solidFill>
                <a:effectLst>
                  <a:outerShdw blurRad="38100" dist="19050" dir="2700000" algn="tl" rotWithShape="0">
                    <a:schemeClr val="dk1">
                      <a:alpha val="40000"/>
                    </a:schemeClr>
                  </a:outerShdw>
                </a:effectLst>
                <a:ea typeface="黑体" panose="02010609060101010101" pitchFamily="1" charset="-122"/>
                <a:sym typeface="Arial" panose="020B0604020202020204" pitchFamily="34" charset="0"/>
              </a:rPr>
              <a:t>政府会计体系创新变化</a:t>
            </a:r>
            <a:endParaRPr lang="zh-CN" altLang="en-US" sz="3600" b="1" strike="noStrike" noProof="1" dirty="0">
              <a:solidFill>
                <a:schemeClr val="tx1"/>
              </a:solidFill>
              <a:effectLst>
                <a:outerShdw blurRad="38100" dist="19050" dir="2700000" algn="tl" rotWithShape="0">
                  <a:schemeClr val="dk1">
                    <a:alpha val="40000"/>
                  </a:schemeClr>
                </a:outerShdw>
              </a:effectLst>
              <a:ea typeface="黑体" panose="02010609060101010101" pitchFamily="1" charset="-122"/>
              <a:sym typeface="Arial" panose="020B0604020202020204" pitchFamily="34" charset="0"/>
            </a:endParaRPr>
          </a:p>
          <a:p>
            <a:pPr lvl="0" fontAlgn="base">
              <a:buFont typeface="Arial" panose="020B0604020202020204" pitchFamily="34" charset="0"/>
              <a:buChar char="•"/>
            </a:pPr>
            <a:r>
              <a:rPr lang="zh-CN" altLang="en-US" sz="3600" b="1" strike="noStrike" noProof="1" dirty="0">
                <a:solidFill>
                  <a:schemeClr val="tx1"/>
                </a:solidFill>
                <a:effectLst>
                  <a:outerShdw blurRad="38100" dist="19050" dir="2700000" algn="tl" rotWithShape="0">
                    <a:schemeClr val="dk1">
                      <a:alpha val="40000"/>
                    </a:schemeClr>
                  </a:outerShdw>
                </a:effectLst>
                <a:ea typeface="黑体" panose="02010609060101010101" pitchFamily="1" charset="-122"/>
                <a:sym typeface="Arial" panose="020B0604020202020204" pitchFamily="34" charset="0"/>
              </a:rPr>
              <a:t>三、</a:t>
            </a:r>
            <a:r>
              <a:rPr lang="zh-CN" altLang="en-US" sz="3600" b="1" strike="noStrike" noProof="1" dirty="0">
                <a:solidFill>
                  <a:schemeClr val="tx1"/>
                </a:solidFill>
                <a:effectLst>
                  <a:outerShdw blurRad="38100" dist="19050" dir="2700000" algn="tl" rotWithShape="0">
                    <a:schemeClr val="dk1">
                      <a:alpha val="40000"/>
                    </a:schemeClr>
                  </a:outerShdw>
                </a:effectLst>
                <a:ea typeface="黑体" panose="02010609060101010101" pitchFamily="1" charset="-122"/>
                <a:sym typeface="宋体" panose="02010600030101010101" pitchFamily="2" charset="-122"/>
              </a:rPr>
              <a:t>政府会计准则详细解读</a:t>
            </a:r>
            <a:endParaRPr lang="zh-CN" altLang="en-US" sz="3600" b="1" strike="noStrike" noProof="1" dirty="0">
              <a:solidFill>
                <a:schemeClr val="tx1"/>
              </a:solidFill>
              <a:effectLst>
                <a:outerShdw blurRad="38100" dist="19050" dir="2700000" algn="tl" rotWithShape="0">
                  <a:schemeClr val="dk1">
                    <a:alpha val="40000"/>
                  </a:schemeClr>
                </a:outerShdw>
              </a:effectLst>
              <a:ea typeface="黑体" panose="02010609060101010101" pitchFamily="1" charset="-122"/>
              <a:sym typeface="宋体" panose="02010600030101010101" pitchFamily="2" charset="-122"/>
            </a:endParaRPr>
          </a:p>
          <a:p>
            <a:pPr lvl="0" algn="l" fontAlgn="base">
              <a:buFont typeface="Arial" panose="020B0604020202020204" pitchFamily="34" charset="0"/>
              <a:buChar char="•"/>
            </a:pPr>
            <a:r>
              <a:rPr lang="zh-CN" altLang="en-US" sz="3600" b="1" strike="noStrike" noProof="1" dirty="0">
                <a:solidFill>
                  <a:schemeClr val="tx1"/>
                </a:solidFill>
                <a:effectLst>
                  <a:outerShdw blurRad="38100" dist="19050" dir="2700000" algn="tl" rotWithShape="0">
                    <a:schemeClr val="dk1">
                      <a:alpha val="40000"/>
                    </a:schemeClr>
                  </a:outerShdw>
                </a:effectLst>
                <a:ea typeface="黑体" panose="02010609060101010101" pitchFamily="1" charset="-122"/>
                <a:sym typeface="宋体" panose="02010600030101010101" pitchFamily="2" charset="-122"/>
              </a:rPr>
              <a:t>四、</a:t>
            </a:r>
            <a:r>
              <a:rPr lang="zh-CN" altLang="en-US" sz="3600" b="1" dirty="0">
                <a:effectLst>
                  <a:outerShdw blurRad="38100" dist="19050" dir="2700000" algn="tl" rotWithShape="0">
                    <a:schemeClr val="dk1">
                      <a:alpha val="40000"/>
                    </a:schemeClr>
                  </a:outerShdw>
                </a:effectLst>
                <a:ea typeface="黑体" panose="02010609060101010101" pitchFamily="1" charset="-122"/>
                <a:sym typeface="+mn-ea"/>
              </a:rPr>
              <a:t>政府会计核算内容解读</a:t>
            </a:r>
            <a:endParaRPr lang="zh-CN" altLang="en-US" sz="3600" b="1" dirty="0">
              <a:effectLst>
                <a:outerShdw blurRad="38100" dist="19050" dir="2700000" algn="tl" rotWithShape="0">
                  <a:schemeClr val="dk1">
                    <a:alpha val="40000"/>
                  </a:schemeClr>
                </a:outerShdw>
              </a:effectLst>
              <a:ea typeface="黑体" panose="02010609060101010101" pitchFamily="1" charset="-122"/>
              <a:sym typeface="+mn-ea"/>
            </a:endParaRPr>
          </a:p>
          <a:p>
            <a:pPr lvl="0" algn="l" fontAlgn="base">
              <a:buFont typeface="Arial" panose="020B0604020202020204" pitchFamily="34" charset="0"/>
              <a:buChar char="•"/>
            </a:pPr>
            <a:r>
              <a:rPr lang="zh-CN" altLang="en-US" sz="3600" b="1" strike="noStrike" noProof="1" dirty="0">
                <a:solidFill>
                  <a:schemeClr val="tx1"/>
                </a:solidFill>
                <a:effectLst>
                  <a:outerShdw blurRad="38100" dist="19050" dir="2700000" algn="tl" rotWithShape="0">
                    <a:schemeClr val="dk1">
                      <a:alpha val="40000"/>
                    </a:schemeClr>
                  </a:outerShdw>
                </a:effectLst>
                <a:ea typeface="黑体" panose="02010609060101010101" pitchFamily="1" charset="-122"/>
                <a:sym typeface="宋体" panose="02010600030101010101" pitchFamily="2" charset="-122"/>
              </a:rPr>
              <a:t>五、政府会计报表编制解读</a:t>
            </a:r>
            <a:endParaRPr lang="zh-CN" altLang="en-US" sz="3600" b="1" strike="noStrike" noProof="1" dirty="0">
              <a:solidFill>
                <a:schemeClr val="tx1"/>
              </a:solidFill>
              <a:effectLst>
                <a:outerShdw blurRad="38100" dist="19050" dir="2700000" algn="tl" rotWithShape="0">
                  <a:schemeClr val="dk1">
                    <a:alpha val="40000"/>
                  </a:schemeClr>
                </a:outerShdw>
              </a:effectLst>
              <a:ea typeface="黑体" panose="02010609060101010101" pitchFamily="1" charset="-122"/>
              <a:sym typeface="宋体" panose="02010600030101010101" pitchFamily="2"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ln>
            <a:miter/>
          </a:ln>
        </p:spPr>
        <p:txBody>
          <a:bodyPr anchor="ctr"/>
          <a:p>
            <a:pPr algn="ctr" fontAlgn="base"/>
            <a:r>
              <a:rPr lang="en-US" altLang="zh-CN" sz="3200" strike="noStrike" noProof="1">
                <a:solidFill>
                  <a:schemeClr val="tx1"/>
                </a:solidFill>
                <a:effectLst>
                  <a:outerShdw blurRad="38100" dist="19050" dir="2700000" algn="tl" rotWithShape="0">
                    <a:schemeClr val="dk1">
                      <a:alpha val="40000"/>
                    </a:schemeClr>
                  </a:outerShdw>
                </a:effectLst>
              </a:rPr>
              <a:t>4、提升政府工作透明度，</a:t>
            </a:r>
            <a:r>
              <a:rPr lang="zh-CN" altLang="en-US" sz="3200" strike="noStrike" noProof="1">
                <a:solidFill>
                  <a:schemeClr val="tx1"/>
                </a:solidFill>
                <a:effectLst>
                  <a:outerShdw blurRad="38100" dist="19050" dir="2700000" algn="tl" rotWithShape="0">
                    <a:schemeClr val="dk1">
                      <a:alpha val="40000"/>
                    </a:schemeClr>
                  </a:outerShdw>
                </a:effectLst>
              </a:rPr>
              <a:t>提升</a:t>
            </a:r>
            <a:r>
              <a:rPr lang="en-US" altLang="zh-CN" sz="3200" strike="noStrike" noProof="1">
                <a:solidFill>
                  <a:schemeClr val="tx1"/>
                </a:solidFill>
                <a:effectLst>
                  <a:outerShdw blurRad="38100" dist="19050" dir="2700000" algn="tl" rotWithShape="0">
                    <a:schemeClr val="dk1">
                      <a:alpha val="40000"/>
                    </a:schemeClr>
                  </a:outerShdw>
                </a:effectLst>
              </a:rPr>
              <a:t>国家治理能力</a:t>
            </a:r>
            <a:endParaRPr lang="en-US" altLang="zh-CN" sz="3200" strike="noStrike" noProof="1">
              <a:solidFill>
                <a:schemeClr val="tx1"/>
              </a:solidFill>
              <a:effectLst>
                <a:outerShdw blurRad="38100" dist="19050" dir="2700000" algn="tl" rotWithShape="0">
                  <a:schemeClr val="dk1">
                    <a:alpha val="40000"/>
                  </a:schemeClr>
                </a:outerShdw>
              </a:effectLst>
            </a:endParaRPr>
          </a:p>
        </p:txBody>
      </p:sp>
      <p:sp>
        <p:nvSpPr>
          <p:cNvPr id="3" name="内容占位符 2"/>
          <p:cNvSpPr>
            <a:spLocks noGrp="1"/>
          </p:cNvSpPr>
          <p:nvPr>
            <p:ph idx="1"/>
          </p:nvPr>
        </p:nvSpPr>
        <p:spPr>
          <a:ln>
            <a:miter/>
          </a:ln>
        </p:spPr>
        <p:txBody>
          <a:bodyPr anchor="t"/>
          <a:p>
            <a:pPr fontAlgn="base"/>
            <a:r>
              <a:rPr lang="zh-CN" altLang="en-US" sz="2800" b="1" strike="noStrike" noProof="1">
                <a:sym typeface="+mn-ea"/>
              </a:rPr>
              <a:t>政府会计</a:t>
            </a:r>
            <a:r>
              <a:rPr lang="en-US" altLang="zh-CN" sz="2800" b="1" strike="noStrike" noProof="1">
                <a:effectLst>
                  <a:outerShdw blurRad="38100" dist="19050" dir="2700000" algn="tl" rotWithShape="0">
                    <a:schemeClr val="dk1">
                      <a:alpha val="40000"/>
                    </a:schemeClr>
                  </a:outerShdw>
                </a:effectLst>
                <a:latin typeface="仿宋" panose="02010609060101010101" charset="-122"/>
                <a:ea typeface="仿宋" panose="02010609060101010101" charset="-122"/>
                <a:cs typeface="+mj-cs"/>
                <a:sym typeface="+mn-ea"/>
              </a:rPr>
              <a:t>确立了政府预算会计和财务会计适度分离又相互衔接的政府会计体系，要求政府会计主体同时提供决算报告和财务报告</a:t>
            </a:r>
            <a:r>
              <a:rPr lang="zh-CN" altLang="en-US" sz="1800" b="1" strike="noStrike" noProof="1">
                <a:effectLst>
                  <a:outerShdw blurRad="38100" dist="19050" dir="2700000" algn="tl" rotWithShape="0">
                    <a:schemeClr val="dk1">
                      <a:alpha val="40000"/>
                    </a:schemeClr>
                  </a:outerShdw>
                </a:effectLst>
                <a:latin typeface="仿宋" panose="02010609060101010101" charset="-122"/>
                <a:ea typeface="仿宋" panose="02010609060101010101" charset="-122"/>
                <a:cs typeface="+mj-cs"/>
                <a:sym typeface="+mn-ea"/>
              </a:rPr>
              <a:t>。</a:t>
            </a:r>
            <a:endParaRPr lang="zh-CN" altLang="en-US" sz="1800" b="1" strike="noStrike" noProof="1">
              <a:effectLst>
                <a:outerShdw blurRad="38100" dist="19050" dir="2700000" algn="tl" rotWithShape="0">
                  <a:schemeClr val="dk1">
                    <a:alpha val="40000"/>
                  </a:schemeClr>
                </a:outerShdw>
              </a:effectLst>
              <a:latin typeface="仿宋" panose="02010609060101010101" charset="-122"/>
              <a:ea typeface="仿宋" panose="02010609060101010101" charset="-122"/>
              <a:cs typeface="+mj-cs"/>
              <a:sym typeface="+mn-ea"/>
            </a:endParaRPr>
          </a:p>
          <a:p>
            <a:pPr fontAlgn="base"/>
            <a:r>
              <a:rPr lang="zh-CN" altLang="en-US" sz="2800" b="1" strike="noStrike" noProof="1">
                <a:sym typeface="+mn-ea"/>
              </a:rPr>
              <a:t>政府会计实施</a:t>
            </a:r>
            <a:r>
              <a:rPr lang="en-US" altLang="zh-CN" sz="2800" b="1" strike="noStrike" noProof="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mj-cs"/>
                <a:sym typeface="+mn-ea"/>
              </a:rPr>
              <a:t>能够全面、清晰反映</a:t>
            </a:r>
            <a:r>
              <a:rPr lang="en-US" altLang="zh-CN" sz="2800" b="1" strike="noStrike" noProof="1">
                <a:effectLst>
                  <a:outerShdw blurRad="38100" dist="19050" dir="2700000" algn="tl" rotWithShape="0">
                    <a:schemeClr val="dk1">
                      <a:alpha val="40000"/>
                    </a:schemeClr>
                  </a:outerShdw>
                </a:effectLst>
                <a:latin typeface="仿宋" panose="02010609060101010101" charset="-122"/>
                <a:ea typeface="仿宋" panose="02010609060101010101" charset="-122"/>
                <a:cs typeface="+mj-cs"/>
                <a:sym typeface="+mn-ea"/>
              </a:rPr>
              <a:t>政府预算执行信息和财务状况，</a:t>
            </a:r>
            <a:r>
              <a:rPr lang="en-US" altLang="zh-CN" sz="2800" b="1" strike="noStrike" noProof="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mj-cs"/>
                <a:sym typeface="+mn-ea"/>
              </a:rPr>
              <a:t>显著提升</a:t>
            </a:r>
            <a:r>
              <a:rPr lang="en-US" altLang="zh-CN" sz="2800" b="1" strike="noStrike" noProof="1">
                <a:effectLst>
                  <a:outerShdw blurRad="38100" dist="19050" dir="2700000" algn="tl" rotWithShape="0">
                    <a:schemeClr val="dk1">
                      <a:alpha val="40000"/>
                    </a:schemeClr>
                  </a:outerShdw>
                </a:effectLst>
                <a:latin typeface="仿宋" panose="02010609060101010101" charset="-122"/>
                <a:ea typeface="仿宋" panose="02010609060101010101" charset="-122"/>
                <a:cs typeface="+mj-cs"/>
                <a:sym typeface="+mn-ea"/>
              </a:rPr>
              <a:t>财政透明度，满足权力机关、社会公众等对政府财政财务信息全面性、准确性和及时性的需求，从而</a:t>
            </a:r>
            <a:r>
              <a:rPr lang="en-US" altLang="zh-CN" sz="2800" b="1" strike="noStrike" noProof="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mj-cs"/>
                <a:sym typeface="+mn-ea"/>
              </a:rPr>
              <a:t>有利于</a:t>
            </a:r>
            <a:r>
              <a:rPr lang="en-US" altLang="zh-CN" sz="2800" b="1" strike="noStrike" noProof="1">
                <a:effectLst>
                  <a:outerShdw blurRad="38100" dist="19050" dir="2700000" algn="tl" rotWithShape="0">
                    <a:schemeClr val="dk1">
                      <a:alpha val="40000"/>
                    </a:schemeClr>
                  </a:outerShdw>
                </a:effectLst>
                <a:latin typeface="仿宋" panose="02010609060101010101" charset="-122"/>
                <a:ea typeface="仿宋" panose="02010609060101010101" charset="-122"/>
                <a:cs typeface="+mj-cs"/>
                <a:sym typeface="+mn-ea"/>
              </a:rPr>
              <a:t>进一步规范政府行为和提高政府决策能力，促进国家治理能力的现代化。</a:t>
            </a:r>
            <a:endParaRPr lang="en-US" altLang="zh-CN" sz="2800" b="1" strike="noStrike" noProof="1">
              <a:effectLst>
                <a:outerShdw blurRad="38100" dist="19050" dir="2700000" algn="tl" rotWithShape="0">
                  <a:schemeClr val="dk1">
                    <a:alpha val="40000"/>
                  </a:schemeClr>
                </a:outerShdw>
              </a:effectLst>
              <a:latin typeface="仿宋" panose="02010609060101010101" charset="-122"/>
              <a:ea typeface="仿宋" panose="02010609060101010101" charset="-122"/>
              <a:cs typeface="+mj-cs"/>
              <a:sym typeface="+mn-ea"/>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522605"/>
            <a:ext cx="8229600" cy="5603875"/>
          </a:xfrm>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32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a:t>
            </a:r>
            <a:r>
              <a:rPr kumimoji="0" lang="en-US" altLang="zh-CN" sz="32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4</a:t>
            </a:r>
            <a:r>
              <a:rPr kumimoji="0" lang="zh-CN" altLang="en-US" sz="32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）现金流量表</a:t>
            </a:r>
            <a:endParaRPr kumimoji="0" lang="en-US" altLang="zh-CN" sz="32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zh-CN" sz="24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单位可根据实际情况自行选择编制现金流量表</a:t>
            </a:r>
            <a:endParaRPr kumimoji="0" lang="en-US" altLang="zh-CN" sz="2400"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4</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）预算收入支出表</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对现行“预算收入支出表”瘦身</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“两步式”</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减少项目合并，提高明晰性</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5</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）预算结转结余变动表</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从现行“预算收入支出表”拆分而来</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完整反映预算结余变动情况</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0" marR="0" lvl="0" indent="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None/>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6</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）财政拨款预算收入支出表</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与现行报表格式基本一致</a:t>
            </a:r>
            <a:endPar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None/>
              <a:defRPr/>
            </a:pPr>
            <a:endPar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None/>
              <a:defRPr/>
            </a:pPr>
            <a:endPar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endParaRPr kumimoji="0" lang="zh-CN" altLang="en-US" sz="32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zh-CN"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3.</a:t>
            </a:r>
            <a:r>
              <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rPr>
              <a:t>报表附注有关问题</a:t>
            </a:r>
            <a:endParaRPr kumimoji="0" lang="zh-CN" altLang="en-US" sz="3600" b="1" i="0" u="none" strike="noStrike" kern="0" cap="none" spc="0" normalizeH="0" baseline="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latin typeface="+mj-lt"/>
              <a:ea typeface="+mj-ea"/>
              <a:cs typeface="+mj-cs"/>
            </a:endParaRPr>
          </a:p>
        </p:txBody>
      </p:sp>
      <p:sp>
        <p:nvSpPr>
          <p:cNvPr id="3" name="内容占位符 2"/>
          <p:cNvSpPr>
            <a:spLocks noGrp="1"/>
          </p:cNvSpPr>
          <p:nvPr>
            <p:ph idx="1"/>
          </p:nvPr>
        </p:nvSpPr>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细化了报表</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hlinkClick r:id="rId1" action="ppaction://hlinkfile"/>
              </a:rPr>
              <a:t>附注</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报表重要项目说明</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与准则要求相协调</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满足合并抵销的需要</a:t>
            </a: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n"/>
              <a:defRPr/>
            </a:pPr>
            <a:endParaRPr kumimoji="0" lang="en-US" altLang="zh-CN"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本年盈余与预算结余差异调节表</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endParaRPr>
          </a:p>
          <a:p>
            <a:pPr marL="1143000" marR="0" lvl="2" indent="-228600" algn="l" defTabSz="914400" rtl="0" eaLnBrk="0" fontAlgn="base" latinLnBrk="0" hangingPunct="0">
              <a:lnSpc>
                <a:spcPct val="100000"/>
              </a:lnSpc>
              <a:spcBef>
                <a:spcPct val="20000"/>
              </a:spcBef>
              <a:spcAft>
                <a:spcPct val="0"/>
              </a:spcAft>
              <a:buClr>
                <a:schemeClr val="tx2"/>
              </a:buClr>
              <a:buSzPct val="70000"/>
              <a:buFont typeface="Wingdings" panose="05000000000000000000" pitchFamily="2" charset="2"/>
              <a:buChar char="Ø"/>
              <a:defRPr/>
            </a:pPr>
            <a:r>
              <a:rPr kumimoji="0" lang="zh-CN" altLang="en-US" sz="24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rPr>
              <a:t>重要性原则</a:t>
            </a:r>
            <a:endParaRPr kumimoji="0" lang="zh-CN" altLang="en-US" sz="24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a:graphicFrameLocks noGrp="1"/>
          </p:cNvGraphicFramePr>
          <p:nvPr/>
        </p:nvGraphicFramePr>
        <p:xfrm>
          <a:off x="539750" y="404813"/>
          <a:ext cx="7921625" cy="6035675"/>
        </p:xfrm>
        <a:graphic>
          <a:graphicData uri="http://schemas.openxmlformats.org/drawingml/2006/table">
            <a:tbl>
              <a:tblPr/>
              <a:tblGrid>
                <a:gridCol w="6922850"/>
                <a:gridCol w="998030"/>
              </a:tblGrid>
              <a:tr h="0">
                <a:tc>
                  <a:txBody>
                    <a:bodyPr/>
                    <a:lstStyle/>
                    <a:p>
                      <a:pPr algn="ctr">
                        <a:spcAft>
                          <a:spcPts val="0"/>
                        </a:spcAft>
                      </a:pPr>
                      <a:r>
                        <a:rPr lang="zh-CN" sz="1800" b="1" kern="100">
                          <a:latin typeface="Times New Roman" panose="02020603050405020304"/>
                          <a:ea typeface="宋体" panose="02010600030101010101" pitchFamily="2" charset="-122"/>
                          <a:cs typeface="Times New Roman" panose="02020603050405020304"/>
                        </a:rPr>
                        <a:t>项</a:t>
                      </a:r>
                      <a:r>
                        <a:rPr lang="en-US" sz="1800" b="1" kern="100">
                          <a:latin typeface="Times New Roman" panose="02020603050405020304"/>
                          <a:ea typeface="宋体" panose="02010600030101010101" pitchFamily="2" charset="-122"/>
                          <a:cs typeface="Times New Roman" panose="02020603050405020304"/>
                        </a:rPr>
                        <a:t>  </a:t>
                      </a:r>
                      <a:r>
                        <a:rPr lang="zh-CN" sz="1800" b="1" kern="100">
                          <a:latin typeface="Times New Roman" panose="02020603050405020304"/>
                          <a:ea typeface="宋体" panose="02010600030101010101" pitchFamily="2" charset="-122"/>
                          <a:cs typeface="Times New Roman" panose="02020603050405020304"/>
                        </a:rPr>
                        <a:t>目</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spcAft>
                          <a:spcPts val="0"/>
                        </a:spcAft>
                      </a:pPr>
                      <a:r>
                        <a:rPr lang="zh-CN" sz="1800" b="1" kern="100">
                          <a:latin typeface="Times New Roman" panose="02020603050405020304"/>
                          <a:ea typeface="宋体" panose="02010600030101010101" pitchFamily="2" charset="-122"/>
                          <a:cs typeface="Times New Roman" panose="02020603050405020304"/>
                        </a:rPr>
                        <a:t>金额</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0">
                <a:tc>
                  <a:txBody>
                    <a:bodyPr/>
                    <a:lstStyle/>
                    <a:p>
                      <a:pPr algn="l">
                        <a:spcAft>
                          <a:spcPts val="0"/>
                        </a:spcAft>
                      </a:pPr>
                      <a:r>
                        <a:rPr lang="zh-CN" sz="1800" b="1" kern="100">
                          <a:latin typeface="Times New Roman" panose="02020603050405020304"/>
                          <a:ea typeface="宋体" panose="02010600030101010101" pitchFamily="2" charset="-122"/>
                          <a:cs typeface="Times New Roman" panose="02020603050405020304"/>
                        </a:rPr>
                        <a:t>一、本年预算结余（本年预算收支差额）</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zh-CN" sz="1800" b="1" kern="100">
                          <a:latin typeface="Times New Roman" panose="02020603050405020304"/>
                          <a:ea typeface="宋体" panose="02010600030101010101" pitchFamily="2" charset="-122"/>
                          <a:cs typeface="Times New Roman" panose="02020603050405020304"/>
                        </a:rPr>
                        <a:t>二、差异调节</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1" kern="100">
                          <a:latin typeface="Times New Roman" panose="02020603050405020304"/>
                          <a:ea typeface="宋体" panose="02010600030101010101" pitchFamily="2" charset="-122"/>
                          <a:cs typeface="Times New Roman" panose="02020603050405020304"/>
                        </a:rPr>
                        <a:t>——</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b="1" kern="100">
                          <a:latin typeface="Times New Roman" panose="02020603050405020304"/>
                          <a:ea typeface="宋体" panose="02010600030101010101" pitchFamily="2" charset="-122"/>
                          <a:cs typeface="Times New Roman" panose="02020603050405020304"/>
                        </a:rPr>
                        <a:t>    </a:t>
                      </a:r>
                      <a:r>
                        <a:rPr lang="zh-CN" sz="1800" b="1" kern="100">
                          <a:latin typeface="Times New Roman" panose="02020603050405020304"/>
                          <a:ea typeface="宋体" panose="02010600030101010101" pitchFamily="2" charset="-122"/>
                          <a:cs typeface="Times New Roman" panose="02020603050405020304"/>
                        </a:rPr>
                        <a:t>（一）重要事项的差异</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zh-CN" sz="1800" b="1" kern="100">
                          <a:latin typeface="Times New Roman" panose="02020603050405020304"/>
                          <a:ea typeface="宋体" panose="02010600030101010101" pitchFamily="2" charset="-122"/>
                          <a:cs typeface="Times New Roman" panose="02020603050405020304"/>
                        </a:rPr>
                        <a:t>加：</a:t>
                      </a:r>
                      <a:r>
                        <a:rPr lang="en-US" sz="1800" b="1" kern="100">
                          <a:latin typeface="Times New Roman" panose="02020603050405020304"/>
                          <a:ea typeface="宋体" panose="02010600030101010101" pitchFamily="2" charset="-122"/>
                          <a:cs typeface="Times New Roman" panose="02020603050405020304"/>
                        </a:rPr>
                        <a:t>1.</a:t>
                      </a:r>
                      <a:r>
                        <a:rPr lang="zh-CN" sz="1800" b="1" kern="100">
                          <a:latin typeface="Times New Roman" panose="02020603050405020304"/>
                          <a:ea typeface="宋体" panose="02010600030101010101" pitchFamily="2" charset="-122"/>
                          <a:cs typeface="Times New Roman" panose="02020603050405020304"/>
                        </a:rPr>
                        <a:t>当期确认为收入但没有确认为预算收入</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zh-CN" sz="1800" kern="100">
                          <a:latin typeface="Times New Roman" panose="02020603050405020304"/>
                          <a:ea typeface="宋体" panose="02010600030101010101" pitchFamily="2" charset="-122"/>
                          <a:cs typeface="Times New Roman" panose="02020603050405020304"/>
                        </a:rPr>
                        <a:t>（</a:t>
                      </a:r>
                      <a:r>
                        <a:rPr lang="en-US" sz="1800" kern="100">
                          <a:latin typeface="Times New Roman" panose="02020603050405020304"/>
                          <a:ea typeface="宋体" panose="02010600030101010101" pitchFamily="2" charset="-122"/>
                          <a:cs typeface="Times New Roman" panose="02020603050405020304"/>
                        </a:rPr>
                        <a:t>1</a:t>
                      </a:r>
                      <a:r>
                        <a:rPr lang="zh-CN" sz="1800" kern="100">
                          <a:latin typeface="Times New Roman" panose="02020603050405020304"/>
                          <a:ea typeface="宋体" panose="02010600030101010101" pitchFamily="2" charset="-122"/>
                          <a:cs typeface="Times New Roman" panose="02020603050405020304"/>
                        </a:rPr>
                        <a:t>）应收款项、预收账款确认的收入</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zh-CN" sz="1800" kern="100">
                          <a:latin typeface="Times New Roman" panose="02020603050405020304"/>
                          <a:ea typeface="宋体" panose="02010600030101010101" pitchFamily="2" charset="-122"/>
                          <a:cs typeface="Times New Roman" panose="02020603050405020304"/>
                        </a:rPr>
                        <a:t>（</a:t>
                      </a:r>
                      <a:r>
                        <a:rPr lang="en-US" sz="1800" kern="100">
                          <a:latin typeface="Times New Roman" panose="02020603050405020304"/>
                          <a:ea typeface="宋体" panose="02010600030101010101" pitchFamily="2" charset="-122"/>
                          <a:cs typeface="Times New Roman" panose="02020603050405020304"/>
                        </a:rPr>
                        <a:t>2</a:t>
                      </a:r>
                      <a:r>
                        <a:rPr lang="zh-CN" sz="1800" kern="100">
                          <a:latin typeface="Times New Roman" panose="02020603050405020304"/>
                          <a:ea typeface="宋体" panose="02010600030101010101" pitchFamily="2" charset="-122"/>
                          <a:cs typeface="Times New Roman" panose="02020603050405020304"/>
                        </a:rPr>
                        <a:t>）接受非货币性资产捐赠确认的收入</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en-US" sz="1800" b="1" kern="100">
                          <a:latin typeface="Times New Roman" panose="02020603050405020304"/>
                          <a:ea typeface="宋体" panose="02010600030101010101" pitchFamily="2" charset="-122"/>
                          <a:cs typeface="Times New Roman" panose="02020603050405020304"/>
                        </a:rPr>
                        <a:t>2.</a:t>
                      </a:r>
                      <a:r>
                        <a:rPr lang="zh-CN" sz="1800" b="1" kern="100">
                          <a:latin typeface="Times New Roman" panose="02020603050405020304"/>
                          <a:ea typeface="宋体" panose="02010600030101010101" pitchFamily="2" charset="-122"/>
                          <a:cs typeface="Times New Roman" panose="02020603050405020304"/>
                        </a:rPr>
                        <a:t>当期确认为预算支出但没有确认为费用</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609600" algn="l">
                        <a:spcAft>
                          <a:spcPts val="0"/>
                        </a:spcAft>
                      </a:pPr>
                      <a:r>
                        <a:rPr lang="zh-CN" sz="1800" kern="100">
                          <a:latin typeface="Times New Roman" panose="02020603050405020304"/>
                          <a:ea typeface="宋体" panose="02010600030101010101" pitchFamily="2" charset="-122"/>
                          <a:cs typeface="Times New Roman" panose="02020603050405020304"/>
                        </a:rPr>
                        <a:t>（</a:t>
                      </a:r>
                      <a:r>
                        <a:rPr lang="en-US" sz="1800" kern="100">
                          <a:latin typeface="Times New Roman" panose="02020603050405020304"/>
                          <a:ea typeface="宋体" panose="02010600030101010101" pitchFamily="2" charset="-122"/>
                          <a:cs typeface="Times New Roman" panose="02020603050405020304"/>
                        </a:rPr>
                        <a:t>1</a:t>
                      </a:r>
                      <a:r>
                        <a:rPr lang="zh-CN" sz="1800" kern="100">
                          <a:latin typeface="Times New Roman" panose="02020603050405020304"/>
                          <a:ea typeface="宋体" panose="02010600030101010101" pitchFamily="2" charset="-122"/>
                          <a:cs typeface="Times New Roman" panose="02020603050405020304"/>
                        </a:rPr>
                        <a:t>）支付应付款项、预付账款的支出</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zh-CN" sz="1800" kern="100">
                          <a:latin typeface="Times New Roman" panose="02020603050405020304"/>
                          <a:ea typeface="宋体" panose="02010600030101010101" pitchFamily="2" charset="-122"/>
                          <a:cs typeface="Times New Roman" panose="02020603050405020304"/>
                        </a:rPr>
                        <a:t>（</a:t>
                      </a:r>
                      <a:r>
                        <a:rPr lang="en-US" sz="1800" kern="100">
                          <a:latin typeface="Times New Roman" panose="02020603050405020304"/>
                          <a:ea typeface="宋体" panose="02010600030101010101" pitchFamily="2" charset="-122"/>
                          <a:cs typeface="Times New Roman" panose="02020603050405020304"/>
                        </a:rPr>
                        <a:t>2</a:t>
                      </a:r>
                      <a:r>
                        <a:rPr lang="zh-CN" sz="1800" kern="100">
                          <a:latin typeface="Times New Roman" panose="02020603050405020304"/>
                          <a:ea typeface="宋体" panose="02010600030101010101" pitchFamily="2" charset="-122"/>
                          <a:cs typeface="Times New Roman" panose="02020603050405020304"/>
                        </a:rPr>
                        <a:t>）为取得存货、政府储备物资等计入物资成本的支出</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609600" algn="l">
                        <a:spcAft>
                          <a:spcPts val="0"/>
                        </a:spcAft>
                      </a:pPr>
                      <a:r>
                        <a:rPr lang="zh-CN" sz="1800" kern="100">
                          <a:latin typeface="Times New Roman" panose="02020603050405020304"/>
                          <a:ea typeface="宋体" panose="02010600030101010101" pitchFamily="2" charset="-122"/>
                          <a:cs typeface="Times New Roman" panose="02020603050405020304"/>
                        </a:rPr>
                        <a:t>（</a:t>
                      </a:r>
                      <a:r>
                        <a:rPr lang="en-US" sz="1800" kern="100">
                          <a:latin typeface="Times New Roman" panose="02020603050405020304"/>
                          <a:ea typeface="宋体" panose="02010600030101010101" pitchFamily="2" charset="-122"/>
                          <a:cs typeface="Times New Roman" panose="02020603050405020304"/>
                        </a:rPr>
                        <a:t>3</a:t>
                      </a:r>
                      <a:r>
                        <a:rPr lang="zh-CN" sz="1800" kern="100">
                          <a:latin typeface="Times New Roman" panose="02020603050405020304"/>
                          <a:ea typeface="宋体" panose="02010600030101010101" pitchFamily="2" charset="-122"/>
                          <a:cs typeface="Times New Roman" panose="02020603050405020304"/>
                        </a:rPr>
                        <a:t>）为购建固定资产等的资本性支出</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609600" algn="l">
                        <a:spcAft>
                          <a:spcPts val="0"/>
                        </a:spcAft>
                      </a:pPr>
                      <a:r>
                        <a:rPr lang="zh-CN" sz="1800" kern="100">
                          <a:latin typeface="Times New Roman" panose="02020603050405020304"/>
                          <a:ea typeface="宋体" panose="02010600030101010101" pitchFamily="2" charset="-122"/>
                          <a:cs typeface="Times New Roman" panose="02020603050405020304"/>
                        </a:rPr>
                        <a:t>（</a:t>
                      </a:r>
                      <a:r>
                        <a:rPr lang="en-US" sz="1800" kern="100">
                          <a:latin typeface="Times New Roman" panose="02020603050405020304"/>
                          <a:ea typeface="宋体" panose="02010600030101010101" pitchFamily="2" charset="-122"/>
                          <a:cs typeface="Times New Roman" panose="02020603050405020304"/>
                        </a:rPr>
                        <a:t>4</a:t>
                      </a:r>
                      <a:r>
                        <a:rPr lang="zh-CN" sz="1800" kern="100">
                          <a:latin typeface="Times New Roman" panose="02020603050405020304"/>
                          <a:ea typeface="宋体" panose="02010600030101010101" pitchFamily="2" charset="-122"/>
                          <a:cs typeface="Times New Roman" panose="02020603050405020304"/>
                        </a:rPr>
                        <a:t>）偿还借款本息支出</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zh-CN" sz="1800" b="1" kern="100">
                          <a:latin typeface="Times New Roman" panose="02020603050405020304"/>
                          <a:ea typeface="宋体" panose="02010600030101010101" pitchFamily="2" charset="-122"/>
                          <a:cs typeface="Times New Roman" panose="02020603050405020304"/>
                        </a:rPr>
                        <a:t>减：</a:t>
                      </a:r>
                      <a:r>
                        <a:rPr lang="en-US" sz="1800" b="1" kern="100">
                          <a:latin typeface="Times New Roman" panose="02020603050405020304"/>
                          <a:ea typeface="宋体" panose="02010600030101010101" pitchFamily="2" charset="-122"/>
                          <a:cs typeface="Times New Roman" panose="02020603050405020304"/>
                        </a:rPr>
                        <a:t>1.</a:t>
                      </a:r>
                      <a:r>
                        <a:rPr lang="zh-CN" sz="1800" b="1" kern="100">
                          <a:latin typeface="Times New Roman" panose="02020603050405020304"/>
                          <a:ea typeface="宋体" panose="02010600030101010101" pitchFamily="2" charset="-122"/>
                          <a:cs typeface="Times New Roman" panose="02020603050405020304"/>
                        </a:rPr>
                        <a:t>当期确认为预算收入但没有确认为收入</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zh-CN" sz="1800" kern="100">
                          <a:latin typeface="Times New Roman" panose="02020603050405020304"/>
                          <a:ea typeface="宋体" panose="02010600030101010101" pitchFamily="2" charset="-122"/>
                          <a:cs typeface="Times New Roman" panose="02020603050405020304"/>
                        </a:rPr>
                        <a:t>（</a:t>
                      </a:r>
                      <a:r>
                        <a:rPr lang="en-US" sz="1800" kern="100">
                          <a:latin typeface="Times New Roman" panose="02020603050405020304"/>
                          <a:ea typeface="宋体" panose="02010600030101010101" pitchFamily="2" charset="-122"/>
                          <a:cs typeface="Times New Roman" panose="02020603050405020304"/>
                        </a:rPr>
                        <a:t>1</a:t>
                      </a:r>
                      <a:r>
                        <a:rPr lang="zh-CN" sz="1800" kern="100">
                          <a:latin typeface="Times New Roman" panose="02020603050405020304"/>
                          <a:ea typeface="宋体" panose="02010600030101010101" pitchFamily="2" charset="-122"/>
                          <a:cs typeface="Times New Roman" panose="02020603050405020304"/>
                        </a:rPr>
                        <a:t>）收到应收款项、预收账款确认的预算收入</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zh-CN" sz="1800" kern="100">
                          <a:latin typeface="Times New Roman" panose="02020603050405020304"/>
                          <a:ea typeface="宋体" panose="02010600030101010101" pitchFamily="2" charset="-122"/>
                          <a:cs typeface="Times New Roman" panose="02020603050405020304"/>
                        </a:rPr>
                        <a:t>（</a:t>
                      </a:r>
                      <a:r>
                        <a:rPr lang="en-US" sz="1800" kern="100">
                          <a:latin typeface="Times New Roman" panose="02020603050405020304"/>
                          <a:ea typeface="宋体" panose="02010600030101010101" pitchFamily="2" charset="-122"/>
                          <a:cs typeface="Times New Roman" panose="02020603050405020304"/>
                        </a:rPr>
                        <a:t>2</a:t>
                      </a:r>
                      <a:r>
                        <a:rPr lang="zh-CN" sz="1800" kern="100">
                          <a:latin typeface="Times New Roman" panose="02020603050405020304"/>
                          <a:ea typeface="宋体" panose="02010600030101010101" pitchFamily="2" charset="-122"/>
                          <a:cs typeface="Times New Roman" panose="02020603050405020304"/>
                        </a:rPr>
                        <a:t>）取得借款确认的预算收入</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en-US" sz="1800" b="1" kern="100">
                          <a:latin typeface="Times New Roman" panose="02020603050405020304"/>
                          <a:ea typeface="宋体" panose="02010600030101010101" pitchFamily="2" charset="-122"/>
                          <a:cs typeface="Times New Roman" panose="02020603050405020304"/>
                        </a:rPr>
                        <a:t>2.</a:t>
                      </a:r>
                      <a:r>
                        <a:rPr lang="zh-CN" sz="1800" b="1" kern="100">
                          <a:latin typeface="Times New Roman" panose="02020603050405020304"/>
                          <a:ea typeface="宋体" panose="02010600030101010101" pitchFamily="2" charset="-122"/>
                          <a:cs typeface="Times New Roman" panose="02020603050405020304"/>
                        </a:rPr>
                        <a:t>当期确认为费用但没有确认为预算支出</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zh-CN" sz="1800" kern="100">
                          <a:latin typeface="Times New Roman" panose="02020603050405020304"/>
                          <a:ea typeface="宋体" panose="02010600030101010101" pitchFamily="2" charset="-122"/>
                          <a:cs typeface="Times New Roman" panose="02020603050405020304"/>
                        </a:rPr>
                        <a:t>（</a:t>
                      </a:r>
                      <a:r>
                        <a:rPr lang="en-US" sz="1800" kern="100">
                          <a:latin typeface="Times New Roman" panose="02020603050405020304"/>
                          <a:ea typeface="宋体" panose="02010600030101010101" pitchFamily="2" charset="-122"/>
                          <a:cs typeface="Times New Roman" panose="02020603050405020304"/>
                        </a:rPr>
                        <a:t>1</a:t>
                      </a:r>
                      <a:r>
                        <a:rPr lang="zh-CN" sz="1800" kern="100">
                          <a:latin typeface="Times New Roman" panose="02020603050405020304"/>
                          <a:ea typeface="宋体" panose="02010600030101010101" pitchFamily="2" charset="-122"/>
                          <a:cs typeface="Times New Roman" panose="02020603050405020304"/>
                        </a:rPr>
                        <a:t>）发出存货、政府储备物资等确认的费用</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zh-CN" sz="1800" kern="100">
                          <a:latin typeface="Times New Roman" panose="02020603050405020304"/>
                          <a:ea typeface="宋体" panose="02010600030101010101" pitchFamily="2" charset="-122"/>
                          <a:cs typeface="Times New Roman" panose="02020603050405020304"/>
                        </a:rPr>
                        <a:t>（</a:t>
                      </a:r>
                      <a:r>
                        <a:rPr lang="en-US" sz="1800" kern="100">
                          <a:latin typeface="Times New Roman" panose="02020603050405020304"/>
                          <a:ea typeface="宋体" panose="02010600030101010101" pitchFamily="2" charset="-122"/>
                          <a:cs typeface="Times New Roman" panose="02020603050405020304"/>
                        </a:rPr>
                        <a:t>2</a:t>
                      </a:r>
                      <a:r>
                        <a:rPr lang="zh-CN" sz="1800" kern="100">
                          <a:latin typeface="Times New Roman" panose="02020603050405020304"/>
                          <a:ea typeface="宋体" panose="02010600030101010101" pitchFamily="2" charset="-122"/>
                          <a:cs typeface="Times New Roman" panose="02020603050405020304"/>
                        </a:rPr>
                        <a:t>）计提的折旧费用和摊销费用</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zh-CN" sz="1800" kern="100">
                          <a:latin typeface="Times New Roman" panose="02020603050405020304"/>
                          <a:ea typeface="宋体" panose="02010600030101010101" pitchFamily="2" charset="-122"/>
                          <a:cs typeface="Times New Roman" panose="02020603050405020304"/>
                        </a:rPr>
                        <a:t>（</a:t>
                      </a:r>
                      <a:r>
                        <a:rPr lang="en-US" sz="1800" kern="100">
                          <a:latin typeface="Times New Roman" panose="02020603050405020304"/>
                          <a:ea typeface="宋体" panose="02010600030101010101" pitchFamily="2" charset="-122"/>
                          <a:cs typeface="Times New Roman" panose="02020603050405020304"/>
                        </a:rPr>
                        <a:t>3</a:t>
                      </a:r>
                      <a:r>
                        <a:rPr lang="zh-CN" sz="1800" kern="100">
                          <a:latin typeface="Times New Roman" panose="02020603050405020304"/>
                          <a:ea typeface="宋体" panose="02010600030101010101" pitchFamily="2" charset="-122"/>
                          <a:cs typeface="Times New Roman" panose="02020603050405020304"/>
                        </a:rPr>
                        <a:t>）确认的资产处置费用（处置资产价值）</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en-US" sz="1800" kern="100">
                          <a:latin typeface="Times New Roman" panose="02020603050405020304"/>
                          <a:ea typeface="宋体" panose="02010600030101010101" pitchFamily="2" charset="-122"/>
                          <a:cs typeface="Times New Roman" panose="02020603050405020304"/>
                        </a:rPr>
                        <a:t>        </a:t>
                      </a:r>
                      <a:r>
                        <a:rPr lang="zh-CN" sz="1800" kern="100">
                          <a:latin typeface="Times New Roman" panose="02020603050405020304"/>
                          <a:ea typeface="宋体" panose="02010600030101010101" pitchFamily="2" charset="-122"/>
                          <a:cs typeface="Times New Roman" panose="02020603050405020304"/>
                        </a:rPr>
                        <a:t>（</a:t>
                      </a:r>
                      <a:r>
                        <a:rPr lang="en-US" sz="1800" kern="100">
                          <a:latin typeface="Times New Roman" panose="02020603050405020304"/>
                          <a:ea typeface="宋体" panose="02010600030101010101" pitchFamily="2" charset="-122"/>
                          <a:cs typeface="Times New Roman" panose="02020603050405020304"/>
                        </a:rPr>
                        <a:t>4</a:t>
                      </a:r>
                      <a:r>
                        <a:rPr lang="zh-CN" sz="1800" kern="100">
                          <a:latin typeface="Times New Roman" panose="02020603050405020304"/>
                          <a:ea typeface="宋体" panose="02010600030101010101" pitchFamily="2" charset="-122"/>
                          <a:cs typeface="Times New Roman" panose="02020603050405020304"/>
                        </a:rPr>
                        <a:t>）应付款项、预付账款确认的费用</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306070" algn="l">
                        <a:spcAft>
                          <a:spcPts val="0"/>
                        </a:spcAft>
                      </a:pPr>
                      <a:r>
                        <a:rPr lang="zh-CN" sz="1800" b="1" kern="100">
                          <a:latin typeface="Times New Roman" panose="02020603050405020304"/>
                          <a:ea typeface="宋体" panose="02010600030101010101" pitchFamily="2" charset="-122"/>
                          <a:cs typeface="Times New Roman" panose="02020603050405020304"/>
                        </a:rPr>
                        <a:t>（二）其他事项差异</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180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l">
                        <a:spcAft>
                          <a:spcPts val="0"/>
                        </a:spcAft>
                      </a:pPr>
                      <a:r>
                        <a:rPr lang="zh-CN" sz="1800" b="1" kern="100">
                          <a:latin typeface="Times New Roman" panose="02020603050405020304"/>
                          <a:ea typeface="宋体" panose="02010600030101010101" pitchFamily="2" charset="-122"/>
                          <a:cs typeface="Times New Roman" panose="02020603050405020304"/>
                        </a:rPr>
                        <a:t>三、本年盈余（本年收入与费用的差额）</a:t>
                      </a:r>
                      <a:endParaRPr lang="zh-CN" sz="1800" kern="100">
                        <a:latin typeface="Calibri" panose="020F0502020204030204"/>
                        <a:ea typeface="宋体" panose="02010600030101010101" pitchFamily="2" charset="-122"/>
                        <a:cs typeface="Times New Roman" panose="02020603050405020304"/>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en-US" sz="1800" kern="100" dirty="0">
                        <a:latin typeface="Times New Roman" panose="020206030504050203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0359" name="Rectangle 1"/>
          <p:cNvSpPr/>
          <p:nvPr/>
        </p:nvSpPr>
        <p:spPr>
          <a:xfrm>
            <a:off x="0" y="0"/>
            <a:ext cx="9144000" cy="457200"/>
          </a:xfrm>
          <a:prstGeom prst="rect">
            <a:avLst/>
          </a:prstGeom>
          <a:noFill/>
          <a:ln w="9525">
            <a:noFill/>
          </a:ln>
        </p:spPr>
        <p:txBody>
          <a:bodyPr wrap="none" anchor="ctr">
            <a:spAutoFit/>
          </a:bodyPr>
          <a:p>
            <a:pPr indent="306705"/>
            <a:endParaRPr lang="zh-CN" altLang="zh-CN" dirty="0">
              <a:latin typeface="Arial" panose="020B0604020202020204" pitchFamily="34" charset="0"/>
              <a:ea typeface="宋体" panose="02010600030101010101" pitchFamily="2" charset="-122"/>
            </a:endParaRPr>
          </a:p>
        </p:txBody>
      </p:sp>
      <p:sp>
        <p:nvSpPr>
          <p:cNvPr id="5" name="灯片编号占位符 4"/>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灯片编号占位符 5"/>
          <p:cNvSpPr txBox="1">
            <a:spLocks noGrp="1"/>
          </p:cNvSpPr>
          <p:nvPr/>
        </p:nvSpPr>
        <p:spPr>
          <a:xfrm>
            <a:off x="6553200" y="6245225"/>
            <a:ext cx="1981200" cy="476250"/>
          </a:xfrm>
          <a:prstGeom prst="rect">
            <a:avLst/>
          </a:prstGeom>
          <a:noFill/>
          <a:ln w="9525">
            <a:noFill/>
          </a:ln>
        </p:spPr>
        <p:txBody>
          <a:bodyPr anchor="t"/>
          <a:p>
            <a:pPr algn="r"/>
            <a:fld id="{9A0DB2DC-4C9A-4742-B13C-FB6460FD3503}" type="slidenum">
              <a:rPr lang="en-US" altLang="x-none" sz="1200" dirty="0">
                <a:latin typeface="Arial" panose="020B0604020202020204" pitchFamily="34" charset="0"/>
                <a:ea typeface="宋体" panose="02010600030101010101" pitchFamily="2" charset="-122"/>
              </a:rPr>
            </a:fld>
            <a:endParaRPr lang="en-US" altLang="x-none" sz="1200" dirty="0">
              <a:latin typeface="Arial" panose="020B0604020202020204" pitchFamily="34" charset="0"/>
              <a:ea typeface="宋体" panose="02010600030101010101" pitchFamily="2" charset="-122"/>
            </a:endParaRPr>
          </a:p>
        </p:txBody>
      </p:sp>
      <p:sp>
        <p:nvSpPr>
          <p:cNvPr id="65538" name="Rectangle 3"/>
          <p:cNvSpPr>
            <a:spLocks noGrp="1"/>
          </p:cNvSpPr>
          <p:nvPr>
            <p:ph type="body"/>
          </p:nvPr>
        </p:nvSpPr>
        <p:spPr>
          <a:xfrm>
            <a:off x="566738" y="963613"/>
            <a:ext cx="8001000" cy="5056187"/>
          </a:xfrm>
        </p:spPr>
        <p:txBody>
          <a:bodyPr wrap="square" anchor="t"/>
          <a:p>
            <a:r>
              <a:rPr lang="zh-CN" altLang="en-US" sz="5200" b="1">
                <a:ea typeface="宋体" panose="02010600030101010101" pitchFamily="2" charset="-122"/>
              </a:rPr>
              <a:t>讲座结束</a:t>
            </a:r>
            <a:endParaRPr lang="zh-CN" altLang="en-US" sz="5200" b="1">
              <a:ea typeface="宋体" panose="02010600030101010101" pitchFamily="2" charset="-122"/>
            </a:endParaRPr>
          </a:p>
          <a:p>
            <a:r>
              <a:rPr lang="zh-CN" altLang="en-US" sz="8600" b="1">
                <a:ea typeface="宋体" panose="02010600030101010101" pitchFamily="2" charset="-122"/>
              </a:rPr>
              <a:t>谢谢！</a:t>
            </a:r>
            <a:endParaRPr lang="zh-CN" altLang="en-US" sz="8600" b="1">
              <a:ea typeface="宋体" panose="02010600030101010101" pitchFamily="2" charset="-122"/>
            </a:endParaRPr>
          </a:p>
        </p:txBody>
      </p:sp>
      <p:pic>
        <p:nvPicPr>
          <p:cNvPr id="65539" name="Picture 12" descr="u=666046555,745487369&amp;fm=0&amp;gp=-42"/>
          <p:cNvPicPr>
            <a:picLocks noChangeAspect="1"/>
          </p:cNvPicPr>
          <p:nvPr/>
        </p:nvPicPr>
        <p:blipFill>
          <a:blip r:embed="rId1"/>
          <a:stretch>
            <a:fillRect/>
          </a:stretch>
        </p:blipFill>
        <p:spPr>
          <a:xfrm>
            <a:off x="4211638" y="2852738"/>
            <a:ext cx="4103687" cy="2879725"/>
          </a:xfrm>
          <a:prstGeom prst="rect">
            <a:avLst/>
          </a:prstGeom>
          <a:noFill/>
          <a:ln w="9525">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
          <p:cNvSpPr>
            <a:spLocks noGrp="1"/>
          </p:cNvSpPr>
          <p:nvPr>
            <p:ph type="title"/>
          </p:nvPr>
        </p:nvSpPr>
        <p:spPr>
          <a:xfrm>
            <a:off x="182563" y="274638"/>
            <a:ext cx="8863012" cy="1143000"/>
          </a:xfrm>
        </p:spPr>
        <p:txBody>
          <a:bodyPr anchor="ctr"/>
          <a:p>
            <a:r>
              <a:rPr lang="zh-CN" altLang="en-US" sz="4000" b="1" dirty="0">
                <a:ea typeface="黑体" panose="02010609060101010101" pitchFamily="1" charset="-122"/>
                <a:sym typeface="Arial" panose="020B0604020202020204" pitchFamily="34" charset="0"/>
              </a:rPr>
              <a:t>二、</a:t>
            </a:r>
            <a:r>
              <a:rPr lang="zh-CN" altLang="en-US" sz="4000" b="1" dirty="0">
                <a:ea typeface="黑体" panose="02010609060101010101" pitchFamily="1" charset="-122"/>
                <a:sym typeface="宋体" panose="02010600030101010101" pitchFamily="2" charset="-122"/>
              </a:rPr>
              <a:t>政府会计体系创新变化</a:t>
            </a:r>
            <a:endParaRPr lang="zh-CN" altLang="en-US">
              <a:ea typeface="宋体" panose="02010600030101010101" pitchFamily="2" charset="-122"/>
            </a:endParaRPr>
          </a:p>
        </p:txBody>
      </p:sp>
      <p:sp>
        <p:nvSpPr>
          <p:cNvPr id="17410" name="内容占位符 2"/>
          <p:cNvSpPr>
            <a:spLocks noGrp="1"/>
          </p:cNvSpPr>
          <p:nvPr>
            <p:ph idx="1"/>
          </p:nvPr>
        </p:nvSpPr>
        <p:spPr>
          <a:xfrm>
            <a:off x="166688" y="1435100"/>
            <a:ext cx="8534400" cy="5049838"/>
          </a:xfrm>
        </p:spPr>
        <p:txBody>
          <a:bodyPr anchor="t"/>
          <a:p>
            <a:r>
              <a:rPr lang="en-US" altLang="zh-CN" sz="3600" b="1">
                <a:sym typeface="宋体" panose="02010600030101010101" pitchFamily="2" charset="-122"/>
              </a:rPr>
              <a:t>     </a:t>
            </a:r>
            <a:r>
              <a:rPr lang="zh-CN" altLang="en-US" b="1">
                <a:ea typeface="宋体" panose="02010600030101010101" pitchFamily="2" charset="-122"/>
                <a:sym typeface="宋体" panose="02010600030101010101" pitchFamily="2" charset="-122"/>
              </a:rPr>
              <a:t>政府会计准则及制度是政府会计领域</a:t>
            </a:r>
            <a:r>
              <a:rPr lang="zh-CN" altLang="en-US" b="1">
                <a:solidFill>
                  <a:srgbClr val="FF0000"/>
                </a:solidFill>
                <a:ea typeface="宋体" panose="02010600030101010101" pitchFamily="2" charset="-122"/>
                <a:sym typeface="宋体" panose="02010600030101010101" pitchFamily="2" charset="-122"/>
              </a:rPr>
              <a:t>一次重大的制度变革</a:t>
            </a:r>
            <a:r>
              <a:rPr lang="zh-CN" altLang="en-US" b="1">
                <a:ea typeface="宋体" panose="02010600030101010101" pitchFamily="2" charset="-122"/>
                <a:sym typeface="宋体" panose="02010600030101010101" pitchFamily="2" charset="-122"/>
              </a:rPr>
              <a:t>和理论创新。表现在：</a:t>
            </a:r>
            <a:endParaRPr lang="zh-CN" altLang="en-US" b="1">
              <a:ea typeface="宋体" panose="02010600030101010101" pitchFamily="2" charset="-122"/>
              <a:sym typeface="宋体" panose="02010600030101010101" pitchFamily="2" charset="-122"/>
            </a:endParaRPr>
          </a:p>
          <a:p>
            <a:r>
              <a:rPr lang="zh-CN" altLang="en-US" sz="2400" b="1">
                <a:ea typeface="宋体" panose="02010600030101010101" pitchFamily="2" charset="-122"/>
                <a:sym typeface="宋体" panose="02010600030101010101" pitchFamily="2" charset="-122"/>
              </a:rPr>
              <a:t> </a:t>
            </a:r>
            <a:r>
              <a:rPr lang="en-US" altLang="zh-CN" sz="2400" b="1">
                <a:ea typeface="宋体" panose="02010600030101010101" pitchFamily="2" charset="-122"/>
                <a:sym typeface="宋体" panose="02010600030101010101" pitchFamily="2" charset="-122"/>
              </a:rPr>
              <a:t>1.</a:t>
            </a:r>
            <a:r>
              <a:rPr lang="zh-CN" altLang="en-US" sz="2400" b="1">
                <a:ea typeface="宋体" panose="02010600030101010101" pitchFamily="2" charset="-122"/>
                <a:sym typeface="宋体" panose="02010600030101010101" pitchFamily="2" charset="-122"/>
              </a:rPr>
              <a:t>重构了政府会计核算模式</a:t>
            </a:r>
            <a:endParaRPr lang="zh-CN" altLang="en-US" sz="2400" b="1">
              <a:ea typeface="宋体" panose="02010600030101010101" pitchFamily="2" charset="-122"/>
              <a:sym typeface="宋体" panose="02010600030101010101" pitchFamily="2" charset="-122"/>
            </a:endParaRPr>
          </a:p>
          <a:p>
            <a:r>
              <a:rPr lang="zh-CN" altLang="en-US" sz="2400" b="1">
                <a:ea typeface="宋体" panose="02010600030101010101" pitchFamily="2" charset="-122"/>
                <a:sym typeface="宋体" panose="02010600030101010101" pitchFamily="2" charset="-122"/>
              </a:rPr>
              <a:t> </a:t>
            </a:r>
            <a:r>
              <a:rPr lang="en-US" altLang="zh-CN" sz="2400" b="1">
                <a:ea typeface="宋体" panose="02010600030101010101" pitchFamily="2" charset="-122"/>
                <a:sym typeface="宋体" panose="02010600030101010101" pitchFamily="2" charset="-122"/>
              </a:rPr>
              <a:t>2.</a:t>
            </a:r>
            <a:r>
              <a:rPr lang="zh-CN" altLang="en-US" sz="2400" b="1">
                <a:ea typeface="宋体" panose="02010600030101010101" pitchFamily="2" charset="-122"/>
                <a:sym typeface="+mn-ea"/>
              </a:rPr>
              <a:t>确立了</a:t>
            </a:r>
            <a:r>
              <a:rPr lang="zh-CN" altLang="en-US" sz="2400" b="1">
                <a:ea typeface="宋体" panose="02010600030101010101" pitchFamily="2" charset="-122"/>
                <a:sym typeface="+mn-ea"/>
              </a:rPr>
              <a:t>会计核算的</a:t>
            </a:r>
            <a:r>
              <a:rPr lang="zh-CN" altLang="en-US" sz="2400" b="1">
                <a:ea typeface="宋体" panose="02010600030101010101" pitchFamily="2" charset="-122"/>
                <a:sym typeface="+mn-ea"/>
              </a:rPr>
              <a:t>3+5要素</a:t>
            </a:r>
            <a:endParaRPr lang="zh-CN" altLang="en-US" sz="2400" b="1">
              <a:ea typeface="宋体" panose="02010600030101010101" pitchFamily="2" charset="-122"/>
            </a:endParaRPr>
          </a:p>
          <a:p>
            <a:r>
              <a:rPr lang="en-US" altLang="zh-CN" sz="2400" b="1">
                <a:ea typeface="宋体" panose="02010600030101010101" pitchFamily="2" charset="-122"/>
                <a:sym typeface="Arial" panose="020B0604020202020204" pitchFamily="34" charset="0"/>
              </a:rPr>
              <a:t> 3.</a:t>
            </a:r>
            <a:r>
              <a:rPr lang="zh-CN" altLang="en-US" sz="2400" b="1">
                <a:ea typeface="宋体" panose="02010600030101010101" pitchFamily="2" charset="-122"/>
                <a:sym typeface="Arial" panose="020B0604020202020204" pitchFamily="34" charset="0"/>
              </a:rPr>
              <a:t>明确了资产负债计量属性及应用</a:t>
            </a:r>
            <a:endParaRPr lang="zh-CN" altLang="en-US" sz="2400" b="1">
              <a:ea typeface="宋体" panose="02010600030101010101" pitchFamily="2" charset="-122"/>
              <a:sym typeface="Arial" panose="020B0604020202020204" pitchFamily="34" charset="0"/>
            </a:endParaRPr>
          </a:p>
          <a:p>
            <a:r>
              <a:rPr lang="en-US" altLang="zh-CN" sz="2400" b="1">
                <a:ea typeface="宋体" panose="02010600030101010101" pitchFamily="2" charset="-122"/>
                <a:sym typeface="Arial" panose="020B0604020202020204" pitchFamily="34" charset="0"/>
              </a:rPr>
              <a:t> 4.</a:t>
            </a:r>
            <a:r>
              <a:rPr lang="zh-CN" altLang="en-US" sz="2400" b="1">
                <a:ea typeface="宋体" panose="02010600030101010101" pitchFamily="2" charset="-122"/>
                <a:sym typeface="宋体" panose="02010600030101010101" pitchFamily="2" charset="-122"/>
              </a:rPr>
              <a:t> </a:t>
            </a:r>
            <a:r>
              <a:rPr lang="zh-CN" altLang="en-US" sz="2400" b="1">
                <a:sym typeface="+mn-ea"/>
              </a:rPr>
              <a:t>统一了现行各项单位会计制度</a:t>
            </a:r>
            <a:r>
              <a:rPr lang="zh-CN" altLang="en-US" sz="2400" b="1">
                <a:ea typeface="宋体" panose="02010600030101010101" pitchFamily="2" charset="-122"/>
                <a:sym typeface="宋体" panose="02010600030101010101" pitchFamily="2" charset="-122"/>
              </a:rPr>
              <a:t>  </a:t>
            </a:r>
            <a:endParaRPr lang="zh-CN" altLang="en-US" sz="2400" b="1">
              <a:ea typeface="宋体" panose="02010600030101010101" pitchFamily="2" charset="-122"/>
              <a:sym typeface="宋体" panose="02010600030101010101" pitchFamily="2" charset="-122"/>
            </a:endParaRPr>
          </a:p>
          <a:p>
            <a:r>
              <a:rPr sz="2400" b="1">
                <a:ea typeface="宋体" panose="02010600030101010101" pitchFamily="2" charset="-122"/>
                <a:sym typeface="宋体" panose="02010600030101010101" pitchFamily="2" charset="-122"/>
              </a:rPr>
              <a:t> </a:t>
            </a:r>
            <a:r>
              <a:rPr lang="en-US" altLang="zh-CN" sz="2400" b="1">
                <a:sym typeface="+mn-ea"/>
              </a:rPr>
              <a:t>5.</a:t>
            </a:r>
            <a:r>
              <a:rPr sz="2400" b="1">
                <a:ea typeface="宋体" panose="02010600030101010101" pitchFamily="2" charset="-122"/>
                <a:sym typeface="宋体" panose="02010600030101010101" pitchFamily="2" charset="-122"/>
              </a:rPr>
              <a:t>整合了基建会计核算</a:t>
            </a:r>
            <a:r>
              <a:rPr lang="zh-CN" altLang="en-US" sz="2400" b="1">
                <a:ea typeface="宋体" panose="02010600030101010101" pitchFamily="2" charset="-122"/>
                <a:sym typeface="宋体" panose="02010600030101010101" pitchFamily="2" charset="-122"/>
              </a:rPr>
              <a:t>  </a:t>
            </a:r>
            <a:endParaRPr lang="zh-CN" altLang="en-US" sz="2400" b="1">
              <a:ea typeface="宋体" panose="02010600030101010101" pitchFamily="2" charset="-122"/>
              <a:sym typeface="宋体" panose="02010600030101010101" pitchFamily="2" charset="-122"/>
            </a:endParaRPr>
          </a:p>
          <a:p>
            <a:r>
              <a:rPr lang="zh-CN" altLang="en-US" sz="2400" b="1">
                <a:ea typeface="宋体" panose="02010600030101010101" pitchFamily="2" charset="-122"/>
                <a:sym typeface="宋体" panose="02010600030101010101" pitchFamily="2" charset="-122"/>
              </a:rPr>
              <a:t> </a:t>
            </a:r>
            <a:r>
              <a:rPr sz="2400" b="1">
                <a:ea typeface="宋体" panose="02010600030101010101" pitchFamily="2" charset="-122"/>
                <a:sym typeface="宋体" panose="02010600030101010101" pitchFamily="2" charset="-122"/>
              </a:rPr>
              <a:t>6.</a:t>
            </a:r>
            <a:r>
              <a:rPr lang="zh-CN" altLang="en-US" sz="2400" b="1">
                <a:ea typeface="宋体" panose="02010600030101010101" pitchFamily="2" charset="-122"/>
                <a:sym typeface="宋体" panose="02010600030101010101" pitchFamily="2" charset="-122"/>
              </a:rPr>
              <a:t>完善了报表体系和结构</a:t>
            </a:r>
            <a:endParaRPr lang="zh-CN" altLang="en-US" sz="2400" b="1">
              <a:ea typeface="宋体" panose="02010600030101010101" pitchFamily="2" charset="-122"/>
              <a:sym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
          <p:cNvSpPr>
            <a:spLocks noGrp="1"/>
          </p:cNvSpPr>
          <p:nvPr>
            <p:ph type="title"/>
          </p:nvPr>
        </p:nvSpPr>
        <p:spPr/>
        <p:txBody>
          <a:bodyPr anchor="ctr"/>
          <a:p>
            <a:r>
              <a:rPr lang="en-US" altLang="zh-CN" sz="3600" b="1"/>
              <a:t>1</a:t>
            </a:r>
            <a:r>
              <a:rPr lang="zh-CN" altLang="en-US" sz="3600" b="1">
                <a:ea typeface="宋体" panose="02010600030101010101" pitchFamily="2" charset="-122"/>
              </a:rPr>
              <a:t>、</a:t>
            </a:r>
            <a:r>
              <a:rPr lang="zh-CN" altLang="en-US" sz="3600" b="1">
                <a:ea typeface="宋体" panose="02010600030101010101" pitchFamily="2" charset="-122"/>
                <a:sym typeface="宋体" panose="02010600030101010101" pitchFamily="2" charset="-122"/>
              </a:rPr>
              <a:t>重构了政府会计核算模式</a:t>
            </a:r>
            <a:endParaRPr lang="en-US" altLang="zh-CN" sz="3600" b="1">
              <a:ea typeface="宋体" panose="02010600030101010101" pitchFamily="2" charset="-122"/>
              <a:sym typeface="宋体" panose="02010600030101010101" pitchFamily="2" charset="-122"/>
            </a:endParaRPr>
          </a:p>
        </p:txBody>
      </p:sp>
      <p:sp>
        <p:nvSpPr>
          <p:cNvPr id="18434" name="内容占位符 2"/>
          <p:cNvSpPr>
            <a:spLocks noGrp="1"/>
          </p:cNvSpPr>
          <p:nvPr>
            <p:ph idx="1"/>
          </p:nvPr>
        </p:nvSpPr>
        <p:spPr/>
        <p:txBody>
          <a:bodyPr anchor="t"/>
          <a:p>
            <a:r>
              <a:rPr lang="zh-CN" altLang="en-US" b="1">
                <a:latin typeface="楷体" panose="02010609060101010101" pitchFamily="1" charset="-122"/>
                <a:ea typeface="楷体" panose="02010609060101010101" pitchFamily="1" charset="-122"/>
                <a:sym typeface="+mn-ea"/>
              </a:rPr>
              <a:t>构建了政府</a:t>
            </a:r>
            <a:r>
              <a:rPr lang="zh-CN" altLang="en-US" b="1">
                <a:solidFill>
                  <a:srgbClr val="FF0000"/>
                </a:solidFill>
                <a:latin typeface="楷体" panose="02010609060101010101" pitchFamily="1" charset="-122"/>
                <a:ea typeface="楷体" panose="02010609060101010101" pitchFamily="1" charset="-122"/>
                <a:sym typeface="+mn-ea"/>
              </a:rPr>
              <a:t>预算会计和财务会计</a:t>
            </a:r>
            <a:r>
              <a:rPr lang="zh-CN" altLang="en-US" b="1">
                <a:latin typeface="楷体" panose="02010609060101010101" pitchFamily="1" charset="-122"/>
                <a:ea typeface="楷体" panose="02010609060101010101" pitchFamily="1" charset="-122"/>
                <a:sym typeface="+mn-ea"/>
              </a:rPr>
              <a:t>适度分离并相互衔接的政府会计核算体系。</a:t>
            </a:r>
            <a:endParaRPr lang="zh-CN" altLang="en-US" b="1">
              <a:ea typeface="宋体" panose="02010600030101010101" pitchFamily="2" charset="-122"/>
            </a:endParaRPr>
          </a:p>
          <a:p>
            <a:r>
              <a:rPr lang="zh-CN" altLang="en-US" b="1">
                <a:latin typeface="楷体" panose="02010609060101010101" pitchFamily="1" charset="-122"/>
                <a:ea typeface="楷体" panose="02010609060101010101" pitchFamily="1" charset="-122"/>
              </a:rPr>
              <a:t>即政府会计由预算会计和财务会计构成，前者一般实行收付实现制，后者实行权责发生制。</a:t>
            </a:r>
            <a:endParaRPr lang="zh-CN" altLang="en-US" b="1">
              <a:latin typeface="楷体" panose="02010609060101010101" pitchFamily="1" charset="-122"/>
              <a:ea typeface="楷体" panose="02010609060101010101" pitchFamily="1" charset="-122"/>
            </a:endParaRPr>
          </a:p>
          <a:p>
            <a:r>
              <a:rPr lang="zh-CN" altLang="en-US" b="1">
                <a:latin typeface="楷体" panose="02010609060101010101" pitchFamily="1" charset="-122"/>
                <a:ea typeface="楷体" panose="02010609060101010101" pitchFamily="1" charset="-122"/>
              </a:rPr>
              <a:t>通过预算会计核算形成决算报告，通过财务会计核算形成财务报告，全面、清晰反映政府预算执行信息和财务信息。</a:t>
            </a:r>
            <a:endParaRPr lang="zh-CN" altLang="en-US" b="1">
              <a:latin typeface="楷体" panose="02010609060101010101" pitchFamily="1" charset="-122"/>
              <a:ea typeface="楷体" panose="02010609060101010101" pitchFamily="1"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20040" y="189865"/>
            <a:ext cx="8366760" cy="6445885"/>
          </a:xfrm>
        </p:spPr>
        <p:txBody>
          <a:bodyPr/>
          <a:p>
            <a:pPr algn="ctr"/>
            <a:r>
              <a:rPr lang="en-US" altLang="zh-CN" b="1" kern="0" noProof="0" dirty="0">
                <a:ln>
                  <a:noFill/>
                </a:ln>
                <a:solidFill>
                  <a:srgbClr val="FF0000"/>
                </a:solidFill>
                <a:effectLst>
                  <a:outerShdw blurRad="38100" dist="38100" dir="2700000" algn="tl">
                    <a:srgbClr val="000000"/>
                  </a:outerShdw>
                </a:effectLst>
                <a:uLnTx/>
                <a:uFillTx/>
                <a:latin typeface="+mn-ea"/>
                <a:cs typeface="+mj-cs"/>
                <a:sym typeface="+mn-ea"/>
              </a:rPr>
              <a:t>“</a:t>
            </a:r>
            <a:r>
              <a:rPr lang="zh-CN" altLang="en-US" b="1" kern="0" noProof="0" dirty="0">
                <a:ln>
                  <a:noFill/>
                </a:ln>
                <a:solidFill>
                  <a:srgbClr val="FF0000"/>
                </a:solidFill>
                <a:effectLst>
                  <a:outerShdw blurRad="38100" dist="38100" dir="2700000" algn="tl">
                    <a:srgbClr val="000000"/>
                  </a:outerShdw>
                </a:effectLst>
                <a:uLnTx/>
                <a:uFillTx/>
                <a:latin typeface="+mn-ea"/>
                <a:cs typeface="+mj-cs"/>
                <a:sym typeface="+mn-ea"/>
              </a:rPr>
              <a:t>五双</a:t>
            </a:r>
            <a:r>
              <a:rPr lang="en-US" altLang="zh-CN" b="1" kern="0" noProof="0" dirty="0">
                <a:ln>
                  <a:noFill/>
                </a:ln>
                <a:solidFill>
                  <a:srgbClr val="FF0000"/>
                </a:solidFill>
                <a:effectLst>
                  <a:outerShdw blurRad="38100" dist="38100" dir="2700000" algn="tl">
                    <a:srgbClr val="000000"/>
                  </a:outerShdw>
                </a:effectLst>
                <a:uLnTx/>
                <a:uFillTx/>
                <a:latin typeface="+mn-ea"/>
                <a:cs typeface="+mj-cs"/>
                <a:sym typeface="+mn-ea"/>
              </a:rPr>
              <a:t>”</a:t>
            </a:r>
            <a:r>
              <a:rPr lang="zh-CN" altLang="en-US" b="1" kern="0" noProof="0" dirty="0">
                <a:ln>
                  <a:noFill/>
                </a:ln>
                <a:solidFill>
                  <a:srgbClr val="FF0000"/>
                </a:solidFill>
                <a:effectLst>
                  <a:outerShdw blurRad="38100" dist="38100" dir="2700000" algn="tl">
                    <a:srgbClr val="000000"/>
                  </a:outerShdw>
                </a:effectLst>
                <a:uLnTx/>
                <a:uFillTx/>
                <a:latin typeface="+mn-ea"/>
                <a:cs typeface="+mj-cs"/>
                <a:sym typeface="+mn-ea"/>
              </a:rPr>
              <a:t>会计</a:t>
            </a:r>
            <a:r>
              <a:rPr lang="zh-CN" altLang="en-US" b="1" kern="0" noProof="0" dirty="0" smtClean="0">
                <a:ln>
                  <a:noFill/>
                </a:ln>
                <a:solidFill>
                  <a:srgbClr val="FF0000"/>
                </a:solidFill>
                <a:effectLst>
                  <a:outerShdw blurRad="38100" dist="38100" dir="2700000" algn="tl">
                    <a:srgbClr val="000000"/>
                  </a:outerShdw>
                </a:effectLst>
                <a:uLnTx/>
                <a:uFillTx/>
                <a:latin typeface="+mn-ea"/>
                <a:cs typeface="+mj-cs"/>
                <a:sym typeface="+mn-ea"/>
              </a:rPr>
              <a:t>模式解析</a:t>
            </a:r>
            <a:endParaRPr lang="zh-CN" altLang="en-US" b="1" kern="0" noProof="0" dirty="0" smtClean="0">
              <a:ln>
                <a:noFill/>
              </a:ln>
              <a:solidFill>
                <a:srgbClr val="FF0000"/>
              </a:solidFill>
              <a:effectLst>
                <a:outerShdw blurRad="38100" dist="38100" dir="2700000" algn="tl">
                  <a:srgbClr val="000000"/>
                </a:outerShdw>
              </a:effectLst>
              <a:uLnTx/>
              <a:uFillTx/>
              <a:latin typeface="+mn-ea"/>
              <a:cs typeface="+mj-cs"/>
              <a:sym typeface="+mn-ea"/>
            </a:endParaRPr>
          </a:p>
          <a:p>
            <a:r>
              <a:rPr lang="zh-CN" altLang="en-US" sz="2800" b="1">
                <a:latin typeface="楷体" panose="02010609060101010101" pitchFamily="1" charset="-122"/>
                <a:ea typeface="楷体" panose="02010609060101010101" pitchFamily="1" charset="-122"/>
              </a:rPr>
              <a:t>构建了“财务会计和预算会计</a:t>
            </a:r>
            <a:r>
              <a:rPr lang="zh-CN" altLang="en-US" sz="2800" b="1">
                <a:solidFill>
                  <a:srgbClr val="FF0000"/>
                </a:solidFill>
                <a:latin typeface="楷体" panose="02010609060101010101" pitchFamily="1" charset="-122"/>
                <a:ea typeface="楷体" panose="02010609060101010101" pitchFamily="1" charset="-122"/>
              </a:rPr>
              <a:t>适度分离并相互衔接</a:t>
            </a:r>
            <a:r>
              <a:rPr lang="zh-CN" altLang="en-US" sz="2800" b="1">
                <a:latin typeface="楷体" panose="02010609060101010101" pitchFamily="1" charset="-122"/>
                <a:ea typeface="楷体" panose="02010609060101010101" pitchFamily="1" charset="-122"/>
              </a:rPr>
              <a:t>”的会计核算模式。即</a:t>
            </a:r>
            <a:r>
              <a:rPr lang="zh-CN" altLang="en-US" b="1" kern="0" noProof="0" dirty="0" smtClean="0">
                <a:ln>
                  <a:noFill/>
                </a:ln>
                <a:solidFill>
                  <a:srgbClr val="FF0000"/>
                </a:solidFill>
                <a:effectLst>
                  <a:outerShdw blurRad="38100" dist="38100" dir="2700000" algn="tl">
                    <a:srgbClr val="000000"/>
                  </a:outerShdw>
                </a:effectLst>
                <a:uLnTx/>
                <a:uFillTx/>
                <a:latin typeface="+mn-ea"/>
                <a:cs typeface="+mj-cs"/>
                <a:sym typeface="+mn-ea"/>
              </a:rPr>
              <a:t>“双依据</a:t>
            </a:r>
            <a:r>
              <a:rPr lang="en-US" altLang="zh-CN" b="1" kern="0" noProof="0" dirty="0" smtClean="0">
                <a:ln>
                  <a:noFill/>
                </a:ln>
                <a:solidFill>
                  <a:srgbClr val="FF0000"/>
                </a:solidFill>
                <a:effectLst>
                  <a:outerShdw blurRad="38100" dist="38100" dir="2700000" algn="tl">
                    <a:srgbClr val="000000"/>
                  </a:outerShdw>
                </a:effectLst>
                <a:uLnTx/>
                <a:uFillTx/>
                <a:latin typeface="+mn-ea"/>
                <a:cs typeface="+mj-cs"/>
                <a:sym typeface="+mn-ea"/>
              </a:rPr>
              <a:t>/</a:t>
            </a:r>
            <a:r>
              <a:rPr lang="zh-CN" altLang="en-US" b="1" kern="0" noProof="0" dirty="0" smtClean="0">
                <a:ln>
                  <a:noFill/>
                </a:ln>
                <a:solidFill>
                  <a:srgbClr val="FF0000"/>
                </a:solidFill>
                <a:effectLst>
                  <a:outerShdw blurRad="38100" dist="38100" dir="2700000" algn="tl">
                    <a:srgbClr val="000000"/>
                  </a:outerShdw>
                </a:effectLst>
                <a:uLnTx/>
                <a:uFillTx/>
                <a:latin typeface="+mn-ea"/>
                <a:cs typeface="+mj-cs"/>
                <a:sym typeface="+mn-ea"/>
              </a:rPr>
              <a:t>双功能</a:t>
            </a:r>
            <a:r>
              <a:rPr lang="en-US" altLang="zh-CN" b="1" kern="0" noProof="0" dirty="0" smtClean="0">
                <a:ln>
                  <a:noFill/>
                </a:ln>
                <a:solidFill>
                  <a:srgbClr val="FF0000"/>
                </a:solidFill>
                <a:effectLst>
                  <a:outerShdw blurRad="38100" dist="38100" dir="2700000" algn="tl">
                    <a:srgbClr val="000000"/>
                  </a:outerShdw>
                </a:effectLst>
                <a:uLnTx/>
                <a:uFillTx/>
                <a:latin typeface="+mn-ea"/>
                <a:cs typeface="+mj-cs"/>
                <a:sym typeface="+mn-ea"/>
              </a:rPr>
              <a:t>/</a:t>
            </a:r>
            <a:r>
              <a:rPr lang="zh-CN" altLang="en-US" b="1" kern="0" noProof="0" dirty="0" smtClean="0">
                <a:ln>
                  <a:noFill/>
                </a:ln>
                <a:solidFill>
                  <a:srgbClr val="FF0000"/>
                </a:solidFill>
                <a:effectLst>
                  <a:outerShdw blurRad="38100" dist="38100" dir="2700000" algn="tl">
                    <a:srgbClr val="000000"/>
                  </a:outerShdw>
                </a:effectLst>
                <a:uLnTx/>
                <a:uFillTx/>
                <a:latin typeface="+mn-ea"/>
                <a:cs typeface="+mj-cs"/>
                <a:sym typeface="+mn-ea"/>
              </a:rPr>
              <a:t>双</a:t>
            </a:r>
            <a:r>
              <a:rPr lang="zh-CN" altLang="en-US" b="1" kern="0" noProof="0" dirty="0">
                <a:ln>
                  <a:noFill/>
                </a:ln>
                <a:solidFill>
                  <a:srgbClr val="FF0000"/>
                </a:solidFill>
                <a:effectLst>
                  <a:outerShdw blurRad="38100" dist="38100" dir="2700000" algn="tl">
                    <a:srgbClr val="000000"/>
                  </a:outerShdw>
                </a:effectLst>
                <a:uLnTx/>
                <a:uFillTx/>
                <a:latin typeface="+mn-ea"/>
                <a:cs typeface="+mj-cs"/>
                <a:sym typeface="+mn-ea"/>
              </a:rPr>
              <a:t>基础</a:t>
            </a:r>
            <a:r>
              <a:rPr lang="en-US" altLang="zh-CN" b="1" kern="0" noProof="0" dirty="0">
                <a:ln>
                  <a:noFill/>
                </a:ln>
                <a:solidFill>
                  <a:srgbClr val="FF0000"/>
                </a:solidFill>
                <a:effectLst>
                  <a:outerShdw blurRad="38100" dist="38100" dir="2700000" algn="tl">
                    <a:srgbClr val="000000"/>
                  </a:outerShdw>
                </a:effectLst>
                <a:uLnTx/>
                <a:uFillTx/>
                <a:latin typeface="+mn-ea"/>
                <a:cs typeface="+mj-cs"/>
                <a:sym typeface="+mn-ea"/>
              </a:rPr>
              <a:t>/</a:t>
            </a:r>
            <a:r>
              <a:rPr lang="zh-CN" altLang="en-US" b="1" kern="0" noProof="0" dirty="0">
                <a:ln>
                  <a:noFill/>
                </a:ln>
                <a:solidFill>
                  <a:srgbClr val="FF0000"/>
                </a:solidFill>
                <a:effectLst>
                  <a:outerShdw blurRad="38100" dist="38100" dir="2700000" algn="tl">
                    <a:srgbClr val="000000"/>
                  </a:outerShdw>
                </a:effectLst>
                <a:uLnTx/>
                <a:uFillTx/>
                <a:latin typeface="+mn-ea"/>
                <a:cs typeface="+mj-cs"/>
                <a:sym typeface="+mn-ea"/>
              </a:rPr>
              <a:t>双报告</a:t>
            </a:r>
            <a:r>
              <a:rPr lang="en-US" altLang="zh-CN" b="1" kern="0" noProof="0" dirty="0">
                <a:ln>
                  <a:noFill/>
                </a:ln>
                <a:solidFill>
                  <a:srgbClr val="FF0000"/>
                </a:solidFill>
                <a:effectLst>
                  <a:outerShdw blurRad="38100" dist="38100" dir="2700000" algn="tl">
                    <a:srgbClr val="000000"/>
                  </a:outerShdw>
                </a:effectLst>
                <a:uLnTx/>
                <a:uFillTx/>
                <a:latin typeface="+mn-ea"/>
                <a:cs typeface="+mj-cs"/>
                <a:sym typeface="+mn-ea"/>
              </a:rPr>
              <a:t>/</a:t>
            </a:r>
            <a:r>
              <a:rPr lang="zh-CN" altLang="en-US" b="1" kern="0" noProof="0" dirty="0">
                <a:ln>
                  <a:noFill/>
                </a:ln>
                <a:solidFill>
                  <a:srgbClr val="FF0000"/>
                </a:solidFill>
                <a:effectLst>
                  <a:outerShdw blurRad="38100" dist="38100" dir="2700000" algn="tl">
                    <a:srgbClr val="000000"/>
                  </a:outerShdw>
                </a:effectLst>
                <a:uLnTx/>
                <a:uFillTx/>
                <a:latin typeface="+mn-ea"/>
                <a:cs typeface="+mj-cs"/>
                <a:sym typeface="+mn-ea"/>
              </a:rPr>
              <a:t>双信息”</a:t>
            </a:r>
            <a:endParaRPr lang="zh-CN" altLang="en-US" sz="2800" b="1">
              <a:latin typeface="楷体" panose="02010609060101010101" pitchFamily="1" charset="-122"/>
              <a:ea typeface="楷体" panose="02010609060101010101" pitchFamily="1" charset="-122"/>
            </a:endParaRPr>
          </a:p>
          <a:p>
            <a:r>
              <a:rPr lang="zh-CN" altLang="en-US" sz="2800" b="1">
                <a:ln w="22225">
                  <a:solidFill>
                    <a:schemeClr val="accent2"/>
                  </a:solidFill>
                  <a:prstDash val="solid"/>
                </a:ln>
                <a:solidFill>
                  <a:schemeClr val="accent2">
                    <a:lumMod val="40000"/>
                    <a:lumOff val="60000"/>
                  </a:schemeClr>
                </a:solidFill>
                <a:effectLst/>
                <a:latin typeface="楷体" panose="02010609060101010101" pitchFamily="1" charset="-122"/>
                <a:ea typeface="楷体" panose="02010609060101010101" pitchFamily="1" charset="-122"/>
                <a:sym typeface="+mn-ea"/>
              </a:rPr>
              <a:t>适度分离表现为：</a:t>
            </a:r>
            <a:r>
              <a:rPr lang="zh-CN" altLang="en-US" sz="2800" b="1">
                <a:solidFill>
                  <a:srgbClr val="FF0000"/>
                </a:solidFill>
                <a:latin typeface="楷体" panose="02010609060101010101" pitchFamily="1" charset="-122"/>
                <a:ea typeface="楷体" panose="02010609060101010101" pitchFamily="1" charset="-122"/>
                <a:sym typeface="+mn-ea"/>
              </a:rPr>
              <a:t>一是</a:t>
            </a:r>
            <a:r>
              <a:rPr lang="zh-CN" altLang="en-US" sz="2800" b="1">
                <a:solidFill>
                  <a:srgbClr val="FF0000"/>
                </a:solidFill>
                <a:latin typeface="楷体" panose="02010609060101010101" pitchFamily="1" charset="-122"/>
                <a:ea typeface="楷体" panose="02010609060101010101" pitchFamily="1" charset="-122"/>
                <a:sym typeface="+mn-ea"/>
              </a:rPr>
              <a:t>双依据</a:t>
            </a:r>
            <a:r>
              <a:rPr lang="zh-CN" altLang="en-US" sz="2800" b="1">
                <a:latin typeface="楷体" panose="02010609060101010101" pitchFamily="1" charset="-122"/>
                <a:ea typeface="楷体" panose="02010609060101010101" pitchFamily="1" charset="-122"/>
                <a:sym typeface="+mn-ea"/>
              </a:rPr>
              <a:t>，即财务会计依据《会计法》，预算会计依据《预算法》</a:t>
            </a:r>
            <a:r>
              <a:rPr lang="zh-CN" altLang="en-US" sz="2800" b="1" kern="0" noProof="0" dirty="0" smtClean="0">
                <a:ln>
                  <a:noFill/>
                </a:ln>
                <a:solidFill>
                  <a:schemeClr val="tx1"/>
                </a:solidFill>
                <a:effectLst>
                  <a:outerShdw blurRad="38100" dist="38100" dir="2700000" algn="tl">
                    <a:srgbClr val="000000"/>
                  </a:outerShdw>
                </a:effectLst>
                <a:uLnTx/>
                <a:uFillTx/>
                <a:latin typeface="+mn-ea"/>
                <a:cs typeface="+mj-cs"/>
                <a:sym typeface="+mn-ea"/>
              </a:rPr>
              <a:t>。</a:t>
            </a:r>
            <a:r>
              <a:rPr lang="zh-CN" altLang="en-US" sz="2800" b="1">
                <a:solidFill>
                  <a:srgbClr val="FF0000"/>
                </a:solidFill>
                <a:latin typeface="楷体" panose="02010609060101010101" pitchFamily="1" charset="-122"/>
                <a:ea typeface="楷体" panose="02010609060101010101" pitchFamily="1" charset="-122"/>
              </a:rPr>
              <a:t>二是双功能</a:t>
            </a:r>
            <a:r>
              <a:rPr lang="zh-CN" altLang="en-US" sz="2800" b="1">
                <a:latin typeface="楷体" panose="02010609060101010101" pitchFamily="1" charset="-122"/>
                <a:ea typeface="楷体" panose="02010609060101010101" pitchFamily="1" charset="-122"/>
              </a:rPr>
              <a:t>，在同一会计核算系统中实现财务会计和预算会计双重功能；</a:t>
            </a:r>
            <a:r>
              <a:rPr lang="zh-CN" altLang="en-US" sz="2800" b="1">
                <a:solidFill>
                  <a:srgbClr val="FF0000"/>
                </a:solidFill>
                <a:latin typeface="楷体" panose="02010609060101010101" pitchFamily="1" charset="-122"/>
                <a:ea typeface="楷体" panose="02010609060101010101" pitchFamily="1" charset="-122"/>
              </a:rPr>
              <a:t>三是双基础，</a:t>
            </a:r>
            <a:r>
              <a:rPr lang="zh-CN" altLang="en-US" sz="2800" b="1">
                <a:latin typeface="楷体" panose="02010609060101010101" pitchFamily="1" charset="-122"/>
                <a:ea typeface="楷体" panose="02010609060101010101" pitchFamily="1" charset="-122"/>
              </a:rPr>
              <a:t>财务会计采用权责发生制，预算会计采用收付实现制；</a:t>
            </a:r>
            <a:r>
              <a:rPr lang="zh-CN" altLang="en-US" sz="2800" b="1">
                <a:solidFill>
                  <a:srgbClr val="FF0000"/>
                </a:solidFill>
                <a:latin typeface="楷体" panose="02010609060101010101" pitchFamily="1" charset="-122"/>
                <a:ea typeface="楷体" panose="02010609060101010101" pitchFamily="1" charset="-122"/>
              </a:rPr>
              <a:t>四是双报告</a:t>
            </a:r>
            <a:r>
              <a:rPr lang="zh-CN" altLang="en-US" sz="2800" b="1">
                <a:latin typeface="楷体" panose="02010609060101010101" pitchFamily="1" charset="-122"/>
                <a:ea typeface="楷体" panose="02010609060101010101" pitchFamily="1" charset="-122"/>
              </a:rPr>
              <a:t>，通过财务会计核算形成财务报告，通过预算会计核算形成决算报告；</a:t>
            </a:r>
            <a:r>
              <a:rPr lang="zh-CN" altLang="en-US" sz="2800" b="1">
                <a:solidFill>
                  <a:srgbClr val="FF0000"/>
                </a:solidFill>
                <a:latin typeface="楷体" panose="02010609060101010101" pitchFamily="1" charset="-122"/>
                <a:ea typeface="楷体" panose="02010609060101010101" pitchFamily="1" charset="-122"/>
              </a:rPr>
              <a:t>五是双信息</a:t>
            </a:r>
            <a:r>
              <a:rPr lang="zh-CN" altLang="en-US" sz="2800" b="1">
                <a:latin typeface="楷体" panose="02010609060101010101" pitchFamily="1" charset="-122"/>
                <a:ea typeface="楷体" panose="02010609060101010101" pitchFamily="1" charset="-122"/>
              </a:rPr>
              <a:t>，即</a:t>
            </a:r>
            <a:r>
              <a:rPr lang="zh-CN" altLang="en-US" sz="2800" b="1">
                <a:latin typeface="楷体" panose="02010609060101010101" pitchFamily="1" charset="-122"/>
                <a:ea typeface="楷体" panose="02010609060101010101" pitchFamily="1" charset="-122"/>
                <a:sym typeface="+mn-ea"/>
              </a:rPr>
              <a:t>财务会计提供财务盈余信息，预算会计提供预算执行信息</a:t>
            </a:r>
            <a:r>
              <a:rPr lang="zh-CN" altLang="en-US" sz="2800" b="1">
                <a:latin typeface="楷体" panose="02010609060101010101" pitchFamily="1" charset="-122"/>
                <a:ea typeface="楷体" panose="02010609060101010101" pitchFamily="1" charset="-122"/>
              </a:rPr>
              <a:t>。</a:t>
            </a:r>
            <a:endParaRPr lang="zh-CN" altLang="en-US" sz="2800" b="1">
              <a:latin typeface="楷体" panose="02010609060101010101" pitchFamily="1" charset="-122"/>
              <a:ea typeface="楷体" panose="02010609060101010101" pitchFamily="1"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297180"/>
            <a:ext cx="8229600" cy="6090285"/>
          </a:xfrm>
        </p:spPr>
        <p:txBody>
          <a:bodyPr/>
          <a:p>
            <a:r>
              <a:rPr lang="zh-CN" altLang="en-US" sz="2800" b="1">
                <a:ln w="22225">
                  <a:solidFill>
                    <a:schemeClr val="accent2"/>
                  </a:solidFill>
                  <a:prstDash val="solid"/>
                </a:ln>
                <a:solidFill>
                  <a:schemeClr val="accent2">
                    <a:lumMod val="40000"/>
                    <a:lumOff val="60000"/>
                  </a:schemeClr>
                </a:solidFill>
                <a:effectLst/>
                <a:latin typeface="楷体" panose="02010609060101010101" pitchFamily="1" charset="-122"/>
                <a:ea typeface="楷体" panose="02010609060101010101" pitchFamily="1" charset="-122"/>
                <a:sym typeface="+mn-ea"/>
              </a:rPr>
              <a:t>“相互衔接”体现在：</a:t>
            </a:r>
            <a:endParaRPr lang="zh-CN" altLang="en-US" sz="2800" b="1">
              <a:ln w="22225">
                <a:solidFill>
                  <a:schemeClr val="accent2"/>
                </a:solidFill>
                <a:prstDash val="solid"/>
              </a:ln>
              <a:solidFill>
                <a:schemeClr val="accent2">
                  <a:lumMod val="40000"/>
                  <a:lumOff val="60000"/>
                </a:schemeClr>
              </a:solidFill>
              <a:effectLst/>
              <a:latin typeface="楷体" panose="02010609060101010101" pitchFamily="1" charset="-122"/>
              <a:ea typeface="楷体" panose="02010609060101010101" pitchFamily="1" charset="-122"/>
              <a:sym typeface="+mn-ea"/>
            </a:endParaRPr>
          </a:p>
          <a:p>
            <a:r>
              <a:rPr lang="zh-CN" altLang="en-US" sz="2800" b="1">
                <a:latin typeface="楷体" panose="02010609060101010101" pitchFamily="1" charset="-122"/>
                <a:ea typeface="楷体" panose="02010609060101010101" pitchFamily="1" charset="-122"/>
                <a:sym typeface="+mn-ea"/>
              </a:rPr>
              <a:t>一是对纳入部门预算管理的现金收支进行</a:t>
            </a:r>
            <a:r>
              <a:rPr lang="zh-CN" altLang="en-US" sz="2800" b="1">
                <a:solidFill>
                  <a:srgbClr val="FF0000"/>
                </a:solidFill>
                <a:latin typeface="楷体" panose="02010609060101010101" pitchFamily="1" charset="-122"/>
                <a:ea typeface="楷体" panose="02010609060101010101" pitchFamily="1" charset="-122"/>
                <a:sym typeface="+mn-ea"/>
              </a:rPr>
              <a:t>“平行记账”</a:t>
            </a:r>
            <a:r>
              <a:rPr lang="zh-CN" altLang="en-US" sz="2800" b="1">
                <a:latin typeface="楷体" panose="02010609060101010101" pitchFamily="1" charset="-122"/>
                <a:ea typeface="楷体" panose="02010609060101010101" pitchFamily="1" charset="-122"/>
                <a:sym typeface="+mn-ea"/>
              </a:rPr>
              <a:t>。在进行财务会计核算的同时也应当进行预算会计核算。对于其他业务，仅需要进行财务会计核算。</a:t>
            </a:r>
            <a:r>
              <a:rPr lang="zh-CN" altLang="en-US" sz="24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楷体" panose="02010609060101010101" pitchFamily="1" charset="-122"/>
                <a:ea typeface="楷体" panose="02010609060101010101" pitchFamily="1" charset="-122"/>
                <a:sym typeface="+mn-ea"/>
              </a:rPr>
              <a:t>财务会计是必做题；预算会计是选做题</a:t>
            </a:r>
            <a:endParaRPr lang="zh-CN" altLang="en-US" sz="24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楷体" panose="02010609060101010101" pitchFamily="1" charset="-122"/>
              <a:ea typeface="楷体" panose="02010609060101010101" pitchFamily="1" charset="-122"/>
              <a:sym typeface="+mn-ea"/>
            </a:endParaRPr>
          </a:p>
          <a:p>
            <a:r>
              <a:rPr lang="zh-CN" altLang="en-US" sz="2800" b="1">
                <a:latin typeface="楷体" panose="02010609060101010101" pitchFamily="1" charset="-122"/>
                <a:ea typeface="楷体" panose="02010609060101010101" pitchFamily="1" charset="-122"/>
                <a:sym typeface="+mn-ea"/>
              </a:rPr>
              <a:t>二是财务报表与预算会计报表之间存在</a:t>
            </a:r>
            <a:r>
              <a:rPr lang="zh-CN" altLang="en-US" sz="2800" b="1">
                <a:solidFill>
                  <a:srgbClr val="FF0000"/>
                </a:solidFill>
                <a:latin typeface="楷体" panose="02010609060101010101" pitchFamily="1" charset="-122"/>
                <a:ea typeface="楷体" panose="02010609060101010101" pitchFamily="1" charset="-122"/>
                <a:sym typeface="+mn-ea"/>
              </a:rPr>
              <a:t>勾稽关系</a:t>
            </a:r>
            <a:r>
              <a:rPr lang="zh-CN" altLang="en-US" sz="2800" b="1">
                <a:latin typeface="楷体" panose="02010609060101010101" pitchFamily="1" charset="-122"/>
                <a:ea typeface="楷体" panose="02010609060101010101" pitchFamily="1" charset="-122"/>
                <a:sym typeface="+mn-ea"/>
              </a:rPr>
              <a:t>。通过编制“本期预算结余与本期盈余差异调节表”并在附注中进行披露，反映单位财务会计和预算会计</a:t>
            </a:r>
            <a:r>
              <a:rPr lang="zh-CN" altLang="en-US" sz="28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楷体" panose="02010609060101010101" pitchFamily="1" charset="-122"/>
                <a:ea typeface="楷体" panose="02010609060101010101" pitchFamily="1" charset="-122"/>
                <a:sym typeface="+mn-ea"/>
              </a:rPr>
              <a:t>因核算基础和核算范围不同所产生的本年盈余数（即本期收入与费用之间的差额）与本年预算结余数（本年预算收入与预算支出的差额）之间的差异，</a:t>
            </a:r>
            <a:r>
              <a:rPr lang="zh-CN" altLang="en-US" sz="2800" b="1">
                <a:latin typeface="楷体" panose="02010609060101010101" pitchFamily="1" charset="-122"/>
                <a:ea typeface="楷体" panose="02010609060101010101" pitchFamily="1" charset="-122"/>
                <a:sym typeface="+mn-ea"/>
              </a:rPr>
              <a:t>从而</a:t>
            </a:r>
            <a:r>
              <a:rPr lang="zh-CN" altLang="en-US" sz="2800" b="1">
                <a:solidFill>
                  <a:srgbClr val="FF0000"/>
                </a:solidFill>
                <a:latin typeface="楷体" panose="02010609060101010101" pitchFamily="1" charset="-122"/>
                <a:ea typeface="楷体" panose="02010609060101010101" pitchFamily="1" charset="-122"/>
                <a:sym typeface="+mn-ea"/>
              </a:rPr>
              <a:t>揭示财务会计和预算会计的内在联系。</a:t>
            </a:r>
            <a:endParaRPr lang="zh-CN" altLang="en-US" sz="2800" b="1">
              <a:solidFill>
                <a:srgbClr val="FF0000"/>
              </a:solidFill>
              <a:latin typeface="楷体" panose="02010609060101010101" pitchFamily="1" charset="-122"/>
              <a:ea typeface="楷体" panose="02010609060101010101" pitchFamily="1" charset="-122"/>
              <a:sym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灯片编号占位符 4"/>
          <p:cNvSpPr txBox="1">
            <a:spLocks noGrp="1"/>
          </p:cNvSpPr>
          <p:nvPr>
            <p:ph type="sldNum" sz="quarter" idx="11"/>
          </p:nvPr>
        </p:nvSpPr>
        <p:spPr>
          <a:xfrm>
            <a:off x="6781800" y="6324600"/>
            <a:ext cx="1905000" cy="457200"/>
          </a:xfrm>
        </p:spPr>
        <p:txBody>
          <a:bodyPr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5pPr>
          </a:lstStyle>
          <a:p>
            <a:pPr lvl="0" algn="r" eaLnBrk="1" hangingPunct="1"/>
            <a:fld id="{9A0DB2DC-4C9A-4742-B13C-FB6460FD3503}" type="slidenum">
              <a:rPr lang="en-US" altLang="zh-CN" sz="1200" dirty="0">
                <a:latin typeface="Arial" panose="020B0604020202020204" pitchFamily="34" charset="0"/>
              </a:rPr>
            </a:fld>
            <a:endParaRPr lang="en-US" altLang="zh-CN" sz="1200" dirty="0">
              <a:latin typeface="Arial" panose="020B0604020202020204" pitchFamily="34" charset="0"/>
            </a:endParaRPr>
          </a:p>
        </p:txBody>
      </p:sp>
      <p:sp>
        <p:nvSpPr>
          <p:cNvPr id="21507" name="TextBox 5"/>
          <p:cNvSpPr txBox="1"/>
          <p:nvPr/>
        </p:nvSpPr>
        <p:spPr>
          <a:xfrm>
            <a:off x="1835150" y="981075"/>
            <a:ext cx="4403090" cy="521970"/>
          </a:xfrm>
          <a:prstGeom prst="rect">
            <a:avLst/>
          </a:prstGeom>
          <a:noFill/>
          <a:ln w="9525" cap="flat" cmpd="sng">
            <a:solidFill>
              <a:srgbClr val="FF0000"/>
            </a:solidFill>
            <a:prstDash val="solid"/>
            <a:miter/>
            <a:headEnd type="none" w="med" len="med"/>
            <a:tailEnd type="none" w="med" len="med"/>
          </a:ln>
        </p:spPr>
        <p:txBody>
          <a:bodyPr wrap="square">
            <a:spAutoFit/>
          </a:bodyPr>
          <a:p>
            <a:pPr algn="ctr"/>
            <a:r>
              <a:rPr lang="zh-CN" altLang="en-US" sz="2800" b="1" dirty="0">
                <a:latin typeface="微软雅黑" panose="020B0503020204020204" charset="-122"/>
                <a:ea typeface="微软雅黑" panose="020B0503020204020204" charset="-122"/>
              </a:rPr>
              <a:t>政府会计</a:t>
            </a:r>
            <a:endParaRPr lang="zh-CN" altLang="en-US" sz="2800" b="1" dirty="0">
              <a:latin typeface="微软雅黑" panose="020B0503020204020204" charset="-122"/>
              <a:ea typeface="微软雅黑" panose="020B0503020204020204" charset="-122"/>
            </a:endParaRPr>
          </a:p>
        </p:txBody>
      </p:sp>
      <p:sp>
        <p:nvSpPr>
          <p:cNvPr id="48134" name="TextBox 9"/>
          <p:cNvSpPr txBox="1"/>
          <p:nvPr/>
        </p:nvSpPr>
        <p:spPr>
          <a:xfrm>
            <a:off x="4954905" y="4831080"/>
            <a:ext cx="1524000" cy="461963"/>
          </a:xfrm>
          <a:prstGeom prst="rect">
            <a:avLst/>
          </a:prstGeom>
          <a:noFill/>
          <a:ln w="9525" cap="flat" cmpd="sng">
            <a:solidFill>
              <a:schemeClr val="accent1"/>
            </a:solidFill>
            <a:prstDash val="solid"/>
            <a:miter/>
            <a:headEnd type="none" w="med" len="med"/>
            <a:tailEnd type="none" w="med" len="med"/>
          </a:ln>
        </p:spPr>
        <p:txBody>
          <a:bodyPr>
            <a:spAutoFit/>
          </a:bodyPr>
          <a:p>
            <a:r>
              <a:rPr lang="zh-CN" altLang="en-US" sz="2400" b="1" dirty="0">
                <a:latin typeface="微软雅黑" panose="020B0503020204020204" charset="-122"/>
                <a:ea typeface="微软雅黑" panose="020B0503020204020204" charset="-122"/>
              </a:rPr>
              <a:t>决算报告</a:t>
            </a:r>
            <a:endParaRPr lang="zh-CN" altLang="en-US" sz="2400" b="1" dirty="0">
              <a:latin typeface="微软雅黑" panose="020B0503020204020204" charset="-122"/>
              <a:ea typeface="微软雅黑" panose="020B0503020204020204" charset="-122"/>
            </a:endParaRPr>
          </a:p>
        </p:txBody>
      </p:sp>
      <p:sp>
        <p:nvSpPr>
          <p:cNvPr id="56327" name="TextBox 10"/>
          <p:cNvSpPr txBox="1">
            <a:spLocks noChangeArrowheads="1"/>
          </p:cNvSpPr>
          <p:nvPr/>
        </p:nvSpPr>
        <p:spPr bwMode="auto">
          <a:xfrm>
            <a:off x="2048510" y="4773934"/>
            <a:ext cx="1447800" cy="460375"/>
          </a:xfrm>
          <a:prstGeom prst="rect">
            <a:avLst/>
          </a:prstGeom>
          <a:noFill/>
          <a:ln w="9525">
            <a:solidFill>
              <a:srgbClr val="FF0000"/>
            </a:solidFill>
            <a:miter lim="800000"/>
          </a:ln>
          <a:scene3d>
            <a:camera prst="perspectiveAbove"/>
            <a:lightRig rig="threePt" dir="t"/>
          </a:scene3d>
        </p:spPr>
        <p:txBody>
          <a:bodyPr wrap="square">
            <a:spAutoFit/>
          </a:bodyPr>
          <a:lstStyle/>
          <a:p>
            <a:pPr marR="0" defTabSz="914400">
              <a:buClrTx/>
              <a:buSzTx/>
              <a:buFontTx/>
              <a:buNone/>
              <a:defRPr/>
            </a:pPr>
            <a:r>
              <a:rPr kumimoji="0" lang="zh-CN" altLang="en-US" sz="2400" b="1" kern="1200" cap="none" spc="0" normalizeH="0" baseline="0" noProof="0" dirty="0">
                <a:solidFill>
                  <a:srgbClr val="FF0000"/>
                </a:solidFill>
                <a:latin typeface="微软雅黑" panose="020B0503020204020204" charset="-122"/>
                <a:ea typeface="微软雅黑" panose="020B0503020204020204" charset="-122"/>
                <a:cs typeface="+mn-cs"/>
              </a:rPr>
              <a:t>财务报告</a:t>
            </a:r>
            <a:endParaRPr kumimoji="0" lang="zh-CN" altLang="en-US" sz="2400" b="1" kern="1200" cap="none" spc="0" normalizeH="0" baseline="0" noProof="0" dirty="0">
              <a:solidFill>
                <a:srgbClr val="FF0000"/>
              </a:solidFill>
              <a:latin typeface="微软雅黑" panose="020B0503020204020204" charset="-122"/>
              <a:ea typeface="微软雅黑" panose="020B0503020204020204" charset="-122"/>
              <a:cs typeface="+mn-cs"/>
            </a:endParaRPr>
          </a:p>
        </p:txBody>
      </p:sp>
      <p:sp>
        <p:nvSpPr>
          <p:cNvPr id="22" name="下箭头 21"/>
          <p:cNvSpPr/>
          <p:nvPr/>
        </p:nvSpPr>
        <p:spPr>
          <a:xfrm>
            <a:off x="2324100" y="2782253"/>
            <a:ext cx="762000" cy="1966913"/>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权责发生制</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23" name="下箭头 22"/>
          <p:cNvSpPr/>
          <p:nvPr/>
        </p:nvSpPr>
        <p:spPr>
          <a:xfrm>
            <a:off x="5235575" y="2863850"/>
            <a:ext cx="762000" cy="1909763"/>
          </a:xfrm>
          <a:prstGeom prst="down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收付实现制</a:t>
            </a:r>
            <a:endParaRPr kumimoji="0" lang="zh-CN" altLang="en-US" sz="18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sp>
        <p:nvSpPr>
          <p:cNvPr id="30" name="椭圆 29"/>
          <p:cNvSpPr/>
          <p:nvPr/>
        </p:nvSpPr>
        <p:spPr>
          <a:xfrm>
            <a:off x="1603375" y="5410200"/>
            <a:ext cx="1511300"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强化</a:t>
            </a:r>
            <a:endParaRPr kumimoji="0" lang="zh-CN" altLang="en-US" sz="2000" b="1" i="0" u="none" strike="noStrike" kern="120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endParaRPr>
          </a:p>
        </p:txBody>
      </p:sp>
      <p:sp>
        <p:nvSpPr>
          <p:cNvPr id="31" name="椭圆 30"/>
          <p:cNvSpPr/>
          <p:nvPr/>
        </p:nvSpPr>
        <p:spPr>
          <a:xfrm>
            <a:off x="5235575" y="5410200"/>
            <a:ext cx="1296988" cy="576263"/>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完善</a:t>
            </a:r>
            <a:endParaRPr kumimoji="0" lang="zh-CN" altLang="en-US" sz="2000" b="1"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grpSp>
        <p:nvGrpSpPr>
          <p:cNvPr id="2" name="组合 16"/>
          <p:cNvGrpSpPr/>
          <p:nvPr/>
        </p:nvGrpSpPr>
        <p:grpSpPr>
          <a:xfrm>
            <a:off x="1830388" y="1573530"/>
            <a:ext cx="4548187" cy="1136650"/>
            <a:chOff x="611560" y="1524000"/>
            <a:chExt cx="4548336" cy="1136915"/>
          </a:xfrm>
        </p:grpSpPr>
        <p:sp>
          <p:nvSpPr>
            <p:cNvPr id="21517" name="TextBox 6"/>
            <p:cNvSpPr txBox="1"/>
            <p:nvPr/>
          </p:nvSpPr>
          <p:spPr>
            <a:xfrm>
              <a:off x="3635896" y="2084852"/>
              <a:ext cx="1524000" cy="461665"/>
            </a:xfrm>
            <a:prstGeom prst="rect">
              <a:avLst/>
            </a:prstGeom>
            <a:noFill/>
            <a:ln w="9525" cap="flat" cmpd="sng">
              <a:solidFill>
                <a:schemeClr val="accent1"/>
              </a:solidFill>
              <a:prstDash val="solid"/>
              <a:miter/>
              <a:headEnd type="none" w="med" len="med"/>
              <a:tailEnd type="none" w="med" len="med"/>
            </a:ln>
          </p:spPr>
          <p:txBody>
            <a:bodyPr>
              <a:spAutoFit/>
            </a:bodyPr>
            <a:p>
              <a:r>
                <a:rPr lang="zh-CN" altLang="en-US" sz="2400" b="1" dirty="0">
                  <a:latin typeface="微软雅黑" panose="020B0503020204020204" charset="-122"/>
                  <a:ea typeface="微软雅黑" panose="020B0503020204020204" charset="-122"/>
                </a:rPr>
                <a:t>预算会计</a:t>
              </a:r>
              <a:endParaRPr lang="zh-CN" altLang="en-US" sz="2400" b="1" dirty="0">
                <a:latin typeface="微软雅黑" panose="020B0503020204020204" charset="-122"/>
                <a:ea typeface="微软雅黑" panose="020B0503020204020204" charset="-122"/>
              </a:endParaRPr>
            </a:p>
          </p:txBody>
        </p:sp>
        <p:sp>
          <p:nvSpPr>
            <p:cNvPr id="21518" name="TextBox 7"/>
            <p:cNvSpPr txBox="1"/>
            <p:nvPr/>
          </p:nvSpPr>
          <p:spPr>
            <a:xfrm>
              <a:off x="611560" y="2084852"/>
              <a:ext cx="1524000" cy="461665"/>
            </a:xfrm>
            <a:prstGeom prst="rect">
              <a:avLst/>
            </a:prstGeom>
            <a:noFill/>
            <a:ln w="9525" cap="flat" cmpd="sng">
              <a:solidFill>
                <a:srgbClr val="FF0000"/>
              </a:solidFill>
              <a:prstDash val="solid"/>
              <a:miter/>
              <a:headEnd type="none" w="med" len="med"/>
              <a:tailEnd type="none" w="med" len="med"/>
            </a:ln>
          </p:spPr>
          <p:txBody>
            <a:bodyPr>
              <a:spAutoFit/>
            </a:bodyPr>
            <a:p>
              <a:r>
                <a:rPr lang="zh-CN" altLang="en-US" sz="2400" b="1" dirty="0">
                  <a:solidFill>
                    <a:srgbClr val="FF0000"/>
                  </a:solidFill>
                  <a:latin typeface="微软雅黑" panose="020B0503020204020204" charset="-122"/>
                  <a:ea typeface="微软雅黑" panose="020B0503020204020204" charset="-122"/>
                </a:rPr>
                <a:t>财务会计</a:t>
              </a:r>
              <a:endParaRPr lang="zh-CN" altLang="en-US" sz="2400" b="1" dirty="0">
                <a:solidFill>
                  <a:srgbClr val="FF0000"/>
                </a:solidFill>
                <a:latin typeface="微软雅黑" panose="020B0503020204020204" charset="-122"/>
                <a:ea typeface="微软雅黑" panose="020B0503020204020204" charset="-122"/>
              </a:endParaRPr>
            </a:p>
          </p:txBody>
        </p:sp>
        <p:cxnSp>
          <p:nvCxnSpPr>
            <p:cNvPr id="18" name="直接箭头连接符 17"/>
            <p:cNvCxnSpPr/>
            <p:nvPr/>
          </p:nvCxnSpPr>
          <p:spPr>
            <a:xfrm flipH="1">
              <a:off x="1219592" y="1524000"/>
              <a:ext cx="533417" cy="5636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3886679" y="1524000"/>
              <a:ext cx="457215" cy="53352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3" name="十字形 32"/>
            <p:cNvSpPr/>
            <p:nvPr/>
          </p:nvSpPr>
          <p:spPr>
            <a:xfrm>
              <a:off x="2483283" y="2084519"/>
              <a:ext cx="576282" cy="576396"/>
            </a:xfrm>
            <a:prstGeom prst="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4" name="十字形 33"/>
          <p:cNvSpPr/>
          <p:nvPr/>
        </p:nvSpPr>
        <p:spPr>
          <a:xfrm>
            <a:off x="3657283" y="4749483"/>
            <a:ext cx="574675" cy="576263"/>
          </a:xfrm>
          <a:prstGeom prst="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516" name="日期占位符 15"/>
          <p:cNvSpPr txBox="1">
            <a:spLocks noGrp="1"/>
          </p:cNvSpPr>
          <p:nvPr>
            <p:ph type="dt" sz="half" idx="10"/>
          </p:nvPr>
        </p:nvSpPr>
        <p:spPr/>
        <p:txBody>
          <a:bodyPr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5pPr>
          </a:lstStyle>
          <a:p>
            <a:pPr lvl="0" eaLnBrk="1" hangingPunct="1"/>
            <a:fld id="{BB962C8B-B14F-4D97-AF65-F5344CB8AC3E}" type="datetime1">
              <a:rPr lang="zh-CN" altLang="en-US" sz="1200" dirty="0">
                <a:latin typeface="Arial" panose="020B0604020202020204" pitchFamily="34" charset="0"/>
              </a:rPr>
            </a:fld>
            <a:endParaRPr lang="zh-CN" altLang="en-US" sz="1200" dirty="0">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blinds(horizontal)">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6327"/>
                                        </p:tgtEl>
                                        <p:attrNameLst>
                                          <p:attrName>style.visibility</p:attrName>
                                        </p:attrNameLst>
                                      </p:cBhvr>
                                      <p:to>
                                        <p:strVal val="visible"/>
                                      </p:to>
                                    </p:set>
                                    <p:anim calcmode="lin" valueType="num">
                                      <p:cBhvr>
                                        <p:cTn id="19" dur="1000" fill="hold"/>
                                        <p:tgtEl>
                                          <p:spTgt spid="56327"/>
                                        </p:tgtEl>
                                        <p:attrNameLst>
                                          <p:attrName>ppt_w</p:attrName>
                                        </p:attrNameLst>
                                      </p:cBhvr>
                                      <p:tavLst>
                                        <p:tav tm="0">
                                          <p:val>
                                            <p:strVal val="#ppt_w*0.70"/>
                                          </p:val>
                                        </p:tav>
                                        <p:tav tm="100000">
                                          <p:val>
                                            <p:strVal val="#ppt_w"/>
                                          </p:val>
                                        </p:tav>
                                      </p:tavLst>
                                    </p:anim>
                                    <p:anim calcmode="lin" valueType="num">
                                      <p:cBhvr>
                                        <p:cTn id="20" dur="1000" fill="hold"/>
                                        <p:tgtEl>
                                          <p:spTgt spid="56327"/>
                                        </p:tgtEl>
                                        <p:attrNameLst>
                                          <p:attrName>ppt_h</p:attrName>
                                        </p:attrNameLst>
                                      </p:cBhvr>
                                      <p:tavLst>
                                        <p:tav tm="0">
                                          <p:val>
                                            <p:strVal val="#ppt_h"/>
                                          </p:val>
                                        </p:tav>
                                        <p:tav tm="100000">
                                          <p:val>
                                            <p:strVal val="#ppt_h"/>
                                          </p:val>
                                        </p:tav>
                                      </p:tavLst>
                                    </p:anim>
                                    <p:animEffect transition="in" filter="fade">
                                      <p:cBhvr>
                                        <p:cTn id="21" dur="1000"/>
                                        <p:tgtEl>
                                          <p:spTgt spid="56327"/>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linds(horizontal)">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48134"/>
                                        </p:tgtEl>
                                        <p:attrNameLst>
                                          <p:attrName>style.visibility</p:attrName>
                                        </p:attrNameLst>
                                      </p:cBhvr>
                                      <p:to>
                                        <p:strVal val="visible"/>
                                      </p:to>
                                    </p:set>
                                    <p:anim calcmode="lin" valueType="num">
                                      <p:cBhvr>
                                        <p:cTn id="31" dur="1000" fill="hold"/>
                                        <p:tgtEl>
                                          <p:spTgt spid="48134"/>
                                        </p:tgtEl>
                                        <p:attrNameLst>
                                          <p:attrName>ppt_w</p:attrName>
                                        </p:attrNameLst>
                                      </p:cBhvr>
                                      <p:tavLst>
                                        <p:tav tm="0">
                                          <p:val>
                                            <p:strVal val="#ppt_w*0.70"/>
                                          </p:val>
                                        </p:tav>
                                        <p:tav tm="100000">
                                          <p:val>
                                            <p:strVal val="#ppt_w"/>
                                          </p:val>
                                        </p:tav>
                                      </p:tavLst>
                                    </p:anim>
                                    <p:anim calcmode="lin" valueType="num">
                                      <p:cBhvr>
                                        <p:cTn id="32" dur="1000" fill="hold"/>
                                        <p:tgtEl>
                                          <p:spTgt spid="48134"/>
                                        </p:tgtEl>
                                        <p:attrNameLst>
                                          <p:attrName>ppt_h</p:attrName>
                                        </p:attrNameLst>
                                      </p:cBhvr>
                                      <p:tavLst>
                                        <p:tav tm="0">
                                          <p:val>
                                            <p:strVal val="#ppt_h"/>
                                          </p:val>
                                        </p:tav>
                                        <p:tav tm="100000">
                                          <p:val>
                                            <p:strVal val="#ppt_h"/>
                                          </p:val>
                                        </p:tav>
                                      </p:tavLst>
                                    </p:anim>
                                    <p:animEffect transition="in" filter="fade">
                                      <p:cBhvr>
                                        <p:cTn id="33" dur="1000"/>
                                        <p:tgtEl>
                                          <p:spTgt spid="48134"/>
                                        </p:tgtEl>
                                      </p:cBhvr>
                                    </p:animEffect>
                                  </p:childTnLst>
                                </p:cTn>
                              </p:par>
                            </p:childTnLst>
                          </p:cTn>
                        </p:par>
                      </p:childTnLst>
                    </p:cTn>
                  </p:par>
                  <p:par>
                    <p:cTn id="34" fill="hold">
                      <p:stCondLst>
                        <p:cond delay="indefinite"/>
                      </p:stCondLst>
                      <p:childTnLst>
                        <p:par>
                          <p:cTn id="35" fill="hold">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34"/>
                                        </p:tgtEl>
                                        <p:attrNameLst>
                                          <p:attrName>style.visibility</p:attrName>
                                        </p:attrNameLst>
                                      </p:cBhvr>
                                      <p:to>
                                        <p:strVal val="visible"/>
                                      </p:to>
                                    </p:set>
                                    <p:anim calcmode="lin" valueType="num">
                                      <p:cBhvr>
                                        <p:cTn id="38" dur="1000" fill="hold"/>
                                        <p:tgtEl>
                                          <p:spTgt spid="34"/>
                                        </p:tgtEl>
                                        <p:attrNameLst>
                                          <p:attrName>ppt_w</p:attrName>
                                        </p:attrNameLst>
                                      </p:cBhvr>
                                      <p:tavLst>
                                        <p:tav tm="0">
                                          <p:val>
                                            <p:strVal val="#ppt_w*0.70"/>
                                          </p:val>
                                        </p:tav>
                                        <p:tav tm="100000">
                                          <p:val>
                                            <p:strVal val="#ppt_w"/>
                                          </p:val>
                                        </p:tav>
                                      </p:tavLst>
                                    </p:anim>
                                    <p:anim calcmode="lin" valueType="num">
                                      <p:cBhvr>
                                        <p:cTn id="39" dur="1000" fill="hold"/>
                                        <p:tgtEl>
                                          <p:spTgt spid="34"/>
                                        </p:tgtEl>
                                        <p:attrNameLst>
                                          <p:attrName>ppt_h</p:attrName>
                                        </p:attrNameLst>
                                      </p:cBhvr>
                                      <p:tavLst>
                                        <p:tav tm="0">
                                          <p:val>
                                            <p:strVal val="#ppt_h"/>
                                          </p:val>
                                        </p:tav>
                                        <p:tav tm="100000">
                                          <p:val>
                                            <p:strVal val="#ppt_h"/>
                                          </p:val>
                                        </p:tav>
                                      </p:tavLst>
                                    </p:anim>
                                    <p:animEffect transition="in" filter="fade">
                                      <p:cBhvr>
                                        <p:cTn id="40" dur="10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blinds(horizontal)">
                                      <p:cBhvr>
                                        <p:cTn id="45" dur="500"/>
                                        <p:tgtEl>
                                          <p:spTgt spid="30"/>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blinds(horizontal)">
                                      <p:cBhvr>
                                        <p:cTn id="5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bldLvl="0" animBg="1"/>
      <p:bldP spid="22" grpId="0" bldLvl="0" animBg="1"/>
      <p:bldP spid="23" grpId="0" bldLvl="0" animBg="1"/>
      <p:bldP spid="30" grpId="0" bldLvl="0" animBg="1"/>
      <p:bldP spid="31" grpId="0" bldLvl="0" animBg="1"/>
      <p:bldP spid="34"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标题 1"/>
          <p:cNvSpPr>
            <a:spLocks noGrp="1"/>
          </p:cNvSpPr>
          <p:nvPr>
            <p:ph type="title"/>
          </p:nvPr>
        </p:nvSpPr>
        <p:spPr/>
        <p:txBody>
          <a:bodyPr anchor="ctr"/>
          <a:p>
            <a:r>
              <a:rPr lang="zh-CN" altLang="en-US" sz="2800" b="1">
                <a:ea typeface="宋体" panose="02010600030101010101" pitchFamily="2" charset="-122"/>
                <a:sym typeface="Arial" panose="020B0604020202020204" pitchFamily="34" charset="0"/>
              </a:rPr>
              <a:t>规范单位会计行为，提高会计信息质量</a:t>
            </a:r>
            <a:endParaRPr lang="zh-CN" altLang="en-US" sz="2800" b="1">
              <a:ea typeface="宋体" panose="02010600030101010101" pitchFamily="2" charset="-122"/>
              <a:sym typeface="Arial" panose="020B0604020202020204" pitchFamily="34" charset="0"/>
            </a:endParaRPr>
          </a:p>
        </p:txBody>
      </p:sp>
      <p:sp>
        <p:nvSpPr>
          <p:cNvPr id="23554" name="内容占位符 2"/>
          <p:cNvSpPr>
            <a:spLocks noGrp="1"/>
          </p:cNvSpPr>
          <p:nvPr>
            <p:ph idx="1"/>
          </p:nvPr>
        </p:nvSpPr>
        <p:spPr>
          <a:xfrm>
            <a:off x="457200" y="1327150"/>
            <a:ext cx="8229600" cy="4799330"/>
          </a:xfrm>
        </p:spPr>
        <p:txBody>
          <a:bodyPr anchor="t"/>
          <a:p>
            <a:pPr fontAlgn="base"/>
            <a:r>
              <a:rPr lang="en-US" altLang="zh-CN" sz="2800" b="1" strike="noStrike" noProof="1"/>
              <a:t>    </a:t>
            </a:r>
            <a:r>
              <a:rPr lang="zh-CN" altLang="en-US" sz="2800" b="1">
                <a:ea typeface="宋体" panose="02010600030101010101" pitchFamily="2" charset="-122"/>
                <a:sym typeface="宋体" panose="02010600030101010101" pitchFamily="2" charset="-122"/>
              </a:rPr>
              <a:t>政府会计准则及制度</a:t>
            </a:r>
            <a:r>
              <a:rPr lang="zh-CN" altLang="en-US" sz="2800" b="1" strike="noStrike" noProof="1"/>
              <a:t>要求按</a:t>
            </a:r>
            <a:r>
              <a:rPr lang="zh-CN" altLang="en-US" sz="2800" b="1" strike="noStrike" noProof="1">
                <a:solidFill>
                  <a:srgbClr val="FF0000"/>
                </a:solidFill>
              </a:rPr>
              <a:t>收付实现制对预算收入、预算支出和预算结余进行会计核算</a:t>
            </a:r>
            <a:r>
              <a:rPr lang="zh-CN" altLang="en-US" sz="2800" b="1" strike="noStrike" noProof="1"/>
              <a:t>，</a:t>
            </a:r>
            <a:r>
              <a:rPr lang="zh-CN" altLang="en-US" sz="2800" b="1" strike="noStrike" noProof="1">
                <a:ln w="22225">
                  <a:solidFill>
                    <a:schemeClr val="accent2"/>
                  </a:solidFill>
                  <a:prstDash val="solid"/>
                </a:ln>
                <a:solidFill>
                  <a:schemeClr val="accent2">
                    <a:lumMod val="40000"/>
                    <a:lumOff val="60000"/>
                  </a:schemeClr>
                </a:solidFill>
                <a:effectLst/>
              </a:rPr>
              <a:t>按权责发生制对资产、负债、净资产和收入、费用进行会计核算，</a:t>
            </a:r>
            <a:r>
              <a:rPr lang="zh-CN" altLang="en-US" sz="2800" b="1" strike="noStrike" noProof="1"/>
              <a:t>同时对各个会计要素的确认、计量和列示等提出了原则性要求，对会计信息质量提出了明确的标准</a:t>
            </a:r>
            <a:endParaRPr lang="zh-CN" altLang="en-US" sz="2800" b="1" strike="noStrike" noProof="1"/>
          </a:p>
          <a:p>
            <a:pPr fontAlgn="base"/>
            <a:r>
              <a:rPr lang="zh-CN" altLang="en-US" sz="2800" b="1" strike="noStrike" noProof="1"/>
              <a:t>    有助于行政事业单位对各项经济业务或事项进行全面、规范地会计处理，不断提升单位会计信息质量。</a:t>
            </a:r>
            <a:endParaRPr lang="zh-CN" altLang="en-US" sz="2800" b="1" strike="noStrike" noProof="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标题 1"/>
          <p:cNvSpPr>
            <a:spLocks noGrp="1"/>
          </p:cNvSpPr>
          <p:nvPr>
            <p:ph type="title"/>
          </p:nvPr>
        </p:nvSpPr>
        <p:spPr/>
        <p:txBody>
          <a:bodyPr anchor="ctr"/>
          <a:p>
            <a:r>
              <a:rPr lang="en-US" altLang="zh-CN" sz="3600" b="1"/>
              <a:t>2</a:t>
            </a:r>
            <a:r>
              <a:rPr lang="zh-CN" altLang="en-US" sz="3600" b="1">
                <a:ea typeface="宋体" panose="02010600030101010101" pitchFamily="2" charset="-122"/>
              </a:rPr>
              <a:t>、确立了</a:t>
            </a:r>
            <a:r>
              <a:rPr lang="zh-CN" altLang="en-US" sz="3600" b="1">
                <a:ea typeface="宋体" panose="02010600030101010101" pitchFamily="2" charset="-122"/>
                <a:sym typeface="+mn-ea"/>
              </a:rPr>
              <a:t>会计核算的</a:t>
            </a:r>
            <a:r>
              <a:rPr lang="zh-CN" altLang="en-US" sz="3600" b="1">
                <a:ea typeface="宋体" panose="02010600030101010101" pitchFamily="2" charset="-122"/>
              </a:rPr>
              <a:t>3+5要素</a:t>
            </a:r>
            <a:endParaRPr lang="zh-CN" altLang="en-US" sz="3600" b="1">
              <a:ea typeface="宋体" panose="02010600030101010101" pitchFamily="2" charset="-122"/>
            </a:endParaRPr>
          </a:p>
        </p:txBody>
      </p:sp>
      <p:sp>
        <p:nvSpPr>
          <p:cNvPr id="19458" name="内容占位符 2"/>
          <p:cNvSpPr>
            <a:spLocks noGrp="1"/>
          </p:cNvSpPr>
          <p:nvPr>
            <p:ph idx="1"/>
          </p:nvPr>
        </p:nvSpPr>
        <p:spPr/>
        <p:txBody>
          <a:bodyPr anchor="t"/>
          <a:p>
            <a:r>
              <a:rPr lang="en-US" altLang="zh-CN" b="1"/>
              <a:t>   </a:t>
            </a:r>
            <a:r>
              <a:rPr lang="zh-CN" altLang="en-US" b="1">
                <a:ea typeface="宋体" panose="02010600030101010101" pitchFamily="2" charset="-122"/>
                <a:sym typeface="宋体" panose="02010600030101010101" pitchFamily="2" charset="-122"/>
              </a:rPr>
              <a:t>政府会计准则及制度</a:t>
            </a:r>
            <a:r>
              <a:rPr lang="zh-CN" altLang="en-US" b="1">
                <a:ea typeface="宋体" panose="02010600030101010101" pitchFamily="2" charset="-122"/>
              </a:rPr>
              <a:t>规定</a:t>
            </a:r>
            <a:r>
              <a:rPr lang="zh-CN" altLang="en-US" b="1">
                <a:solidFill>
                  <a:srgbClr val="FF0000"/>
                </a:solidFill>
                <a:ea typeface="宋体" panose="02010600030101010101" pitchFamily="2" charset="-122"/>
              </a:rPr>
              <a:t>预算收入、预算支出和预算结余</a:t>
            </a:r>
            <a:r>
              <a:rPr lang="zh-CN" altLang="en-US" b="1">
                <a:ea typeface="宋体" panose="02010600030101010101" pitchFamily="2" charset="-122"/>
              </a:rPr>
              <a:t>3个预算会计要素和</a:t>
            </a:r>
            <a:r>
              <a:rPr lang="zh-CN" altLang="en-US" b="1">
                <a:solidFill>
                  <a:srgbClr val="FF0000"/>
                </a:solidFill>
                <a:ea typeface="宋体" panose="02010600030101010101" pitchFamily="2" charset="-122"/>
              </a:rPr>
              <a:t>资产、负债、净资产、收入和费用</a:t>
            </a:r>
            <a:r>
              <a:rPr lang="zh-CN" altLang="en-US" b="1">
                <a:ea typeface="宋体" panose="02010600030101010101" pitchFamily="2" charset="-122"/>
              </a:rPr>
              <a:t>5个财务会计要素。其中，首次提出</a:t>
            </a:r>
            <a:r>
              <a:rPr lang="zh-CN" altLang="en-US" b="1">
                <a:solidFill>
                  <a:srgbClr val="FF0000"/>
                </a:solidFill>
                <a:ea typeface="宋体" panose="02010600030101010101" pitchFamily="2" charset="-122"/>
              </a:rPr>
              <a:t>收入、费用</a:t>
            </a:r>
            <a:r>
              <a:rPr lang="zh-CN" altLang="en-US" b="1">
                <a:ea typeface="宋体" panose="02010600030101010101" pitchFamily="2" charset="-122"/>
              </a:rPr>
              <a:t>两个要素，有别于现行预算会计中的收入和支出要素，主要是为了准确反映政府会计主体的运行成本，科学评价政府资源管理能力和绩效。同时，按照政府会计改革最新理论成果对资产、负债要素进行了重新定义。</a:t>
            </a:r>
            <a:endParaRPr lang="zh-CN" altLang="en-US" b="1">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内容占位符 2"/>
          <p:cNvSpPr>
            <a:spLocks noGrp="1"/>
          </p:cNvSpPr>
          <p:nvPr>
            <p:ph idx="1"/>
          </p:nvPr>
        </p:nvSpPr>
        <p:spPr>
          <a:xfrm>
            <a:off x="457200" y="631825"/>
            <a:ext cx="8229600" cy="5494655"/>
          </a:xfrm>
        </p:spPr>
        <p:txBody>
          <a:bodyPr anchor="t"/>
          <a:p>
            <a:r>
              <a:rPr lang="en-US" altLang="zh-CN" sz="2400" b="1"/>
              <a:t> </a:t>
            </a:r>
            <a:r>
              <a:rPr lang="en-US" altLang="zh-CN" sz="2800" b="1"/>
              <a:t>   </a:t>
            </a:r>
            <a:r>
              <a:rPr lang="zh-CN" altLang="en-US" sz="2800" b="1">
                <a:ea typeface="宋体" panose="02010600030101010101" pitchFamily="2" charset="-122"/>
              </a:rPr>
              <a:t>《基本准则》针对每个会计要素，规范了其定义和确认标准，为在政府会计具体准则和政府会计制度层面规范政府发生的经济业务或事项的会计处理提供了基本原则，保证了政府会计标准体系的内在一致性。</a:t>
            </a:r>
            <a:endParaRPr lang="zh-CN" altLang="en-US" sz="2800" b="1">
              <a:ea typeface="宋体" panose="02010600030101010101" pitchFamily="2" charset="-122"/>
            </a:endParaRPr>
          </a:p>
          <a:p>
            <a:r>
              <a:rPr lang="zh-CN" altLang="en-US" sz="2800" b="1">
                <a:ea typeface="宋体" panose="02010600030101010101" pitchFamily="2" charset="-122"/>
              </a:rPr>
              <a:t>    特别是，对政府资产和负债进行界定时，充分考虑了当前财政管理的需要，比如，在界定政府资产时，特别强调了“</a:t>
            </a:r>
            <a:r>
              <a:rPr lang="zh-CN" altLang="en-US" sz="2800" b="1">
                <a:solidFill>
                  <a:srgbClr val="FF0000"/>
                </a:solidFill>
                <a:ea typeface="宋体" panose="02010600030101010101" pitchFamily="2" charset="-122"/>
              </a:rPr>
              <a:t>服务潜力</a:t>
            </a:r>
            <a:r>
              <a:rPr lang="zh-CN" altLang="en-US" sz="2800" b="1">
                <a:ea typeface="宋体" panose="02010600030101010101" pitchFamily="2" charset="-122"/>
              </a:rPr>
              <a:t>”，除了自用的固定资产等以外，将公共基础设施、政府储备资产、文化文物资产、保障性住房和自然资源资产等纳入政府会计核算范围；对政府负债进行界定时，强调了“现时义务”，将政府因承担担保责任而产生的</a:t>
            </a:r>
            <a:r>
              <a:rPr lang="zh-CN" altLang="en-US" sz="2800" b="1">
                <a:solidFill>
                  <a:srgbClr val="FF0000"/>
                </a:solidFill>
                <a:ea typeface="宋体" panose="02010600030101010101" pitchFamily="2" charset="-122"/>
              </a:rPr>
              <a:t>预计负债</a:t>
            </a:r>
            <a:r>
              <a:rPr lang="zh-CN" altLang="en-US" sz="2800" b="1">
                <a:ea typeface="宋体" panose="02010600030101010101" pitchFamily="2" charset="-122"/>
              </a:rPr>
              <a:t>也纳入会计核算范围。</a:t>
            </a:r>
            <a:endParaRPr lang="zh-CN" altLang="en-US" sz="2800" b="1">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611188" y="620713"/>
          <a:ext cx="3529013" cy="5845175"/>
        </p:xfrm>
        <a:graphic>
          <a:graphicData uri="http://schemas.openxmlformats.org/drawingml/2006/table">
            <a:tbl>
              <a:tblPr/>
              <a:tblGrid>
                <a:gridCol w="1008289"/>
                <a:gridCol w="2520723"/>
              </a:tblGrid>
              <a:tr h="426719">
                <a:tc gridSpan="2">
                  <a:txBody>
                    <a:bodyPr/>
                    <a:lstStyle/>
                    <a:p>
                      <a:pPr algn="l">
                        <a:spcAft>
                          <a:spcPts val="0"/>
                        </a:spcAft>
                      </a:pPr>
                      <a:r>
                        <a:rPr lang="en-US" altLang="zh-CN" sz="2800" b="0" kern="0" dirty="0" smtClean="0">
                          <a:solidFill>
                            <a:schemeClr val="tx1"/>
                          </a:solidFill>
                          <a:latin typeface="微软雅黑" panose="020B0503020204020204" charset="-122"/>
                          <a:ea typeface="微软雅黑" panose="020B0503020204020204" charset="-122"/>
                          <a:cs typeface="Times New Roman" panose="02020603050405020304"/>
                        </a:rPr>
                        <a:t>      </a:t>
                      </a:r>
                      <a:r>
                        <a:rPr lang="zh-CN" sz="2800" b="0" kern="0" dirty="0" smtClean="0">
                          <a:solidFill>
                            <a:schemeClr val="tx1"/>
                          </a:solidFill>
                          <a:latin typeface="微软雅黑" panose="020B0503020204020204" charset="-122"/>
                          <a:ea typeface="微软雅黑" panose="020B0503020204020204" charset="-122"/>
                          <a:cs typeface="Times New Roman" panose="02020603050405020304"/>
                        </a:rPr>
                        <a:t>资产类</a:t>
                      </a:r>
                      <a:r>
                        <a:rPr lang="zh-CN" altLang="en-US" sz="2800" b="0" kern="0" dirty="0" smtClean="0">
                          <a:solidFill>
                            <a:schemeClr val="tx1"/>
                          </a:solidFill>
                          <a:latin typeface="微软雅黑" panose="020B0503020204020204" charset="-122"/>
                          <a:ea typeface="微软雅黑" panose="020B0503020204020204" charset="-122"/>
                          <a:cs typeface="Times New Roman" panose="02020603050405020304"/>
                        </a:rPr>
                        <a:t>科目</a:t>
                      </a:r>
                      <a:endParaRPr lang="zh-CN" sz="2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r>
              <a:tr h="310354">
                <a:tc>
                  <a:txBody>
                    <a:bodyPr/>
                    <a:lstStyle/>
                    <a:p>
                      <a:pPr algn="ctr">
                        <a:spcAft>
                          <a:spcPts val="0"/>
                        </a:spcAft>
                      </a:pPr>
                      <a:r>
                        <a:rPr lang="en-US" sz="1800" b="0" kern="0" dirty="0">
                          <a:solidFill>
                            <a:schemeClr val="tx1"/>
                          </a:solidFill>
                          <a:latin typeface="微软雅黑" panose="020B0503020204020204" charset="-122"/>
                          <a:ea typeface="微软雅黑" panose="020B0503020204020204" charset="-122"/>
                          <a:cs typeface="Times New Roman" panose="02020603050405020304"/>
                        </a:rPr>
                        <a:t>1</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chemeClr val="tx1"/>
                          </a:solidFill>
                          <a:latin typeface="微软雅黑" panose="020B0503020204020204" charset="-122"/>
                          <a:ea typeface="微软雅黑" panose="020B0503020204020204" charset="-122"/>
                          <a:cs typeface="Times New Roman" panose="02020603050405020304"/>
                        </a:rPr>
                        <a:t>库存现金</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54">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2</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chemeClr val="tx1"/>
                          </a:solidFill>
                          <a:latin typeface="微软雅黑" panose="020B0503020204020204" charset="-122"/>
                          <a:ea typeface="微软雅黑" panose="020B0503020204020204" charset="-122"/>
                          <a:cs typeface="Times New Roman" panose="02020603050405020304"/>
                        </a:rPr>
                        <a:t>银行存款</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3809">
                <a:tc>
                  <a:txBody>
                    <a:bodyPr/>
                    <a:lstStyle/>
                    <a:p>
                      <a:pPr algn="ctr">
                        <a:spcAft>
                          <a:spcPts val="0"/>
                        </a:spcAft>
                      </a:pPr>
                      <a:r>
                        <a:rPr lang="en-US" sz="1800" b="0" kern="0" dirty="0">
                          <a:solidFill>
                            <a:schemeClr val="tx1"/>
                          </a:solidFill>
                          <a:latin typeface="微软雅黑" panose="020B0503020204020204" charset="-122"/>
                          <a:ea typeface="微软雅黑" panose="020B0503020204020204" charset="-122"/>
                          <a:cs typeface="Times New Roman" panose="02020603050405020304"/>
                        </a:rPr>
                        <a:t>3</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chemeClr val="tx1"/>
                          </a:solidFill>
                          <a:latin typeface="微软雅黑" panose="020B0503020204020204" charset="-122"/>
                          <a:ea typeface="微软雅黑" panose="020B0503020204020204" charset="-122"/>
                          <a:cs typeface="Times New Roman" panose="02020603050405020304"/>
                        </a:rPr>
                        <a:t>零余额账户用款额度</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202">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4</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rgbClr val="FF0000"/>
                          </a:solidFill>
                          <a:latin typeface="微软雅黑" panose="020B0503020204020204" charset="-122"/>
                          <a:ea typeface="微软雅黑" panose="020B0503020204020204" charset="-122"/>
                          <a:cs typeface="Times New Roman" panose="02020603050405020304"/>
                        </a:rPr>
                        <a:t>其他货币资金</a:t>
                      </a:r>
                      <a:endParaRPr lang="zh-CN" sz="1800" b="0" kern="100" dirty="0">
                        <a:solidFill>
                          <a:srgbClr val="FF0000"/>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962">
                <a:tc>
                  <a:txBody>
                    <a:bodyPr/>
                    <a:lstStyle/>
                    <a:p>
                      <a:pPr algn="ctr">
                        <a:spcAft>
                          <a:spcPts val="0"/>
                        </a:spcAft>
                      </a:pPr>
                      <a:r>
                        <a:rPr lang="en-US" sz="1800" b="0" kern="0" dirty="0">
                          <a:solidFill>
                            <a:schemeClr val="tx1"/>
                          </a:solidFill>
                          <a:latin typeface="微软雅黑" panose="020B0503020204020204" charset="-122"/>
                          <a:ea typeface="微软雅黑" panose="020B0503020204020204" charset="-122"/>
                          <a:cs typeface="Times New Roman" panose="02020603050405020304"/>
                        </a:rPr>
                        <a:t>5</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800" b="0" kern="0" dirty="0" smtClean="0">
                          <a:solidFill>
                            <a:schemeClr val="tx1"/>
                          </a:solidFill>
                          <a:latin typeface="微软雅黑" panose="020B0503020204020204" charset="-122"/>
                          <a:ea typeface="微软雅黑" panose="020B0503020204020204" charset="-122"/>
                          <a:cs typeface="Times New Roman" panose="02020603050405020304"/>
                        </a:rPr>
                        <a:t>短期投资</a:t>
                      </a:r>
                      <a:r>
                        <a:rPr lang="zh-CN" altLang="en-US" sz="1800" b="0" kern="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1800" b="0" kern="100" dirty="0">
                        <a:solidFill>
                          <a:srgbClr val="00CC00"/>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54">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6</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800" b="0" kern="0" smtClean="0">
                          <a:solidFill>
                            <a:schemeClr val="tx1"/>
                          </a:solidFill>
                          <a:latin typeface="微软雅黑" panose="020B0503020204020204" charset="-122"/>
                          <a:ea typeface="微软雅黑" panose="020B0503020204020204" charset="-122"/>
                          <a:cs typeface="Times New Roman" panose="02020603050405020304"/>
                        </a:rPr>
                        <a:t>财政应返还</a:t>
                      </a:r>
                      <a:r>
                        <a:rPr lang="zh-CN" altLang="zh-CN" sz="1800" b="0" kern="0" smtClean="0">
                          <a:solidFill>
                            <a:schemeClr val="tx1"/>
                          </a:solidFill>
                          <a:latin typeface="微软雅黑" panose="020B0503020204020204" charset="-122"/>
                          <a:ea typeface="微软雅黑" panose="020B0503020204020204" charset="-122"/>
                          <a:cs typeface="Times New Roman" panose="02020603050405020304"/>
                        </a:rPr>
                        <a:t>额度</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54">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7</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smtClean="0">
                          <a:solidFill>
                            <a:schemeClr val="tx1"/>
                          </a:solidFill>
                          <a:latin typeface="微软雅黑" panose="020B0503020204020204" charset="-122"/>
                          <a:ea typeface="微软雅黑" panose="020B0503020204020204" charset="-122"/>
                          <a:cs typeface="Times New Roman" panose="02020603050405020304"/>
                        </a:rPr>
                        <a:t>应收票据</a:t>
                      </a:r>
                      <a:r>
                        <a:rPr lang="zh-CN" altLang="en-US" sz="1800" b="0" kern="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1800" b="0" kern="100" dirty="0">
                        <a:solidFill>
                          <a:srgbClr val="00CC00"/>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8178">
                <a:tc>
                  <a:txBody>
                    <a:bodyPr/>
                    <a:lstStyle/>
                    <a:p>
                      <a:pPr algn="ctr">
                        <a:spcAft>
                          <a:spcPts val="0"/>
                        </a:spcAft>
                      </a:pPr>
                      <a:r>
                        <a:rPr lang="en-US" sz="1800" b="0" kern="0" dirty="0">
                          <a:solidFill>
                            <a:schemeClr val="tx1"/>
                          </a:solidFill>
                          <a:latin typeface="微软雅黑" panose="020B0503020204020204" charset="-122"/>
                          <a:ea typeface="微软雅黑" panose="020B0503020204020204" charset="-122"/>
                          <a:cs typeface="Times New Roman" panose="02020603050405020304"/>
                        </a:rPr>
                        <a:t>8</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chemeClr val="tx1"/>
                          </a:solidFill>
                          <a:latin typeface="微软雅黑" panose="020B0503020204020204" charset="-122"/>
                          <a:ea typeface="微软雅黑" panose="020B0503020204020204" charset="-122"/>
                          <a:cs typeface="Times New Roman" panose="02020603050405020304"/>
                        </a:rPr>
                        <a:t>应收账款</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063">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9</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chemeClr val="tx1"/>
                          </a:solidFill>
                          <a:latin typeface="微软雅黑" panose="020B0503020204020204" charset="-122"/>
                          <a:ea typeface="微软雅黑" panose="020B0503020204020204" charset="-122"/>
                          <a:cs typeface="Times New Roman" panose="02020603050405020304"/>
                        </a:rPr>
                        <a:t>预付账款</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54">
                <a:tc>
                  <a:txBody>
                    <a:bodyPr/>
                    <a:lstStyle/>
                    <a:p>
                      <a:pPr algn="ctr">
                        <a:spcAft>
                          <a:spcPts val="0"/>
                        </a:spcAft>
                      </a:pPr>
                      <a:r>
                        <a:rPr lang="en-US" sz="1800" b="0" kern="0" dirty="0">
                          <a:solidFill>
                            <a:schemeClr val="tx1"/>
                          </a:solidFill>
                          <a:latin typeface="微软雅黑" panose="020B0503020204020204" charset="-122"/>
                          <a:ea typeface="微软雅黑" panose="020B0503020204020204" charset="-122"/>
                          <a:cs typeface="Times New Roman" panose="02020603050405020304"/>
                        </a:rPr>
                        <a:t>10</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rgbClr val="FF0000"/>
                          </a:solidFill>
                          <a:latin typeface="微软雅黑" panose="020B0503020204020204" charset="-122"/>
                          <a:ea typeface="微软雅黑" panose="020B0503020204020204" charset="-122"/>
                          <a:cs typeface="Times New Roman" panose="02020603050405020304"/>
                        </a:rPr>
                        <a:t>应收</a:t>
                      </a:r>
                      <a:r>
                        <a:rPr lang="zh-CN" sz="1800" b="0" kern="0" dirty="0" smtClean="0">
                          <a:solidFill>
                            <a:srgbClr val="FF0000"/>
                          </a:solidFill>
                          <a:latin typeface="微软雅黑" panose="020B0503020204020204" charset="-122"/>
                          <a:ea typeface="微软雅黑" panose="020B0503020204020204" charset="-122"/>
                          <a:cs typeface="Times New Roman" panose="02020603050405020304"/>
                        </a:rPr>
                        <a:t>股利</a:t>
                      </a:r>
                      <a:r>
                        <a:rPr lang="zh-CN" altLang="en-US" sz="1800" b="0" kern="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1800" b="0" kern="100" dirty="0">
                        <a:solidFill>
                          <a:srgbClr val="00CC00"/>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54">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11</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rgbClr val="FF0000"/>
                          </a:solidFill>
                          <a:latin typeface="微软雅黑" panose="020B0503020204020204" charset="-122"/>
                          <a:ea typeface="微软雅黑" panose="020B0503020204020204" charset="-122"/>
                          <a:cs typeface="Times New Roman" panose="02020603050405020304"/>
                        </a:rPr>
                        <a:t>应收</a:t>
                      </a:r>
                      <a:r>
                        <a:rPr lang="zh-CN" sz="1800" b="0" kern="0" dirty="0" smtClean="0">
                          <a:solidFill>
                            <a:srgbClr val="FF0000"/>
                          </a:solidFill>
                          <a:latin typeface="微软雅黑" panose="020B0503020204020204" charset="-122"/>
                          <a:ea typeface="微软雅黑" panose="020B0503020204020204" charset="-122"/>
                          <a:cs typeface="Times New Roman" panose="02020603050405020304"/>
                        </a:rPr>
                        <a:t>利息</a:t>
                      </a:r>
                      <a:r>
                        <a:rPr lang="zh-CN" altLang="en-US" sz="1800" b="0" kern="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1800" b="0" kern="100" dirty="0">
                        <a:solidFill>
                          <a:srgbClr val="00CC00"/>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54">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12</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chemeClr val="tx1"/>
                          </a:solidFill>
                          <a:latin typeface="微软雅黑" panose="020B0503020204020204" charset="-122"/>
                          <a:ea typeface="微软雅黑" panose="020B0503020204020204" charset="-122"/>
                          <a:cs typeface="Times New Roman" panose="02020603050405020304"/>
                        </a:rPr>
                        <a:t>其他应收款</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54">
                <a:tc>
                  <a:txBody>
                    <a:bodyPr/>
                    <a:lstStyle/>
                    <a:p>
                      <a:pPr algn="ctr">
                        <a:spcAft>
                          <a:spcPts val="0"/>
                        </a:spcAft>
                      </a:pPr>
                      <a:r>
                        <a:rPr lang="en-US" sz="1800" b="0" kern="0" dirty="0">
                          <a:solidFill>
                            <a:schemeClr val="tx1"/>
                          </a:solidFill>
                          <a:latin typeface="微软雅黑" panose="020B0503020204020204" charset="-122"/>
                          <a:ea typeface="微软雅黑" panose="020B0503020204020204" charset="-122"/>
                          <a:cs typeface="Times New Roman" panose="02020603050405020304"/>
                        </a:rPr>
                        <a:t>13</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rgbClr val="FF00FF"/>
                          </a:solidFill>
                          <a:latin typeface="微软雅黑" panose="020B0503020204020204" charset="-122"/>
                          <a:ea typeface="微软雅黑" panose="020B0503020204020204" charset="-122"/>
                          <a:cs typeface="Times New Roman" panose="02020603050405020304"/>
                        </a:rPr>
                        <a:t>坏账</a:t>
                      </a:r>
                      <a:r>
                        <a:rPr lang="zh-CN" sz="1800" b="0" kern="0" dirty="0" smtClean="0">
                          <a:solidFill>
                            <a:srgbClr val="FF00FF"/>
                          </a:solidFill>
                          <a:latin typeface="微软雅黑" panose="020B0503020204020204" charset="-122"/>
                          <a:ea typeface="微软雅黑" panose="020B0503020204020204" charset="-122"/>
                          <a:cs typeface="Times New Roman" panose="02020603050405020304"/>
                        </a:rPr>
                        <a:t>准备</a:t>
                      </a:r>
                      <a:r>
                        <a:rPr lang="zh-CN" altLang="en-US" sz="1800" b="0" kern="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1800" b="0" kern="100" dirty="0">
                        <a:solidFill>
                          <a:srgbClr val="00CC00"/>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54">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14</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rgbClr val="FF0000"/>
                          </a:solidFill>
                          <a:latin typeface="微软雅黑" panose="020B0503020204020204" charset="-122"/>
                          <a:ea typeface="微软雅黑" panose="020B0503020204020204" charset="-122"/>
                          <a:cs typeface="Times New Roman" panose="02020603050405020304"/>
                        </a:rPr>
                        <a:t>在途</a:t>
                      </a:r>
                      <a:r>
                        <a:rPr lang="zh-CN" sz="1800" b="0" kern="0" dirty="0" smtClean="0">
                          <a:solidFill>
                            <a:srgbClr val="FF0000"/>
                          </a:solidFill>
                          <a:latin typeface="微软雅黑" panose="020B0503020204020204" charset="-122"/>
                          <a:ea typeface="微软雅黑" panose="020B0503020204020204" charset="-122"/>
                          <a:cs typeface="Times New Roman" panose="02020603050405020304"/>
                        </a:rPr>
                        <a:t>物</a:t>
                      </a:r>
                      <a:r>
                        <a:rPr lang="zh-CN" altLang="en-US" sz="1800" b="0" kern="0" dirty="0" smtClean="0">
                          <a:solidFill>
                            <a:srgbClr val="FF0000"/>
                          </a:solidFill>
                          <a:latin typeface="微软雅黑" panose="020B0503020204020204" charset="-122"/>
                          <a:ea typeface="微软雅黑" panose="020B0503020204020204" charset="-122"/>
                          <a:cs typeface="Times New Roman" panose="02020603050405020304"/>
                        </a:rPr>
                        <a:t>品</a:t>
                      </a:r>
                      <a:endParaRPr lang="zh-CN" sz="1800" b="0" kern="100" dirty="0">
                        <a:solidFill>
                          <a:srgbClr val="FF0000"/>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54">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15</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chemeClr val="tx1"/>
                          </a:solidFill>
                          <a:latin typeface="微软雅黑" panose="020B0503020204020204" charset="-122"/>
                          <a:ea typeface="微软雅黑" panose="020B0503020204020204" charset="-122"/>
                          <a:cs typeface="Times New Roman" panose="02020603050405020304"/>
                        </a:rPr>
                        <a:t>库存物品</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54">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16</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rgbClr val="FF3300"/>
                          </a:solidFill>
                          <a:latin typeface="微软雅黑" panose="020B0503020204020204" charset="-122"/>
                          <a:ea typeface="微软雅黑" panose="020B0503020204020204" charset="-122"/>
                          <a:cs typeface="Times New Roman" panose="02020603050405020304"/>
                        </a:rPr>
                        <a:t>加工物品</a:t>
                      </a:r>
                      <a:endParaRPr lang="zh-CN" sz="1800" b="0" kern="100" dirty="0">
                        <a:solidFill>
                          <a:srgbClr val="FF3300"/>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0354">
                <a:tc>
                  <a:txBody>
                    <a:bodyPr/>
                    <a:lstStyle/>
                    <a:p>
                      <a:pPr algn="ctr">
                        <a:spcAft>
                          <a:spcPts val="0"/>
                        </a:spcAft>
                      </a:pPr>
                      <a:r>
                        <a:rPr lang="en-US" sz="1800" b="0" kern="0" dirty="0">
                          <a:solidFill>
                            <a:schemeClr val="tx1"/>
                          </a:solidFill>
                          <a:latin typeface="微软雅黑" panose="020B0503020204020204" charset="-122"/>
                          <a:ea typeface="微软雅黑" panose="020B0503020204020204" charset="-122"/>
                          <a:cs typeface="Times New Roman" panose="02020603050405020304"/>
                        </a:rPr>
                        <a:t>17</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55505" marR="5550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rgbClr val="FF00FF"/>
                          </a:solidFill>
                          <a:latin typeface="微软雅黑" panose="020B0503020204020204" charset="-122"/>
                          <a:ea typeface="微软雅黑" panose="020B0503020204020204" charset="-122"/>
                          <a:cs typeface="Times New Roman" panose="02020603050405020304"/>
                        </a:rPr>
                        <a:t>待摊费用</a:t>
                      </a:r>
                      <a:endParaRPr lang="zh-CN" sz="1800" b="0" kern="100" dirty="0">
                        <a:solidFill>
                          <a:srgbClr val="FF00FF"/>
                        </a:solidFill>
                        <a:latin typeface="微软雅黑" panose="020B0503020204020204" charset="-122"/>
                        <a:ea typeface="微软雅黑" panose="020B0503020204020204" charset="-122"/>
                        <a:cs typeface="Times New Roman" panose="02020603050405020304"/>
                      </a:endParaRPr>
                    </a:p>
                  </a:txBody>
                  <a:tcPr marL="55505" marR="5550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4140200" y="744538"/>
          <a:ext cx="4464050" cy="5708650"/>
        </p:xfrm>
        <a:graphic>
          <a:graphicData uri="http://schemas.openxmlformats.org/drawingml/2006/table">
            <a:tbl>
              <a:tblPr/>
              <a:tblGrid>
                <a:gridCol w="978509"/>
                <a:gridCol w="3485541"/>
              </a:tblGrid>
              <a:tr h="308365">
                <a:tc>
                  <a:txBody>
                    <a:bodyPr/>
                    <a:lstStyle/>
                    <a:p>
                      <a:pPr algn="ctr">
                        <a:spcAft>
                          <a:spcPts val="0"/>
                        </a:spcAft>
                      </a:pPr>
                      <a:r>
                        <a:rPr lang="en-US" sz="1800" b="0" kern="0" dirty="0">
                          <a:solidFill>
                            <a:schemeClr val="tx1"/>
                          </a:solidFill>
                          <a:latin typeface="微软雅黑" panose="020B0503020204020204" charset="-122"/>
                          <a:ea typeface="微软雅黑" panose="020B0503020204020204" charset="-122"/>
                          <a:cs typeface="Times New Roman" panose="02020603050405020304"/>
                        </a:rPr>
                        <a:t>18</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smtClean="0">
                          <a:solidFill>
                            <a:schemeClr val="tx1"/>
                          </a:solidFill>
                          <a:latin typeface="微软雅黑" panose="020B0503020204020204" charset="-122"/>
                          <a:ea typeface="微软雅黑" panose="020B0503020204020204" charset="-122"/>
                          <a:cs typeface="Times New Roman" panose="02020603050405020304"/>
                        </a:rPr>
                        <a:t>长期</a:t>
                      </a:r>
                      <a:r>
                        <a:rPr lang="zh-CN" sz="1800" b="0" kern="0" dirty="0">
                          <a:solidFill>
                            <a:schemeClr val="tx1"/>
                          </a:solidFill>
                          <a:latin typeface="微软雅黑" panose="020B0503020204020204" charset="-122"/>
                          <a:ea typeface="微软雅黑" panose="020B0503020204020204" charset="-122"/>
                          <a:cs typeface="Times New Roman" panose="02020603050405020304"/>
                        </a:rPr>
                        <a:t>股权</a:t>
                      </a:r>
                      <a:r>
                        <a:rPr lang="zh-CN" sz="1800" b="0" kern="0" dirty="0" smtClean="0">
                          <a:solidFill>
                            <a:schemeClr val="tx1"/>
                          </a:solidFill>
                          <a:latin typeface="微软雅黑" panose="020B0503020204020204" charset="-122"/>
                          <a:ea typeface="微软雅黑" panose="020B0503020204020204" charset="-122"/>
                          <a:cs typeface="Times New Roman" panose="02020603050405020304"/>
                        </a:rPr>
                        <a:t>投资</a:t>
                      </a:r>
                      <a:r>
                        <a:rPr lang="zh-CN" altLang="en-US" sz="1800" b="0" kern="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1800" b="0" kern="100" dirty="0">
                        <a:solidFill>
                          <a:srgbClr val="00CC00"/>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19</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chemeClr val="tx1"/>
                          </a:solidFill>
                          <a:latin typeface="微软雅黑" panose="020B0503020204020204" charset="-122"/>
                          <a:ea typeface="微软雅黑" panose="020B0503020204020204" charset="-122"/>
                          <a:cs typeface="Times New Roman" panose="02020603050405020304"/>
                        </a:rPr>
                        <a:t>长期债券</a:t>
                      </a:r>
                      <a:r>
                        <a:rPr lang="zh-CN" sz="1800" b="0" kern="0" dirty="0" smtClean="0">
                          <a:solidFill>
                            <a:schemeClr val="tx1"/>
                          </a:solidFill>
                          <a:latin typeface="微软雅黑" panose="020B0503020204020204" charset="-122"/>
                          <a:ea typeface="微软雅黑" panose="020B0503020204020204" charset="-122"/>
                          <a:cs typeface="Times New Roman" panose="02020603050405020304"/>
                        </a:rPr>
                        <a:t>投资</a:t>
                      </a:r>
                      <a:r>
                        <a:rPr lang="zh-CN" altLang="en-US" sz="1800" b="0" kern="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1800" b="0" kern="100" dirty="0">
                        <a:solidFill>
                          <a:srgbClr val="00CC00"/>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04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20</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chemeClr val="tx1"/>
                          </a:solidFill>
                          <a:latin typeface="微软雅黑" panose="020B0503020204020204" charset="-122"/>
                          <a:ea typeface="微软雅黑" panose="020B0503020204020204" charset="-122"/>
                          <a:cs typeface="Times New Roman" panose="02020603050405020304"/>
                        </a:rPr>
                        <a:t>固定资产</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150">
                <a:tc>
                  <a:txBody>
                    <a:bodyPr/>
                    <a:lstStyle/>
                    <a:p>
                      <a:pPr algn="ctr">
                        <a:spcAft>
                          <a:spcPts val="0"/>
                        </a:spcAft>
                      </a:pPr>
                      <a:r>
                        <a:rPr lang="en-US" sz="1800" b="0" kern="0" dirty="0">
                          <a:solidFill>
                            <a:schemeClr val="tx1"/>
                          </a:solidFill>
                          <a:latin typeface="微软雅黑" panose="020B0503020204020204" charset="-122"/>
                          <a:ea typeface="微软雅黑" panose="020B0503020204020204" charset="-122"/>
                          <a:cs typeface="Times New Roman" panose="02020603050405020304"/>
                        </a:rPr>
                        <a:t>21</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chemeClr val="tx1"/>
                          </a:solidFill>
                          <a:latin typeface="微软雅黑" panose="020B0503020204020204" charset="-122"/>
                          <a:ea typeface="微软雅黑" panose="020B0503020204020204" charset="-122"/>
                          <a:cs typeface="Times New Roman" panose="02020603050405020304"/>
                        </a:rPr>
                        <a:t>固定资产累计折旧</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22</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800" b="0" kern="0" dirty="0" smtClean="0">
                          <a:solidFill>
                            <a:srgbClr val="FF0000"/>
                          </a:solidFill>
                          <a:latin typeface="微软雅黑" panose="020B0503020204020204" charset="-122"/>
                          <a:ea typeface="微软雅黑" panose="020B0503020204020204" charset="-122"/>
                          <a:cs typeface="Times New Roman" panose="02020603050405020304"/>
                        </a:rPr>
                        <a:t>工程物资</a:t>
                      </a:r>
                      <a:endParaRPr lang="zh-CN" sz="18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dirty="0" smtClean="0">
                          <a:solidFill>
                            <a:schemeClr val="tx1"/>
                          </a:solidFill>
                          <a:latin typeface="微软雅黑" panose="020B0503020204020204" charset="-122"/>
                          <a:ea typeface="微软雅黑" panose="020B0503020204020204" charset="-122"/>
                          <a:cs typeface="Times New Roman" panose="02020603050405020304"/>
                        </a:rPr>
                        <a:t>23</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zh-CN" sz="1800" b="0" kern="0" dirty="0" smtClean="0">
                          <a:solidFill>
                            <a:schemeClr val="tx1"/>
                          </a:solidFill>
                          <a:latin typeface="微软雅黑" panose="020B0503020204020204" charset="-122"/>
                          <a:ea typeface="微软雅黑" panose="020B0503020204020204" charset="-122"/>
                          <a:cs typeface="Times New Roman" panose="02020603050405020304"/>
                        </a:rPr>
                        <a:t>在建工程</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24</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chemeClr val="tx1"/>
                          </a:solidFill>
                          <a:latin typeface="微软雅黑" panose="020B0503020204020204" charset="-122"/>
                          <a:ea typeface="微软雅黑" panose="020B0503020204020204" charset="-122"/>
                          <a:cs typeface="Times New Roman" panose="02020603050405020304"/>
                        </a:rPr>
                        <a:t>无形资产</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25</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800" b="0" kern="0" dirty="0" smtClean="0">
                          <a:solidFill>
                            <a:schemeClr val="tx1"/>
                          </a:solidFill>
                          <a:latin typeface="微软雅黑" panose="020B0503020204020204" charset="-122"/>
                          <a:ea typeface="微软雅黑" panose="020B0503020204020204" charset="-122"/>
                          <a:cs typeface="Times New Roman" panose="02020603050405020304"/>
                        </a:rPr>
                        <a:t>无形资产</a:t>
                      </a:r>
                      <a:r>
                        <a:rPr lang="zh-CN" sz="1800" b="0" kern="0" dirty="0" smtClean="0">
                          <a:solidFill>
                            <a:schemeClr val="tx1"/>
                          </a:solidFill>
                          <a:latin typeface="微软雅黑" panose="020B0503020204020204" charset="-122"/>
                          <a:ea typeface="微软雅黑" panose="020B0503020204020204" charset="-122"/>
                          <a:cs typeface="Times New Roman" panose="02020603050405020304"/>
                        </a:rPr>
                        <a:t>累计</a:t>
                      </a:r>
                      <a:r>
                        <a:rPr lang="zh-CN" sz="1800" b="0" kern="0" dirty="0">
                          <a:solidFill>
                            <a:schemeClr val="tx1"/>
                          </a:solidFill>
                          <a:latin typeface="微软雅黑" panose="020B0503020204020204" charset="-122"/>
                          <a:ea typeface="微软雅黑" panose="020B0503020204020204" charset="-122"/>
                          <a:cs typeface="Times New Roman" panose="02020603050405020304"/>
                        </a:rPr>
                        <a:t>摊销</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26</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rgbClr val="FF0000"/>
                          </a:solidFill>
                          <a:latin typeface="微软雅黑" panose="020B0503020204020204" charset="-122"/>
                          <a:ea typeface="微软雅黑" panose="020B0503020204020204" charset="-122"/>
                          <a:cs typeface="Times New Roman" panose="02020603050405020304"/>
                        </a:rPr>
                        <a:t>研发支出</a:t>
                      </a:r>
                      <a:endParaRPr lang="zh-CN" sz="18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27</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800" b="0" kern="100" dirty="0" smtClean="0">
                          <a:solidFill>
                            <a:srgbClr val="FF00FF"/>
                          </a:solidFill>
                          <a:latin typeface="微软雅黑" panose="020B0503020204020204" charset="-122"/>
                          <a:ea typeface="微软雅黑" panose="020B0503020204020204" charset="-122"/>
                          <a:cs typeface="Times New Roman" panose="02020603050405020304"/>
                        </a:rPr>
                        <a:t>公共基础设施</a:t>
                      </a:r>
                      <a:endParaRPr lang="zh-CN" sz="1800" b="0" kern="100" dirty="0">
                        <a:solidFill>
                          <a:srgbClr val="FF00FF"/>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28</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800" b="0" kern="0" dirty="0">
                          <a:solidFill>
                            <a:srgbClr val="FF00FF"/>
                          </a:solidFill>
                          <a:latin typeface="微软雅黑" panose="020B0503020204020204" charset="-122"/>
                          <a:ea typeface="微软雅黑" panose="020B0503020204020204" charset="-122"/>
                          <a:cs typeface="Times New Roman" panose="02020603050405020304"/>
                        </a:rPr>
                        <a:t>公共基础</a:t>
                      </a:r>
                      <a:r>
                        <a:rPr lang="zh-CN" sz="1800" b="0" kern="0" dirty="0" smtClean="0">
                          <a:solidFill>
                            <a:srgbClr val="FF00FF"/>
                          </a:solidFill>
                          <a:latin typeface="微软雅黑" panose="020B0503020204020204" charset="-122"/>
                          <a:ea typeface="微软雅黑" panose="020B0503020204020204" charset="-122"/>
                          <a:cs typeface="Times New Roman" panose="02020603050405020304"/>
                        </a:rPr>
                        <a:t>设施</a:t>
                      </a:r>
                      <a:r>
                        <a:rPr lang="zh-CN" altLang="en-US" sz="1800" b="0" kern="0" dirty="0" smtClean="0">
                          <a:solidFill>
                            <a:srgbClr val="FF00FF"/>
                          </a:solidFill>
                          <a:latin typeface="微软雅黑" panose="020B0503020204020204" charset="-122"/>
                          <a:ea typeface="微软雅黑" panose="020B0503020204020204" charset="-122"/>
                          <a:cs typeface="Times New Roman" panose="02020603050405020304"/>
                        </a:rPr>
                        <a:t>累计折旧（摊销）</a:t>
                      </a:r>
                      <a:endParaRPr lang="zh-CN" sz="1800" b="0" kern="100" dirty="0">
                        <a:solidFill>
                          <a:srgbClr val="FF00FF"/>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29</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800" b="0" kern="100" dirty="0" smtClean="0">
                          <a:solidFill>
                            <a:srgbClr val="FF00FF"/>
                          </a:solidFill>
                          <a:latin typeface="微软雅黑" panose="020B0503020204020204" charset="-122"/>
                          <a:ea typeface="微软雅黑" panose="020B0503020204020204" charset="-122"/>
                          <a:cs typeface="Times New Roman" panose="02020603050405020304"/>
                        </a:rPr>
                        <a:t>政府储备物资</a:t>
                      </a:r>
                      <a:endParaRPr lang="zh-CN" sz="1800" b="0" kern="100" dirty="0">
                        <a:solidFill>
                          <a:srgbClr val="FF00FF"/>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30</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800" b="0" kern="0" dirty="0" smtClean="0">
                          <a:solidFill>
                            <a:srgbClr val="FF0000"/>
                          </a:solidFill>
                          <a:latin typeface="微软雅黑" panose="020B0503020204020204" charset="-122"/>
                          <a:ea typeface="微软雅黑" panose="020B0503020204020204" charset="-122"/>
                          <a:cs typeface="Times New Roman" panose="02020603050405020304"/>
                        </a:rPr>
                        <a:t>文物文化资产</a:t>
                      </a:r>
                      <a:endParaRPr lang="zh-CN" sz="18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31</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800" b="0" kern="0" dirty="0" smtClean="0">
                          <a:solidFill>
                            <a:srgbClr val="FF0000"/>
                          </a:solidFill>
                          <a:latin typeface="微软雅黑" panose="020B0503020204020204" charset="-122"/>
                          <a:ea typeface="微软雅黑" panose="020B0503020204020204" charset="-122"/>
                          <a:cs typeface="Times New Roman" panose="02020603050405020304"/>
                        </a:rPr>
                        <a:t>保障性住房</a:t>
                      </a:r>
                      <a:endParaRPr lang="zh-CN" sz="18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32</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800" b="0" kern="100" dirty="0" smtClean="0">
                          <a:solidFill>
                            <a:srgbClr val="FF0000"/>
                          </a:solidFill>
                          <a:latin typeface="微软雅黑" panose="020B0503020204020204" charset="-122"/>
                          <a:ea typeface="微软雅黑" panose="020B0503020204020204" charset="-122"/>
                          <a:cs typeface="Times New Roman" panose="02020603050405020304"/>
                        </a:rPr>
                        <a:t>保障性住房累计折旧</a:t>
                      </a:r>
                      <a:endParaRPr lang="zh-CN" sz="18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sz="1800" b="0" kern="0">
                          <a:solidFill>
                            <a:schemeClr val="tx1"/>
                          </a:solidFill>
                          <a:latin typeface="微软雅黑" panose="020B0503020204020204" charset="-122"/>
                          <a:ea typeface="微软雅黑" panose="020B0503020204020204" charset="-122"/>
                          <a:cs typeface="Times New Roman" panose="02020603050405020304"/>
                        </a:rPr>
                        <a:t>33</a:t>
                      </a:r>
                      <a:endParaRPr lang="zh-CN" sz="1800" b="0" kern="10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1800" b="0" kern="100" dirty="0" smtClean="0">
                          <a:solidFill>
                            <a:srgbClr val="FF00FF"/>
                          </a:solidFill>
                          <a:latin typeface="微软雅黑" panose="020B0503020204020204" charset="-122"/>
                          <a:ea typeface="微软雅黑" panose="020B0503020204020204" charset="-122"/>
                          <a:cs typeface="Times New Roman" panose="02020603050405020304"/>
                        </a:rPr>
                        <a:t>受托代理资产</a:t>
                      </a:r>
                      <a:endParaRPr lang="zh-CN" sz="1800" b="0" kern="100" dirty="0">
                        <a:solidFill>
                          <a:srgbClr val="FF00FF"/>
                        </a:solidFill>
                        <a:latin typeface="微软雅黑" panose="020B0503020204020204" charset="-122"/>
                        <a:ea typeface="微软雅黑" panose="020B0503020204020204" charset="-122"/>
                        <a:cs typeface="Times New Roman" panose="02020603050405020304"/>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altLang="zh-CN" sz="1800" b="0" kern="100" dirty="0" smtClean="0">
                          <a:solidFill>
                            <a:schemeClr val="tx1"/>
                          </a:solidFill>
                          <a:latin typeface="微软雅黑" panose="020B0503020204020204" charset="-122"/>
                          <a:ea typeface="微软雅黑" panose="020B0503020204020204" charset="-122"/>
                          <a:cs typeface="Times New Roman" panose="02020603050405020304"/>
                        </a:rPr>
                        <a:t>34</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zh-CN" altLang="en-US" sz="1800" b="0" dirty="0" smtClean="0">
                          <a:solidFill>
                            <a:srgbClr val="FF00FF"/>
                          </a:solidFill>
                          <a:latin typeface="黑体" panose="02010609060101010101" pitchFamily="1" charset="-122"/>
                          <a:ea typeface="黑体" panose="02010609060101010101" pitchFamily="1" charset="-122"/>
                        </a:rPr>
                        <a:t>长期待摊费用</a:t>
                      </a:r>
                      <a:endParaRPr lang="zh-CN" altLang="en-US" sz="1800" b="0" dirty="0">
                        <a:solidFill>
                          <a:srgbClr val="FF00FF"/>
                        </a:solidFill>
                        <a:latin typeface="黑体" panose="02010609060101010101" pitchFamily="1" charset="-122"/>
                        <a:ea typeface="黑体" panose="02010609060101010101" pitchFamily="1" charset="-122"/>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365">
                <a:tc>
                  <a:txBody>
                    <a:bodyPr/>
                    <a:lstStyle/>
                    <a:p>
                      <a:pPr algn="ctr">
                        <a:spcAft>
                          <a:spcPts val="0"/>
                        </a:spcAft>
                      </a:pPr>
                      <a:r>
                        <a:rPr lang="en-US" altLang="zh-CN" sz="1800" b="0" kern="100" dirty="0" smtClean="0">
                          <a:solidFill>
                            <a:schemeClr val="tx1"/>
                          </a:solidFill>
                          <a:latin typeface="微软雅黑" panose="020B0503020204020204" charset="-122"/>
                          <a:ea typeface="微软雅黑" panose="020B0503020204020204" charset="-122"/>
                          <a:cs typeface="Times New Roman" panose="02020603050405020304"/>
                        </a:rPr>
                        <a:t>35</a:t>
                      </a:r>
                      <a:endParaRPr lang="zh-CN" sz="18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76" marR="68576"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zh-CN" altLang="en-US" sz="1800" b="0" dirty="0" smtClean="0">
                          <a:latin typeface="黑体" panose="02010609060101010101" pitchFamily="1" charset="-122"/>
                          <a:ea typeface="黑体" panose="02010609060101010101" pitchFamily="1" charset="-122"/>
                        </a:rPr>
                        <a:t>待处理财产损溢</a:t>
                      </a:r>
                      <a:endParaRPr lang="zh-CN" altLang="en-US" sz="1800" b="0" dirty="0">
                        <a:latin typeface="黑体" panose="02010609060101010101" pitchFamily="1" charset="-122"/>
                        <a:ea typeface="黑体" panose="02010609060101010101" pitchFamily="1" charset="-122"/>
                      </a:endParaRPr>
                    </a:p>
                  </a:txBody>
                  <a:tcPr marL="68576" marR="68576"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cxnSp>
        <p:nvCxnSpPr>
          <p:cNvPr id="11" name="直接连接符 10"/>
          <p:cNvCxnSpPr/>
          <p:nvPr/>
        </p:nvCxnSpPr>
        <p:spPr>
          <a:xfrm>
            <a:off x="4140200" y="1052513"/>
            <a:ext cx="0" cy="540067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灯片编号占位符 4"/>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6145"/>
          <p:cNvSpPr>
            <a:spLocks noGrp="1"/>
          </p:cNvSpPr>
          <p:nvPr>
            <p:ph type="title"/>
          </p:nvPr>
        </p:nvSpPr>
        <p:spPr>
          <a:xfrm>
            <a:off x="468630" y="384810"/>
            <a:ext cx="8229600" cy="820420"/>
          </a:xfrm>
        </p:spPr>
        <p:txBody>
          <a:bodyPr anchor="ctr"/>
          <a:p>
            <a:r>
              <a:rPr lang="zh-CN" altLang="en-US" sz="4000" b="1" dirty="0">
                <a:ea typeface="黑体" panose="02010609060101010101" pitchFamily="1" charset="-122"/>
                <a:sym typeface="Arial" panose="020B0604020202020204" pitchFamily="34" charset="0"/>
              </a:rPr>
              <a:t>一、政府会计体系出台背景</a:t>
            </a:r>
            <a:endParaRPr lang="zh-CN" altLang="en-US" sz="4000" b="1" dirty="0">
              <a:ea typeface="宋体" panose="02010600030101010101" pitchFamily="2" charset="-122"/>
            </a:endParaRPr>
          </a:p>
        </p:txBody>
      </p:sp>
      <p:sp>
        <p:nvSpPr>
          <p:cNvPr id="5122" name="文本占位符 6146"/>
          <p:cNvSpPr>
            <a:spLocks noGrp="1"/>
          </p:cNvSpPr>
          <p:nvPr>
            <p:ph idx="1"/>
          </p:nvPr>
        </p:nvSpPr>
        <p:spPr>
          <a:xfrm>
            <a:off x="572135" y="1434465"/>
            <a:ext cx="8046085" cy="5023485"/>
          </a:xfrm>
        </p:spPr>
        <p:txBody>
          <a:bodyPr anchor="t"/>
          <a:p>
            <a:r>
              <a:rPr lang="en-US" altLang="zh-CN" sz="4000" b="1" dirty="0">
                <a:latin typeface="楷体" panose="02010609060101010101" pitchFamily="1" charset="-122"/>
                <a:ea typeface="楷体" panose="02010609060101010101" pitchFamily="1" charset="-122"/>
              </a:rPr>
              <a:t>   </a:t>
            </a:r>
            <a:r>
              <a:rPr lang="zh-CN" altLang="en-US" sz="3600" b="1" dirty="0">
                <a:latin typeface="楷体" panose="02010609060101010101" pitchFamily="1" charset="-122"/>
                <a:ea typeface="楷体" panose="02010609060101010101" pitchFamily="1" charset="-122"/>
              </a:rPr>
              <a:t>为了加快推进政府会计改革，构建统一、科学、规范的</a:t>
            </a:r>
            <a:r>
              <a:rPr lang="zh-CN" altLang="en-US" sz="3600" b="1" dirty="0">
                <a:solidFill>
                  <a:srgbClr val="FF0000"/>
                </a:solidFill>
                <a:latin typeface="楷体" panose="02010609060101010101" pitchFamily="1" charset="-122"/>
                <a:ea typeface="楷体" panose="02010609060101010101" pitchFamily="1" charset="-122"/>
              </a:rPr>
              <a:t>政府会计标准体系</a:t>
            </a:r>
            <a:r>
              <a:rPr lang="zh-CN" altLang="en-US" sz="3600" b="1" dirty="0">
                <a:latin typeface="楷体" panose="02010609060101010101" pitchFamily="1" charset="-122"/>
                <a:ea typeface="楷体" panose="02010609060101010101" pitchFamily="1" charset="-122"/>
              </a:rPr>
              <a:t>和</a:t>
            </a:r>
            <a:r>
              <a:rPr lang="zh-CN" altLang="en-US" sz="3600" b="1" dirty="0">
                <a:solidFill>
                  <a:srgbClr val="FF0000"/>
                </a:solidFill>
                <a:latin typeface="楷体" panose="02010609060101010101" pitchFamily="1" charset="-122"/>
                <a:ea typeface="楷体" panose="02010609060101010101" pitchFamily="1" charset="-122"/>
              </a:rPr>
              <a:t>权责发生制政府综合财务报告制度</a:t>
            </a:r>
            <a:r>
              <a:rPr lang="zh-CN" altLang="en-US" sz="3600" b="1" dirty="0">
                <a:latin typeface="楷体" panose="02010609060101010101" pitchFamily="1" charset="-122"/>
                <a:ea typeface="楷体" panose="02010609060101010101" pitchFamily="1" charset="-122"/>
              </a:rPr>
              <a:t>，2015年10月23日，楼继伟部长签署财政部令第78号公布</a:t>
            </a:r>
            <a:r>
              <a:rPr lang="zh-CN" altLang="en-US" sz="3600" b="1" dirty="0">
                <a:solidFill>
                  <a:srgbClr val="FF0000"/>
                </a:solidFill>
                <a:latin typeface="楷体" panose="02010609060101010101" pitchFamily="1" charset="-122"/>
                <a:ea typeface="楷体" panose="02010609060101010101" pitchFamily="1" charset="-122"/>
              </a:rPr>
              <a:t>《政府会计准则——基本准则》</a:t>
            </a:r>
            <a:r>
              <a:rPr lang="zh-CN" altLang="en-US" sz="3600" b="1" dirty="0">
                <a:latin typeface="楷体" panose="02010609060101010101" pitchFamily="1" charset="-122"/>
                <a:ea typeface="楷体" panose="02010609060101010101" pitchFamily="1" charset="-122"/>
              </a:rPr>
              <a:t>，自2017年1月1日起施行。</a:t>
            </a:r>
            <a:r>
              <a:rPr lang="zh-CN" altLang="en-US" sz="2400" b="1" dirty="0">
                <a:latin typeface="楷体" panose="02010609060101010101" pitchFamily="1" charset="-122"/>
                <a:ea typeface="楷体" panose="02010609060101010101" pitchFamily="1" charset="-122"/>
              </a:rPr>
              <a:t>   </a:t>
            </a:r>
            <a:endParaRPr lang="zh-CN" altLang="en-US" sz="2400" b="1" dirty="0">
              <a:latin typeface="楷体" panose="02010609060101010101" pitchFamily="1" charset="-122"/>
              <a:ea typeface="楷体" panose="02010609060101010101" pitchFamily="1" charset="-122"/>
            </a:endParaRPr>
          </a:p>
          <a:p>
            <a:endParaRPr lang="zh-CN" altLang="en-US" sz="2800" b="1" dirty="0">
              <a:latin typeface="楷体" panose="02010609060101010101" pitchFamily="1" charset="-122"/>
              <a:ea typeface="楷体" panose="02010609060101010101" pitchFamily="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506" name="表格 21505"/>
          <p:cNvGraphicFramePr/>
          <p:nvPr/>
        </p:nvGraphicFramePr>
        <p:xfrm>
          <a:off x="1619250" y="476250"/>
          <a:ext cx="5903913" cy="5757863"/>
        </p:xfrm>
        <a:graphic>
          <a:graphicData uri="http://schemas.openxmlformats.org/drawingml/2006/table">
            <a:tbl>
              <a:tblPr/>
              <a:tblGrid>
                <a:gridCol w="792163"/>
                <a:gridCol w="2592387"/>
                <a:gridCol w="2519363"/>
              </a:tblGrid>
              <a:tr h="427038">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en-US" altLang="zh-CN" sz="2800" dirty="0">
                          <a:latin typeface="微软雅黑" panose="020B0503020204020204" charset="-122"/>
                          <a:ea typeface="微软雅黑" panose="020B0503020204020204" charset="-122"/>
                        </a:rPr>
                        <a:t>      </a:t>
                      </a:r>
                      <a:r>
                        <a:rPr lang="zh-CN" altLang="zh-CN" sz="2800" dirty="0">
                          <a:latin typeface="微软雅黑" panose="020B0503020204020204" charset="-122"/>
                          <a:ea typeface="微软雅黑" panose="020B0503020204020204" charset="-122"/>
                        </a:rPr>
                        <a:t>负债类</a:t>
                      </a:r>
                      <a:r>
                        <a:rPr lang="zh-CN" altLang="en-US" sz="2800" dirty="0">
                          <a:latin typeface="微软雅黑" panose="020B0503020204020204" charset="-122"/>
                          <a:ea typeface="微软雅黑" panose="020B0503020204020204" charset="-122"/>
                        </a:rPr>
                        <a:t>科目</a:t>
                      </a:r>
                      <a:endParaRPr lang="zh-CN" altLang="zh-CN" sz="2800" dirty="0">
                        <a:latin typeface="微软雅黑" panose="020B0503020204020204" charset="-122"/>
                        <a:ea typeface="微软雅黑" panose="020B0503020204020204" charset="-122"/>
                      </a:endParaRPr>
                    </a:p>
                  </a:txBody>
                  <a:tcPr marL="64171" marR="64171" marT="0" marB="0"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c hMerge="1">
                  <a:tcP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800" dirty="0">
                        <a:latin typeface="微软雅黑" panose="020B0503020204020204" charset="-122"/>
                        <a:ea typeface="微软雅黑" panose="020B0503020204020204" charset="-122"/>
                      </a:endParaRPr>
                    </a:p>
                  </a:txBody>
                  <a:tcPr marL="64171" marR="64171" marT="0" marB="0"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r>
              <a:tr h="42545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1</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latin typeface="微软雅黑" panose="020B0503020204020204" charset="-122"/>
                          <a:ea typeface="微软雅黑" panose="020B0503020204020204" charset="-122"/>
                        </a:rPr>
                        <a:t>短期借款</a:t>
                      </a:r>
                      <a:r>
                        <a:rPr lang="en-US" altLang="zh-CN" sz="2000" dirty="0">
                          <a:latin typeface="微软雅黑" panose="020B0503020204020204" charset="-122"/>
                          <a:ea typeface="微软雅黑" panose="020B0503020204020204" charset="-122"/>
                        </a:rPr>
                        <a:t>                           </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000" dirty="0">
                          <a:solidFill>
                            <a:srgbClr val="00CC00"/>
                          </a:solidFill>
                          <a:latin typeface="微软雅黑" panose="020B0503020204020204" charset="-122"/>
                          <a:ea typeface="微软雅黑" panose="020B0503020204020204" charset="-122"/>
                        </a:rPr>
                        <a:t>事业单位</a:t>
                      </a:r>
                      <a:endParaRPr lang="zh-CN" altLang="zh-CN" sz="2000" dirty="0">
                        <a:solidFill>
                          <a:srgbClr val="00CC00"/>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2</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solidFill>
                            <a:srgbClr val="FF0000"/>
                          </a:solidFill>
                          <a:latin typeface="微软雅黑" panose="020B0503020204020204" charset="-122"/>
                          <a:ea typeface="微软雅黑" panose="020B0503020204020204" charset="-122"/>
                        </a:rPr>
                        <a:t>应</a:t>
                      </a:r>
                      <a:r>
                        <a:rPr lang="zh-CN" altLang="en-US" sz="2000" dirty="0">
                          <a:solidFill>
                            <a:srgbClr val="FF0000"/>
                          </a:solidFill>
                          <a:latin typeface="微软雅黑" panose="020B0503020204020204" charset="-122"/>
                          <a:ea typeface="微软雅黑" panose="020B0503020204020204" charset="-122"/>
                        </a:rPr>
                        <a:t>交</a:t>
                      </a:r>
                      <a:r>
                        <a:rPr lang="zh-CN" altLang="zh-CN" sz="2000" dirty="0">
                          <a:solidFill>
                            <a:srgbClr val="FF0000"/>
                          </a:solidFill>
                          <a:latin typeface="微软雅黑" panose="020B0503020204020204" charset="-122"/>
                          <a:ea typeface="微软雅黑" panose="020B0503020204020204" charset="-122"/>
                        </a:rPr>
                        <a:t>增值税</a:t>
                      </a:r>
                      <a:endParaRPr lang="zh-CN" altLang="zh-CN" sz="2000" dirty="0">
                        <a:solidFill>
                          <a:srgbClr val="FF0000"/>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000" dirty="0">
                        <a:solidFill>
                          <a:srgbClr val="FF0000"/>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3</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latin typeface="微软雅黑" panose="020B0503020204020204" charset="-122"/>
                          <a:ea typeface="微软雅黑" panose="020B0503020204020204" charset="-122"/>
                        </a:rPr>
                        <a:t>其他应</a:t>
                      </a:r>
                      <a:r>
                        <a:rPr lang="zh-CN" altLang="en-US" sz="2000" dirty="0">
                          <a:latin typeface="微软雅黑" panose="020B0503020204020204" charset="-122"/>
                          <a:ea typeface="微软雅黑" panose="020B0503020204020204" charset="-122"/>
                        </a:rPr>
                        <a:t>交</a:t>
                      </a:r>
                      <a:r>
                        <a:rPr lang="zh-CN" altLang="zh-CN" sz="2000" dirty="0">
                          <a:latin typeface="微软雅黑" panose="020B0503020204020204" charset="-122"/>
                          <a:ea typeface="微软雅黑" panose="020B0503020204020204" charset="-122"/>
                        </a:rPr>
                        <a:t>税费</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37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4</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solidFill>
                            <a:srgbClr val="FF00FF"/>
                          </a:solidFill>
                          <a:latin typeface="微软雅黑" panose="020B0503020204020204" charset="-122"/>
                          <a:ea typeface="微软雅黑" panose="020B0503020204020204" charset="-122"/>
                        </a:rPr>
                        <a:t>应缴</a:t>
                      </a:r>
                      <a:r>
                        <a:rPr lang="zh-CN" altLang="en-US" sz="2000" dirty="0">
                          <a:solidFill>
                            <a:srgbClr val="FF00FF"/>
                          </a:solidFill>
                          <a:latin typeface="微软雅黑" panose="020B0503020204020204" charset="-122"/>
                          <a:ea typeface="微软雅黑" panose="020B0503020204020204" charset="-122"/>
                        </a:rPr>
                        <a:t>财政</a:t>
                      </a:r>
                      <a:r>
                        <a:rPr lang="zh-CN" altLang="zh-CN" sz="2000" dirty="0">
                          <a:solidFill>
                            <a:srgbClr val="FF00FF"/>
                          </a:solidFill>
                          <a:latin typeface="微软雅黑" panose="020B0503020204020204" charset="-122"/>
                          <a:ea typeface="微软雅黑" panose="020B0503020204020204" charset="-122"/>
                        </a:rPr>
                        <a:t>款</a:t>
                      </a:r>
                      <a:endParaRPr lang="zh-CN" altLang="zh-CN" sz="2000" dirty="0">
                        <a:solidFill>
                          <a:srgbClr val="FF00FF"/>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000" dirty="0">
                        <a:solidFill>
                          <a:srgbClr val="FF00FF"/>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5</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latin typeface="微软雅黑" panose="020B0503020204020204" charset="-122"/>
                          <a:ea typeface="微软雅黑" panose="020B0503020204020204" charset="-122"/>
                        </a:rPr>
                        <a:t>应付职工薪酬</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6</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latin typeface="微软雅黑" panose="020B0503020204020204" charset="-122"/>
                          <a:ea typeface="微软雅黑" panose="020B0503020204020204" charset="-122"/>
                        </a:rPr>
                        <a:t>应付票据</a:t>
                      </a:r>
                      <a:r>
                        <a:rPr lang="en-US" altLang="zh-CN" sz="2000" dirty="0">
                          <a:latin typeface="微软雅黑" panose="020B0503020204020204" charset="-122"/>
                          <a:ea typeface="微软雅黑" panose="020B0503020204020204" charset="-122"/>
                        </a:rPr>
                        <a:t>                           </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000" dirty="0">
                          <a:solidFill>
                            <a:srgbClr val="00CC00"/>
                          </a:solidFill>
                          <a:latin typeface="微软雅黑" panose="020B0503020204020204" charset="-122"/>
                          <a:ea typeface="微软雅黑" panose="020B0503020204020204" charset="-122"/>
                        </a:rPr>
                        <a:t>事业单位</a:t>
                      </a:r>
                      <a:endParaRPr lang="zh-CN" altLang="zh-CN" sz="2000" dirty="0">
                        <a:solidFill>
                          <a:srgbClr val="00CC00"/>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7</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latin typeface="微软雅黑" panose="020B0503020204020204" charset="-122"/>
                          <a:ea typeface="微软雅黑" panose="020B0503020204020204" charset="-122"/>
                        </a:rPr>
                        <a:t>应付账款</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8</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latin typeface="微软雅黑" panose="020B0503020204020204" charset="-122"/>
                          <a:ea typeface="微软雅黑" panose="020B0503020204020204" charset="-122"/>
                        </a:rPr>
                        <a:t>应付</a:t>
                      </a:r>
                      <a:r>
                        <a:rPr lang="zh-CN" altLang="en-US" sz="2000" dirty="0">
                          <a:latin typeface="微软雅黑" panose="020B0503020204020204" charset="-122"/>
                          <a:ea typeface="微软雅黑" panose="020B0503020204020204" charset="-122"/>
                        </a:rPr>
                        <a:t>政府补贴</a:t>
                      </a:r>
                      <a:r>
                        <a:rPr lang="zh-CN" altLang="zh-CN" sz="2000" dirty="0">
                          <a:latin typeface="微软雅黑" panose="020B0503020204020204" charset="-122"/>
                          <a:ea typeface="微软雅黑" panose="020B0503020204020204" charset="-122"/>
                        </a:rPr>
                        <a:t>款</a:t>
                      </a:r>
                      <a:r>
                        <a:rPr lang="en-US" altLang="zh-CN" sz="2000" dirty="0">
                          <a:latin typeface="微软雅黑" panose="020B0503020204020204" charset="-122"/>
                          <a:ea typeface="微软雅黑" panose="020B0503020204020204" charset="-122"/>
                        </a:rPr>
                        <a:t>                </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000" dirty="0">
                          <a:solidFill>
                            <a:srgbClr val="FFC000"/>
                          </a:solidFill>
                          <a:latin typeface="微软雅黑" panose="020B0503020204020204" charset="-122"/>
                          <a:ea typeface="微软雅黑" panose="020B0503020204020204" charset="-122"/>
                        </a:rPr>
                        <a:t>行政单位</a:t>
                      </a:r>
                      <a:endParaRPr lang="zh-CN" altLang="zh-CN" sz="2000" dirty="0">
                        <a:solidFill>
                          <a:srgbClr val="FFC000"/>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9</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solidFill>
                            <a:srgbClr val="FF0000"/>
                          </a:solidFill>
                          <a:latin typeface="微软雅黑" panose="020B0503020204020204" charset="-122"/>
                          <a:ea typeface="微软雅黑" panose="020B0503020204020204" charset="-122"/>
                        </a:rPr>
                        <a:t>应付利息</a:t>
                      </a:r>
                      <a:r>
                        <a:rPr lang="en-US" altLang="zh-CN" sz="2000" dirty="0">
                          <a:solidFill>
                            <a:srgbClr val="FF0000"/>
                          </a:solidFill>
                          <a:latin typeface="微软雅黑" panose="020B0503020204020204" charset="-122"/>
                          <a:ea typeface="微软雅黑" panose="020B0503020204020204" charset="-122"/>
                        </a:rPr>
                        <a:t>                           </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000" dirty="0">
                          <a:solidFill>
                            <a:srgbClr val="00CC00"/>
                          </a:solidFill>
                          <a:latin typeface="微软雅黑" panose="020B0503020204020204" charset="-122"/>
                          <a:ea typeface="微软雅黑" panose="020B0503020204020204" charset="-122"/>
                        </a:rPr>
                        <a:t>事业单位</a:t>
                      </a:r>
                      <a:endParaRPr lang="zh-CN" altLang="zh-CN" sz="2000" dirty="0">
                        <a:solidFill>
                          <a:srgbClr val="00CC00"/>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10</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latin typeface="微软雅黑" panose="020B0503020204020204" charset="-122"/>
                          <a:ea typeface="微软雅黑" panose="020B0503020204020204" charset="-122"/>
                        </a:rPr>
                        <a:t>预收账款</a:t>
                      </a:r>
                      <a:r>
                        <a:rPr lang="en-US" altLang="zh-CN" sz="2000" dirty="0">
                          <a:latin typeface="微软雅黑" panose="020B0503020204020204" charset="-122"/>
                          <a:ea typeface="微软雅黑" panose="020B0503020204020204" charset="-122"/>
                        </a:rPr>
                        <a:t>                           </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000" dirty="0">
                          <a:solidFill>
                            <a:srgbClr val="00CC00"/>
                          </a:solidFill>
                          <a:latin typeface="微软雅黑" panose="020B0503020204020204" charset="-122"/>
                          <a:ea typeface="微软雅黑" panose="020B0503020204020204" charset="-122"/>
                        </a:rPr>
                        <a:t>事业单位</a:t>
                      </a:r>
                      <a:endParaRPr lang="zh-CN" altLang="zh-CN" sz="2000" dirty="0">
                        <a:solidFill>
                          <a:srgbClr val="00CC00"/>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11</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latin typeface="微软雅黑" panose="020B0503020204020204" charset="-122"/>
                          <a:ea typeface="微软雅黑" panose="020B0503020204020204" charset="-122"/>
                        </a:rPr>
                        <a:t>其他应付款</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12</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solidFill>
                            <a:srgbClr val="FF0000"/>
                          </a:solidFill>
                          <a:latin typeface="微软雅黑" panose="020B0503020204020204" charset="-122"/>
                          <a:ea typeface="微软雅黑" panose="020B0503020204020204" charset="-122"/>
                        </a:rPr>
                        <a:t>预提费用</a:t>
                      </a:r>
                      <a:r>
                        <a:rPr lang="en-US" altLang="zh-CN" sz="2000" dirty="0">
                          <a:solidFill>
                            <a:srgbClr val="FF0000"/>
                          </a:solidFill>
                          <a:latin typeface="微软雅黑" panose="020B0503020204020204" charset="-122"/>
                          <a:ea typeface="微软雅黑" panose="020B0503020204020204" charset="-122"/>
                        </a:rPr>
                        <a:t>                          </a:t>
                      </a:r>
                      <a:r>
                        <a:rPr lang="en-US" altLang="zh-CN" sz="2000" dirty="0">
                          <a:latin typeface="微软雅黑" panose="020B0503020204020204" charset="-122"/>
                          <a:ea typeface="微软雅黑" panose="020B0503020204020204" charset="-122"/>
                        </a:rPr>
                        <a:t> </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13</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latin typeface="微软雅黑" panose="020B0503020204020204" charset="-122"/>
                          <a:ea typeface="微软雅黑" panose="020B0503020204020204" charset="-122"/>
                        </a:rPr>
                        <a:t>长期借款</a:t>
                      </a:r>
                      <a:r>
                        <a:rPr lang="en-US" altLang="zh-CN" sz="2000" dirty="0">
                          <a:latin typeface="微软雅黑" panose="020B0503020204020204" charset="-122"/>
                          <a:ea typeface="微软雅黑" panose="020B0503020204020204" charset="-122"/>
                        </a:rPr>
                        <a:t>                           </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000" dirty="0">
                          <a:solidFill>
                            <a:srgbClr val="00CC00"/>
                          </a:solidFill>
                          <a:latin typeface="微软雅黑" panose="020B0503020204020204" charset="-122"/>
                          <a:ea typeface="微软雅黑" panose="020B0503020204020204" charset="-122"/>
                        </a:rPr>
                        <a:t>事业单位</a:t>
                      </a:r>
                      <a:endParaRPr lang="zh-CN" altLang="zh-CN" sz="2000" dirty="0">
                        <a:solidFill>
                          <a:srgbClr val="00CC00"/>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14</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latin typeface="微软雅黑" panose="020B0503020204020204" charset="-122"/>
                          <a:ea typeface="微软雅黑" panose="020B0503020204020204" charset="-122"/>
                        </a:rPr>
                        <a:t>长期应付款</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15</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solidFill>
                            <a:srgbClr val="FF0000"/>
                          </a:solidFill>
                          <a:latin typeface="微软雅黑" panose="020B0503020204020204" charset="-122"/>
                          <a:ea typeface="微软雅黑" panose="020B0503020204020204" charset="-122"/>
                        </a:rPr>
                        <a:t>预计负债</a:t>
                      </a:r>
                      <a:r>
                        <a:rPr lang="zh-CN" altLang="en-US" sz="2000" dirty="0">
                          <a:solidFill>
                            <a:srgbClr val="FF0000"/>
                          </a:solidFill>
                          <a:latin typeface="微软雅黑" panose="020B0503020204020204" charset="-122"/>
                          <a:ea typeface="微软雅黑" panose="020B0503020204020204" charset="-122"/>
                        </a:rPr>
                        <a:t>                       </a:t>
                      </a:r>
                      <a:endParaRPr lang="zh-CN" altLang="zh-CN" sz="2000" dirty="0">
                        <a:solidFill>
                          <a:srgbClr val="FF0000"/>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000" dirty="0">
                        <a:solidFill>
                          <a:srgbClr val="FF0000"/>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22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000" dirty="0">
                          <a:latin typeface="微软雅黑" panose="020B0503020204020204" charset="-122"/>
                          <a:ea typeface="微软雅黑" panose="020B0503020204020204" charset="-122"/>
                        </a:rPr>
                        <a:t>16</a:t>
                      </a:r>
                      <a:endParaRPr lang="en-US" altLang="zh-CN" sz="2000" dirty="0">
                        <a:latin typeface="微软雅黑" panose="020B0503020204020204" charset="-122"/>
                        <a:ea typeface="微软雅黑" panose="020B0503020204020204" charset="-122"/>
                      </a:endParaRPr>
                    </a:p>
                  </a:txBody>
                  <a:tcPr marL="9525" marR="9525"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000" dirty="0">
                          <a:latin typeface="微软雅黑" panose="020B0503020204020204" charset="-122"/>
                          <a:ea typeface="微软雅黑" panose="020B0503020204020204" charset="-122"/>
                        </a:rPr>
                        <a:t>受托代理负债</a:t>
                      </a:r>
                      <a:endParaRPr lang="zh-CN" altLang="zh-CN" sz="2000" dirty="0">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000" dirty="0">
                        <a:solidFill>
                          <a:srgbClr val="FF0000"/>
                        </a:solidFill>
                        <a:latin typeface="微软雅黑" panose="020B0503020204020204" charset="-122"/>
                        <a:ea typeface="微软雅黑" panose="020B0503020204020204" charset="-122"/>
                      </a:endParaRPr>
                    </a:p>
                  </a:txBody>
                  <a:tcPr marL="64171" marR="64171"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530" name="表格 22529"/>
          <p:cNvGraphicFramePr/>
          <p:nvPr/>
        </p:nvGraphicFramePr>
        <p:xfrm>
          <a:off x="1547813" y="476250"/>
          <a:ext cx="5832475" cy="5624513"/>
        </p:xfrm>
        <a:graphic>
          <a:graphicData uri="http://schemas.openxmlformats.org/drawingml/2006/table">
            <a:tbl>
              <a:tblPr/>
              <a:tblGrid>
                <a:gridCol w="881063"/>
                <a:gridCol w="3079750"/>
                <a:gridCol w="1871662"/>
              </a:tblGrid>
              <a:tr h="942975">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en-US" altLang="zh-CN" sz="3200" dirty="0">
                          <a:solidFill>
                            <a:srgbClr val="FF0000"/>
                          </a:solidFill>
                          <a:latin typeface="微软雅黑" panose="020B0503020204020204" charset="-122"/>
                          <a:ea typeface="微软雅黑" panose="020B0503020204020204" charset="-122"/>
                        </a:rPr>
                        <a:t>        </a:t>
                      </a:r>
                      <a:r>
                        <a:rPr lang="zh-CN" altLang="zh-CN" sz="3200" dirty="0">
                          <a:solidFill>
                            <a:srgbClr val="FF0000"/>
                          </a:solidFill>
                          <a:latin typeface="微软雅黑" panose="020B0503020204020204" charset="-122"/>
                          <a:ea typeface="微软雅黑" panose="020B0503020204020204" charset="-122"/>
                        </a:rPr>
                        <a:t>收入类</a:t>
                      </a:r>
                      <a:r>
                        <a:rPr lang="zh-CN" altLang="en-US" sz="3200" dirty="0">
                          <a:solidFill>
                            <a:srgbClr val="FF0000"/>
                          </a:solidFill>
                          <a:latin typeface="微软雅黑" panose="020B0503020204020204" charset="-122"/>
                          <a:ea typeface="微软雅黑" panose="020B0503020204020204" charset="-122"/>
                        </a:rPr>
                        <a:t>科目</a:t>
                      </a:r>
                      <a:endParaRPr lang="zh-CN" altLang="zh-CN" sz="2800" dirty="0">
                        <a:solidFill>
                          <a:srgbClr val="FF0000"/>
                        </a:solidFill>
                        <a:latin typeface="微软雅黑" panose="020B0503020204020204" charset="-122"/>
                        <a:ea typeface="微软雅黑" panose="020B0503020204020204" charset="-122"/>
                      </a:endParaRPr>
                    </a:p>
                  </a:txBody>
                  <a:tcPr marL="68590" marR="68590" marT="0" marB="0"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c hMerge="1">
                  <a:tcP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800" dirty="0">
                        <a:latin typeface="微软雅黑" panose="020B0503020204020204" charset="-122"/>
                        <a:ea typeface="微软雅黑" panose="020B0503020204020204" charset="-122"/>
                      </a:endParaRPr>
                    </a:p>
                  </a:txBody>
                  <a:tcPr marL="68590" marR="68590" marT="0" marB="0"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r>
              <a:tr h="404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1</a:t>
                      </a:r>
                      <a:endParaRPr lang="en-US" altLang="zh-CN" sz="2400" dirty="0">
                        <a:latin typeface="微软雅黑" panose="020B0503020204020204" charset="-122"/>
                        <a:ea typeface="微软雅黑" panose="020B0503020204020204" charset="-122"/>
                      </a:endParaRPr>
                    </a:p>
                  </a:txBody>
                  <a:tcPr marL="9526" marR="9526" marT="9523"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财政拨款收入</a:t>
                      </a:r>
                      <a:endParaRPr lang="zh-CN" altLang="zh-CN" sz="2400" dirty="0">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48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2</a:t>
                      </a:r>
                      <a:endParaRPr lang="en-US" altLang="zh-CN" sz="2400" dirty="0">
                        <a:latin typeface="微软雅黑" panose="020B0503020204020204" charset="-122"/>
                        <a:ea typeface="微软雅黑" panose="020B0503020204020204" charset="-122"/>
                      </a:endParaRPr>
                    </a:p>
                  </a:txBody>
                  <a:tcPr marL="9526" marR="9526" marT="9523"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事业收入</a:t>
                      </a:r>
                      <a:endParaRPr lang="zh-CN" altLang="zh-CN" sz="2400" dirty="0">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92D050"/>
                          </a:solidFill>
                          <a:latin typeface="微软雅黑" panose="020B0503020204020204" charset="-122"/>
                          <a:ea typeface="微软雅黑" panose="020B0503020204020204" charset="-122"/>
                        </a:rPr>
                        <a:t>事业单位</a:t>
                      </a:r>
                      <a:endParaRPr lang="zh-CN" altLang="zh-CN" sz="2400" dirty="0">
                        <a:solidFill>
                          <a:srgbClr val="92D050"/>
                        </a:solidFill>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4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3</a:t>
                      </a:r>
                      <a:endParaRPr lang="en-US" altLang="zh-CN" sz="2400" dirty="0">
                        <a:latin typeface="微软雅黑" panose="020B0503020204020204" charset="-122"/>
                        <a:ea typeface="微软雅黑" panose="020B0503020204020204" charset="-122"/>
                      </a:endParaRPr>
                    </a:p>
                  </a:txBody>
                  <a:tcPr marL="9526" marR="9526" marT="9523"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上级补助收入</a:t>
                      </a:r>
                      <a:endParaRPr lang="zh-CN" altLang="zh-CN" sz="2400" dirty="0">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92D050"/>
                          </a:solidFill>
                          <a:latin typeface="微软雅黑" panose="020B0503020204020204" charset="-122"/>
                          <a:ea typeface="微软雅黑" panose="020B0503020204020204" charset="-122"/>
                        </a:rPr>
                        <a:t>事业单位</a:t>
                      </a:r>
                      <a:endParaRPr lang="zh-CN" altLang="zh-CN" sz="2400" dirty="0">
                        <a:solidFill>
                          <a:srgbClr val="92D050"/>
                        </a:solidFill>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064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4</a:t>
                      </a:r>
                      <a:endParaRPr lang="en-US" altLang="zh-CN" sz="2400" dirty="0">
                        <a:latin typeface="微软雅黑" panose="020B0503020204020204" charset="-122"/>
                        <a:ea typeface="微软雅黑" panose="020B0503020204020204" charset="-122"/>
                      </a:endParaRPr>
                    </a:p>
                  </a:txBody>
                  <a:tcPr marL="9526" marR="9526" marT="9523"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附属单位上缴收入</a:t>
                      </a:r>
                      <a:endParaRPr lang="zh-CN" altLang="zh-CN" sz="2400" dirty="0">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92D050"/>
                          </a:solidFill>
                          <a:latin typeface="微软雅黑" panose="020B0503020204020204" charset="-122"/>
                          <a:ea typeface="微软雅黑" panose="020B0503020204020204" charset="-122"/>
                        </a:rPr>
                        <a:t>事业单位</a:t>
                      </a:r>
                      <a:endParaRPr lang="zh-CN" altLang="zh-CN" sz="2400" dirty="0">
                        <a:solidFill>
                          <a:srgbClr val="92D050"/>
                        </a:solidFill>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4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5</a:t>
                      </a:r>
                      <a:endParaRPr lang="en-US" altLang="zh-CN" sz="2400" dirty="0">
                        <a:latin typeface="微软雅黑" panose="020B0503020204020204" charset="-122"/>
                        <a:ea typeface="微软雅黑" panose="020B0503020204020204" charset="-122"/>
                      </a:endParaRPr>
                    </a:p>
                  </a:txBody>
                  <a:tcPr marL="9526" marR="9526" marT="9523"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经营收入</a:t>
                      </a:r>
                      <a:endParaRPr lang="zh-CN" altLang="zh-CN" sz="2400" dirty="0">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92D050"/>
                          </a:solidFill>
                          <a:latin typeface="微软雅黑" panose="020B0503020204020204" charset="-122"/>
                          <a:ea typeface="微软雅黑" panose="020B0503020204020204" charset="-122"/>
                        </a:rPr>
                        <a:t>事业单位</a:t>
                      </a:r>
                      <a:endParaRPr lang="zh-CN" altLang="zh-CN" sz="2400" dirty="0">
                        <a:solidFill>
                          <a:srgbClr val="92D050"/>
                        </a:solidFill>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18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6</a:t>
                      </a:r>
                      <a:endParaRPr lang="en-US" altLang="zh-CN" sz="2400" dirty="0">
                        <a:latin typeface="微软雅黑" panose="020B0503020204020204" charset="-122"/>
                        <a:ea typeface="微软雅黑" panose="020B0503020204020204" charset="-122"/>
                      </a:endParaRPr>
                    </a:p>
                  </a:txBody>
                  <a:tcPr marL="9526" marR="9526" marT="9523"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solidFill>
                            <a:srgbClr val="FFCCFF"/>
                          </a:solidFill>
                          <a:latin typeface="微软雅黑" panose="020B0503020204020204" charset="-122"/>
                          <a:ea typeface="微软雅黑" panose="020B0503020204020204" charset="-122"/>
                        </a:rPr>
                        <a:t>非同级财政拨款收入</a:t>
                      </a:r>
                      <a:endParaRPr lang="zh-CN" altLang="zh-CN" sz="2400" dirty="0">
                        <a:solidFill>
                          <a:srgbClr val="FFCCFF"/>
                        </a:solidFill>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92D050"/>
                        </a:solidFill>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4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7</a:t>
                      </a:r>
                      <a:endParaRPr lang="en-US" altLang="zh-CN" sz="2400" dirty="0">
                        <a:latin typeface="微软雅黑" panose="020B0503020204020204" charset="-122"/>
                        <a:ea typeface="微软雅黑" panose="020B0503020204020204" charset="-122"/>
                      </a:endParaRPr>
                    </a:p>
                  </a:txBody>
                  <a:tcPr marL="9526" marR="9526" marT="9523"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solidFill>
                            <a:srgbClr val="FFCCFF"/>
                          </a:solidFill>
                          <a:latin typeface="微软雅黑" panose="020B0503020204020204" charset="-122"/>
                          <a:ea typeface="微软雅黑" panose="020B0503020204020204" charset="-122"/>
                        </a:rPr>
                        <a:t>投资收益</a:t>
                      </a:r>
                      <a:endParaRPr lang="zh-CN" altLang="zh-CN" sz="2400" dirty="0">
                        <a:solidFill>
                          <a:srgbClr val="FFCCFF"/>
                        </a:solidFill>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92D050"/>
                          </a:solidFill>
                          <a:latin typeface="微软雅黑" panose="020B0503020204020204" charset="-122"/>
                          <a:ea typeface="微软雅黑" panose="020B0503020204020204" charset="-122"/>
                        </a:rPr>
                        <a:t>事业单位</a:t>
                      </a:r>
                      <a:endParaRPr lang="zh-CN" altLang="zh-CN" sz="2400" dirty="0">
                        <a:solidFill>
                          <a:srgbClr val="92D050"/>
                        </a:solidFill>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48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8</a:t>
                      </a:r>
                      <a:endParaRPr lang="en-US" altLang="zh-CN" sz="2400" dirty="0">
                        <a:latin typeface="微软雅黑" panose="020B0503020204020204" charset="-122"/>
                        <a:ea typeface="微软雅黑" panose="020B0503020204020204" charset="-122"/>
                      </a:endParaRPr>
                    </a:p>
                  </a:txBody>
                  <a:tcPr marL="9526" marR="9526" marT="9523"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solidFill>
                            <a:srgbClr val="FFCCFF"/>
                          </a:solidFill>
                          <a:latin typeface="微软雅黑" panose="020B0503020204020204" charset="-122"/>
                          <a:ea typeface="微软雅黑" panose="020B0503020204020204" charset="-122"/>
                        </a:rPr>
                        <a:t>捐赠收入</a:t>
                      </a:r>
                      <a:endParaRPr lang="zh-CN" altLang="zh-CN" sz="2400" dirty="0">
                        <a:solidFill>
                          <a:srgbClr val="FFCCFF"/>
                        </a:solidFill>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4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9</a:t>
                      </a:r>
                      <a:endParaRPr lang="en-US" altLang="zh-CN" sz="2400" dirty="0">
                        <a:latin typeface="微软雅黑" panose="020B0503020204020204" charset="-122"/>
                        <a:ea typeface="微软雅黑" panose="020B0503020204020204" charset="-122"/>
                      </a:endParaRPr>
                    </a:p>
                  </a:txBody>
                  <a:tcPr marL="9526" marR="9526" marT="9523"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solidFill>
                            <a:srgbClr val="FFCCFF"/>
                          </a:solidFill>
                          <a:latin typeface="微软雅黑" panose="020B0503020204020204" charset="-122"/>
                          <a:ea typeface="微软雅黑" panose="020B0503020204020204" charset="-122"/>
                        </a:rPr>
                        <a:t>利息收入</a:t>
                      </a:r>
                      <a:endParaRPr lang="zh-CN" altLang="zh-CN" sz="2400" dirty="0">
                        <a:solidFill>
                          <a:srgbClr val="FFCCFF"/>
                        </a:solidFill>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48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10</a:t>
                      </a:r>
                      <a:endParaRPr lang="en-US" altLang="zh-CN" sz="2400" dirty="0">
                        <a:latin typeface="微软雅黑" panose="020B0503020204020204" charset="-122"/>
                        <a:ea typeface="微软雅黑" panose="020B0503020204020204" charset="-122"/>
                      </a:endParaRPr>
                    </a:p>
                  </a:txBody>
                  <a:tcPr marL="9526" marR="9526" marT="9523"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solidFill>
                            <a:srgbClr val="FFCCFF"/>
                          </a:solidFill>
                          <a:latin typeface="微软雅黑" panose="020B0503020204020204" charset="-122"/>
                          <a:ea typeface="微软雅黑" panose="020B0503020204020204" charset="-122"/>
                        </a:rPr>
                        <a:t>租金收入</a:t>
                      </a:r>
                      <a:endParaRPr lang="zh-CN" altLang="zh-CN" sz="2400" dirty="0">
                        <a:solidFill>
                          <a:srgbClr val="FFCCFF"/>
                        </a:solidFill>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48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11</a:t>
                      </a:r>
                      <a:endParaRPr lang="en-US" altLang="zh-CN" sz="2400" dirty="0">
                        <a:latin typeface="微软雅黑" panose="020B0503020204020204" charset="-122"/>
                        <a:ea typeface="微软雅黑" panose="020B0503020204020204" charset="-122"/>
                      </a:endParaRPr>
                    </a:p>
                  </a:txBody>
                  <a:tcPr marL="9526" marR="9526" marT="9523"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其他收入</a:t>
                      </a:r>
                      <a:endParaRPr lang="zh-CN" altLang="zh-CN" sz="2400" dirty="0">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latin typeface="微软雅黑" panose="020B0503020204020204" charset="-122"/>
                        <a:ea typeface="微软雅黑" panose="020B0503020204020204" charset="-122"/>
                      </a:endParaRPr>
                    </a:p>
                  </a:txBody>
                  <a:tcPr marL="68590" marR="6859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3554" name="表格 23553"/>
          <p:cNvGraphicFramePr/>
          <p:nvPr/>
        </p:nvGraphicFramePr>
        <p:xfrm>
          <a:off x="971550" y="549275"/>
          <a:ext cx="6408738" cy="5500688"/>
        </p:xfrm>
        <a:graphic>
          <a:graphicData uri="http://schemas.openxmlformats.org/drawingml/2006/table">
            <a:tbl>
              <a:tblPr/>
              <a:tblGrid>
                <a:gridCol w="1508125"/>
                <a:gridCol w="4900613"/>
              </a:tblGrid>
              <a:tr h="1211263">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en-US" altLang="zh-CN" sz="3200" dirty="0">
                          <a:solidFill>
                            <a:srgbClr val="FF0000"/>
                          </a:solidFill>
                          <a:latin typeface="微软雅黑" panose="020B0503020204020204" charset="-122"/>
                          <a:ea typeface="微软雅黑" panose="020B0503020204020204" charset="-122"/>
                        </a:rPr>
                        <a:t>          </a:t>
                      </a:r>
                      <a:r>
                        <a:rPr lang="zh-CN" altLang="zh-CN" sz="3200" dirty="0">
                          <a:solidFill>
                            <a:srgbClr val="FF0000"/>
                          </a:solidFill>
                          <a:latin typeface="微软雅黑" panose="020B0503020204020204" charset="-122"/>
                          <a:ea typeface="微软雅黑" panose="020B0503020204020204" charset="-122"/>
                        </a:rPr>
                        <a:t>费用类</a:t>
                      </a:r>
                      <a:r>
                        <a:rPr lang="zh-CN" altLang="en-US" sz="3200" dirty="0">
                          <a:solidFill>
                            <a:srgbClr val="FF0000"/>
                          </a:solidFill>
                          <a:latin typeface="微软雅黑" panose="020B0503020204020204" charset="-122"/>
                          <a:ea typeface="微软雅黑" panose="020B0503020204020204" charset="-122"/>
                        </a:rPr>
                        <a:t>科目</a:t>
                      </a:r>
                      <a:endParaRPr lang="zh-CN" altLang="zh-CN" sz="2800" dirty="0">
                        <a:solidFill>
                          <a:srgbClr val="FF0000"/>
                        </a:solidFill>
                        <a:latin typeface="微软雅黑" panose="020B0503020204020204" charset="-122"/>
                        <a:ea typeface="微软雅黑" panose="020B0503020204020204" charset="-122"/>
                      </a:endParaRPr>
                    </a:p>
                  </a:txBody>
                  <a:tcPr marL="68580" marR="68580" marT="0" marB="0"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c hMerge="1">
                  <a:tcPr>
                    <a:lnB w="12700" cap="flat" cmpd="sng">
                      <a:solidFill>
                        <a:srgbClr val="000000"/>
                      </a:solidFill>
                      <a:prstDash val="solid"/>
                      <a:headEnd type="none" w="med" len="med"/>
                      <a:tailEnd type="none" w="med" len="med"/>
                    </a:lnB>
                  </a:tcPr>
                </a:tc>
              </a:tr>
              <a:tr h="519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1</a:t>
                      </a:r>
                      <a:endParaRPr lang="en-US" altLang="zh-CN" sz="2400" dirty="0">
                        <a:latin typeface="微软雅黑" panose="020B0503020204020204" charset="-122"/>
                        <a:ea typeface="微软雅黑" panose="020B0503020204020204" charset="-122"/>
                      </a:endParaRPr>
                    </a:p>
                  </a:txBody>
                  <a:tcPr marL="9525" marR="9525" marT="9524"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业务活动费用</a:t>
                      </a:r>
                      <a:endParaRPr lang="zh-CN" altLang="zh-CN" sz="2400" dirty="0">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2</a:t>
                      </a:r>
                      <a:endParaRPr lang="en-US" altLang="zh-CN" sz="2400" dirty="0">
                        <a:latin typeface="微软雅黑" panose="020B0503020204020204" charset="-122"/>
                        <a:ea typeface="微软雅黑" panose="020B0503020204020204" charset="-122"/>
                      </a:endParaRPr>
                    </a:p>
                  </a:txBody>
                  <a:tcPr marL="9525" marR="9525" marT="9524"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单位管理费用</a:t>
                      </a:r>
                      <a:r>
                        <a:rPr lang="en-US" altLang="zh-CN" sz="2400" dirty="0">
                          <a:latin typeface="微软雅黑" panose="020B0503020204020204" charset="-122"/>
                          <a:ea typeface="微软雅黑" panose="020B0503020204020204" charset="-122"/>
                        </a:rPr>
                        <a:t>              </a:t>
                      </a:r>
                      <a:r>
                        <a:rPr lang="zh-CN" altLang="en-US" sz="2400" dirty="0">
                          <a:solidFill>
                            <a:srgbClr val="00CC00"/>
                          </a:solidFill>
                          <a:latin typeface="微软雅黑" panose="020B0503020204020204" charset="-122"/>
                          <a:ea typeface="微软雅黑" panose="020B0503020204020204" charset="-122"/>
                        </a:rPr>
                        <a:t>事业单位</a:t>
                      </a:r>
                      <a:endParaRPr lang="zh-CN" altLang="zh-CN" sz="2400" dirty="0">
                        <a:solidFill>
                          <a:srgbClr val="00CC00"/>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3</a:t>
                      </a:r>
                      <a:endParaRPr lang="en-US" altLang="zh-CN" sz="2400" dirty="0">
                        <a:latin typeface="微软雅黑" panose="020B0503020204020204" charset="-122"/>
                        <a:ea typeface="微软雅黑" panose="020B0503020204020204" charset="-122"/>
                      </a:endParaRPr>
                    </a:p>
                  </a:txBody>
                  <a:tcPr marL="9525" marR="9525" marT="9524"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经营费用</a:t>
                      </a:r>
                      <a:r>
                        <a:rPr lang="en-US" altLang="zh-CN" sz="2400" dirty="0">
                          <a:latin typeface="微软雅黑" panose="020B0503020204020204" charset="-122"/>
                          <a:ea typeface="微软雅黑" panose="020B0503020204020204" charset="-122"/>
                        </a:rPr>
                        <a:t>                     </a:t>
                      </a:r>
                      <a:r>
                        <a:rPr lang="zh-CN" altLang="en-US" sz="2400" dirty="0">
                          <a:solidFill>
                            <a:srgbClr val="00CC00"/>
                          </a:solidFill>
                          <a:latin typeface="微软雅黑" panose="020B0503020204020204" charset="-122"/>
                          <a:ea typeface="微软雅黑" panose="020B0503020204020204" charset="-122"/>
                        </a:rPr>
                        <a:t>事业单位</a:t>
                      </a:r>
                      <a:endParaRPr lang="zh-CN" altLang="zh-CN" sz="2400" dirty="0">
                        <a:solidFill>
                          <a:srgbClr val="00CC00"/>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56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4</a:t>
                      </a:r>
                      <a:endParaRPr lang="en-US" altLang="zh-CN" sz="2400" dirty="0">
                        <a:latin typeface="微软雅黑" panose="020B0503020204020204" charset="-122"/>
                        <a:ea typeface="微软雅黑" panose="020B0503020204020204" charset="-122"/>
                      </a:endParaRPr>
                    </a:p>
                  </a:txBody>
                  <a:tcPr marL="9525" marR="9525" marT="9524"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资产</a:t>
                      </a:r>
                      <a:r>
                        <a:rPr lang="zh-CN" altLang="en-US" sz="2400" dirty="0">
                          <a:latin typeface="微软雅黑" panose="020B0503020204020204" charset="-122"/>
                          <a:ea typeface="微软雅黑" panose="020B0503020204020204" charset="-122"/>
                        </a:rPr>
                        <a:t>处置费用</a:t>
                      </a:r>
                      <a:endParaRPr lang="zh-CN" altLang="zh-CN" sz="2400" dirty="0">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5</a:t>
                      </a:r>
                      <a:endParaRPr lang="en-US" altLang="zh-CN" sz="2400" dirty="0">
                        <a:latin typeface="微软雅黑" panose="020B0503020204020204" charset="-122"/>
                        <a:ea typeface="微软雅黑" panose="020B0503020204020204" charset="-122"/>
                      </a:endParaRPr>
                    </a:p>
                  </a:txBody>
                  <a:tcPr marL="9525" marR="9525" marT="9524"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latin typeface="微软雅黑" panose="020B0503020204020204" charset="-122"/>
                          <a:ea typeface="微软雅黑" panose="020B0503020204020204" charset="-122"/>
                        </a:rPr>
                        <a:t>上缴上级费用              </a:t>
                      </a:r>
                      <a:r>
                        <a:rPr lang="zh-CN" altLang="en-US" sz="2400" dirty="0">
                          <a:solidFill>
                            <a:srgbClr val="00CC00"/>
                          </a:solidFill>
                          <a:latin typeface="微软雅黑" panose="020B0503020204020204" charset="-122"/>
                          <a:ea typeface="微软雅黑" panose="020B0503020204020204" charset="-122"/>
                        </a:rPr>
                        <a:t>事业单位</a:t>
                      </a:r>
                      <a:endParaRPr lang="zh-CN" altLang="zh-CN" sz="2400" dirty="0">
                        <a:solidFill>
                          <a:srgbClr val="00CC00"/>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6</a:t>
                      </a:r>
                      <a:endParaRPr lang="en-US" altLang="zh-CN" sz="2400" dirty="0">
                        <a:latin typeface="微软雅黑" panose="020B0503020204020204" charset="-122"/>
                        <a:ea typeface="微软雅黑" panose="020B0503020204020204" charset="-122"/>
                      </a:endParaRPr>
                    </a:p>
                  </a:txBody>
                  <a:tcPr marL="9525" marR="9525" marT="9524"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latin typeface="微软雅黑" panose="020B0503020204020204" charset="-122"/>
                          <a:ea typeface="微软雅黑" panose="020B0503020204020204" charset="-122"/>
                        </a:rPr>
                        <a:t>对附属单位补助费用    </a:t>
                      </a:r>
                      <a:r>
                        <a:rPr lang="zh-CN" altLang="en-US" sz="2400" dirty="0">
                          <a:solidFill>
                            <a:srgbClr val="00CC00"/>
                          </a:solidFill>
                          <a:latin typeface="微软雅黑" panose="020B0503020204020204" charset="-122"/>
                          <a:ea typeface="微软雅黑" panose="020B0503020204020204" charset="-122"/>
                        </a:rPr>
                        <a:t>事业单位</a:t>
                      </a:r>
                      <a:r>
                        <a:rPr lang="zh-CN" altLang="en-US" sz="2400" dirty="0">
                          <a:latin typeface="微软雅黑" panose="020B0503020204020204" charset="-122"/>
                          <a:ea typeface="微软雅黑" panose="020B0503020204020204" charset="-122"/>
                        </a:rPr>
                        <a:t> </a:t>
                      </a:r>
                      <a:endParaRPr lang="zh-CN" altLang="zh-CN" sz="2400" dirty="0">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2">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7</a:t>
                      </a:r>
                      <a:endParaRPr lang="en-US" altLang="zh-CN" sz="2400" dirty="0">
                        <a:latin typeface="微软雅黑" panose="020B0503020204020204" charset="-122"/>
                        <a:ea typeface="微软雅黑" panose="020B0503020204020204" charset="-122"/>
                      </a:endParaRPr>
                    </a:p>
                  </a:txBody>
                  <a:tcPr marL="9525" marR="9525" marT="9524"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latin typeface="微软雅黑" panose="020B0503020204020204" charset="-122"/>
                          <a:ea typeface="微软雅黑" panose="020B0503020204020204" charset="-122"/>
                        </a:rPr>
                        <a:t>所得税费用                  </a:t>
                      </a:r>
                      <a:r>
                        <a:rPr lang="zh-CN" altLang="en-US" sz="2400" dirty="0">
                          <a:solidFill>
                            <a:srgbClr val="00CC00"/>
                          </a:solidFill>
                          <a:latin typeface="微软雅黑" panose="020B0503020204020204" charset="-122"/>
                          <a:ea typeface="微软雅黑" panose="020B0503020204020204" charset="-122"/>
                        </a:rPr>
                        <a:t>事业单位</a:t>
                      </a:r>
                      <a:endParaRPr lang="zh-CN" altLang="zh-CN" sz="2400" dirty="0">
                        <a:solidFill>
                          <a:srgbClr val="00CC00"/>
                        </a:solidFill>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911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8</a:t>
                      </a:r>
                      <a:endParaRPr lang="en-US" altLang="zh-CN" sz="2400" dirty="0">
                        <a:latin typeface="微软雅黑" panose="020B0503020204020204" charset="-122"/>
                        <a:ea typeface="微软雅黑" panose="020B0503020204020204" charset="-122"/>
                      </a:endParaRPr>
                    </a:p>
                  </a:txBody>
                  <a:tcPr marL="9525" marR="9525" marT="9524"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latin typeface="微软雅黑" panose="020B0503020204020204" charset="-122"/>
                          <a:ea typeface="微软雅黑" panose="020B0503020204020204" charset="-122"/>
                        </a:rPr>
                        <a:t>其他费用</a:t>
                      </a:r>
                      <a:endParaRPr lang="zh-CN" altLang="zh-CN" sz="2400" dirty="0">
                        <a:latin typeface="微软雅黑" panose="020B0503020204020204" charset="-122"/>
                        <a:ea typeface="微软雅黑" panose="020B0503020204020204" charset="-122"/>
                      </a:endParaRPr>
                    </a:p>
                  </a:txBody>
                  <a:tcPr marL="68580" marR="68580"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4578" name="表格 24577"/>
          <p:cNvGraphicFramePr/>
          <p:nvPr/>
        </p:nvGraphicFramePr>
        <p:xfrm>
          <a:off x="1403350" y="733425"/>
          <a:ext cx="6626225" cy="5918200"/>
        </p:xfrm>
        <a:graphic>
          <a:graphicData uri="http://schemas.openxmlformats.org/drawingml/2006/table">
            <a:tbl>
              <a:tblPr/>
              <a:tblGrid>
                <a:gridCol w="1096963"/>
                <a:gridCol w="2763837"/>
                <a:gridCol w="2765425"/>
              </a:tblGrid>
              <a:tr h="830263">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en-US" altLang="zh-CN" sz="3200" dirty="0">
                          <a:latin typeface="微软雅黑" panose="020B0503020204020204" charset="-122"/>
                          <a:ea typeface="微软雅黑" panose="020B0503020204020204" charset="-122"/>
                        </a:rPr>
                        <a:t>          </a:t>
                      </a:r>
                      <a:r>
                        <a:rPr lang="zh-CN" altLang="zh-CN" sz="3200" dirty="0">
                          <a:latin typeface="微软雅黑" panose="020B0503020204020204" charset="-122"/>
                          <a:ea typeface="微软雅黑" panose="020B0503020204020204" charset="-122"/>
                        </a:rPr>
                        <a:t>净资产类</a:t>
                      </a:r>
                      <a:r>
                        <a:rPr lang="zh-CN" altLang="en-US" sz="3200" dirty="0">
                          <a:latin typeface="微软雅黑" panose="020B0503020204020204" charset="-122"/>
                          <a:ea typeface="微软雅黑" panose="020B0503020204020204" charset="-122"/>
                        </a:rPr>
                        <a:t>科目</a:t>
                      </a:r>
                      <a:endParaRPr lang="zh-CN" altLang="zh-CN" sz="2400" dirty="0">
                        <a:latin typeface="微软雅黑" panose="020B0503020204020204" charset="-122"/>
                        <a:ea typeface="微软雅黑" panose="020B0503020204020204" charset="-122"/>
                      </a:endParaRPr>
                    </a:p>
                  </a:txBody>
                  <a:tcPr marL="68594" marR="68594" marT="0" marB="0"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c hMerge="1">
                  <a:tcP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latin typeface="微软雅黑" panose="020B0503020204020204" charset="-122"/>
                        <a:ea typeface="微软雅黑" panose="020B0503020204020204" charset="-122"/>
                      </a:endParaRPr>
                    </a:p>
                  </a:txBody>
                  <a:tcPr marL="68594" marR="68594" marT="0" marB="0"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r>
              <a:tr h="3825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1</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FF0000"/>
                          </a:solidFill>
                          <a:latin typeface="微软雅黑" panose="020B0503020204020204" charset="-122"/>
                          <a:ea typeface="微软雅黑" panose="020B0503020204020204" charset="-122"/>
                        </a:rPr>
                        <a:t>累计盈余</a:t>
                      </a: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623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2</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latin typeface="微软雅黑" panose="020B0503020204020204" charset="-122"/>
                          <a:ea typeface="微软雅黑" panose="020B0503020204020204" charset="-122"/>
                        </a:rPr>
                        <a:t>专用基金</a:t>
                      </a:r>
                      <a:r>
                        <a:rPr lang="en-US" altLang="zh-CN" sz="2400" dirty="0">
                          <a:latin typeface="微软雅黑" panose="020B0503020204020204" charset="-122"/>
                          <a:ea typeface="微软雅黑" panose="020B0503020204020204" charset="-122"/>
                        </a:rPr>
                        <a:t>              </a:t>
                      </a:r>
                      <a:endParaRPr lang="zh-CN" altLang="zh-CN" sz="2400" dirty="0">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00CC00"/>
                          </a:solidFill>
                          <a:latin typeface="微软雅黑" panose="020B0503020204020204" charset="-122"/>
                          <a:ea typeface="微软雅黑" panose="020B0503020204020204" charset="-122"/>
                        </a:rPr>
                        <a:t>事业单位</a:t>
                      </a:r>
                      <a:endParaRPr lang="zh-CN" altLang="zh-CN" sz="2400" dirty="0">
                        <a:solidFill>
                          <a:srgbClr val="00CC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673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3</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FF0000"/>
                          </a:solidFill>
                          <a:latin typeface="微软雅黑" panose="020B0503020204020204" charset="-122"/>
                          <a:ea typeface="微软雅黑" panose="020B0503020204020204" charset="-122"/>
                        </a:rPr>
                        <a:t>权益法调整</a:t>
                      </a: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00CC00"/>
                          </a:solidFill>
                          <a:latin typeface="微软雅黑" panose="020B0503020204020204" charset="-122"/>
                          <a:ea typeface="微软雅黑" panose="020B0503020204020204" charset="-122"/>
                        </a:rPr>
                        <a:t>事业单位</a:t>
                      </a:r>
                      <a:endParaRPr lang="zh-CN" altLang="zh-CN" sz="2400" dirty="0">
                        <a:solidFill>
                          <a:srgbClr val="00CC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41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4</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FF00FF"/>
                          </a:solidFill>
                          <a:latin typeface="微软雅黑" panose="020B0503020204020204" charset="-122"/>
                          <a:ea typeface="微软雅黑" panose="020B0503020204020204" charset="-122"/>
                        </a:rPr>
                        <a:t>本期盈余</a:t>
                      </a:r>
                      <a:endParaRPr lang="zh-CN" altLang="zh-CN" sz="2400" dirty="0">
                        <a:solidFill>
                          <a:srgbClr val="FF00FF"/>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FF00FF"/>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25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5</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solidFill>
                            <a:srgbClr val="FF00FF"/>
                          </a:solidFill>
                          <a:latin typeface="微软雅黑" panose="020B0503020204020204" charset="-122"/>
                          <a:ea typeface="微软雅黑" panose="020B0503020204020204" charset="-122"/>
                        </a:rPr>
                        <a:t>本年盈余分配</a:t>
                      </a:r>
                      <a:endParaRPr lang="zh-CN" altLang="zh-CN" sz="2400" dirty="0">
                        <a:solidFill>
                          <a:srgbClr val="FF00FF"/>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FF00FF"/>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25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6</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FF0000"/>
                          </a:solidFill>
                          <a:latin typeface="微软雅黑" panose="020B0503020204020204" charset="-122"/>
                          <a:ea typeface="微软雅黑" panose="020B0503020204020204" charset="-122"/>
                        </a:rPr>
                        <a:t>无偿调拨净资产</a:t>
                      </a: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41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7</a:t>
                      </a:r>
                      <a:endParaRPr lang="en-US" altLang="zh-CN" sz="2400" dirty="0">
                        <a:latin typeface="微软雅黑" panose="020B0503020204020204" charset="-122"/>
                        <a:ea typeface="微软雅黑" panose="020B0503020204020204" charset="-122"/>
                      </a:endParaRPr>
                    </a:p>
                  </a:txBody>
                  <a:tcPr marL="9527" marR="9527" marT="9526"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FF0000"/>
                          </a:solidFill>
                          <a:latin typeface="微软雅黑" panose="020B0503020204020204" charset="-122"/>
                          <a:ea typeface="微软雅黑" panose="020B0503020204020204" charset="-122"/>
                        </a:rPr>
                        <a:t>以前年度盈余</a:t>
                      </a:r>
                      <a:r>
                        <a:rPr lang="zh-CN" altLang="zh-CN" sz="2400" dirty="0">
                          <a:solidFill>
                            <a:srgbClr val="FF0000"/>
                          </a:solidFill>
                          <a:latin typeface="微软雅黑" panose="020B0503020204020204" charset="-122"/>
                          <a:ea typeface="微软雅黑" panose="020B0503020204020204" charset="-122"/>
                        </a:rPr>
                        <a:t>调整</a:t>
                      </a: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FF0000"/>
                        </a:solidFill>
                        <a:latin typeface="微软雅黑" panose="020B0503020204020204" charset="-122"/>
                        <a:ea typeface="微软雅黑" panose="020B0503020204020204" charset="-122"/>
                      </a:endParaRPr>
                    </a:p>
                  </a:txBody>
                  <a:tcPr marL="68594" marR="68594"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228850">
                <a:tc grid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fontAlgn="ctr" hangingPunct="1">
                        <a:buFont typeface="Wingdings" panose="05000000000000000000" pitchFamily="2" charset="2"/>
                        <a:buChar char="Ø"/>
                      </a:pPr>
                      <a:endParaRPr lang="en-US" altLang="zh-CN" sz="2400" dirty="0">
                        <a:latin typeface="微软雅黑" panose="020B0503020204020204" charset="-122"/>
                        <a:ea typeface="微软雅黑" panose="020B0503020204020204" charset="-122"/>
                      </a:endParaRPr>
                    </a:p>
                  </a:txBody>
                  <a:tcPr marL="9527" marR="9527" marT="9526" marB="0" anchor="ctr">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200">
                <a:latin typeface="黑体" panose="02010609060101010101" pitchFamily="1" charset="-122"/>
                <a:ea typeface="黑体" panose="02010609060101010101" pitchFamily="1" charset="-122"/>
              </a:rPr>
              <a:t>扩大了政府资产负债核算范围</a:t>
            </a:r>
            <a:endParaRPr lang="zh-CN" altLang="en-US" sz="3200">
              <a:latin typeface="黑体" panose="02010609060101010101" pitchFamily="1" charset="-122"/>
              <a:ea typeface="黑体" panose="02010609060101010101" pitchFamily="1" charset="-122"/>
            </a:endParaRPr>
          </a:p>
        </p:txBody>
      </p:sp>
      <p:sp>
        <p:nvSpPr>
          <p:cNvPr id="3" name="内容占位符 2"/>
          <p:cNvSpPr>
            <a:spLocks noGrp="1"/>
          </p:cNvSpPr>
          <p:nvPr>
            <p:ph idx="1"/>
          </p:nvPr>
        </p:nvSpPr>
        <p:spPr/>
        <p:txBody>
          <a:bodyPr/>
          <a:p>
            <a:r>
              <a:rPr lang="zh-CN" altLang="en-US" sz="2800" b="1">
                <a:latin typeface="楷体" panose="02010609060101010101" pitchFamily="1" charset="-122"/>
                <a:ea typeface="楷体" panose="02010609060101010101" pitchFamily="1" charset="-122"/>
              </a:rPr>
              <a:t>在资产方面，增加了公共基础设施、政府储备物资、文物文化资产、保障性住房和受托代理资产的核算内容，以全面核算单位控制的各类资产</a:t>
            </a:r>
            <a:r>
              <a:rPr lang="en-US" altLang="zh-CN" sz="2800" b="1">
                <a:latin typeface="楷体" panose="02010609060101010101" pitchFamily="1" charset="-122"/>
                <a:ea typeface="楷体" panose="02010609060101010101" pitchFamily="1" charset="-122"/>
              </a:rPr>
              <a:t>.</a:t>
            </a:r>
            <a:endParaRPr lang="en-US" altLang="zh-CN"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在负债方面，增加了预计负债、受托代理负债等核算内容，以全面反映单位所承担的现时义务。</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此外，为了准确反映单位资产扣除负债之后的净资产状况，将净资产按照主要来源分类为累计盈余和专用基金，并根据净资产其他来源设置了权益法调整、无偿调拨净资产等会计科目。</a:t>
            </a:r>
            <a:endParaRPr lang="zh-CN" altLang="en-US" sz="2800" b="1">
              <a:latin typeface="楷体" panose="02010609060101010101" pitchFamily="1" charset="-122"/>
              <a:ea typeface="楷体" panose="02010609060101010101" pitchFamily="1"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745490"/>
          </a:xfrm>
        </p:spPr>
        <p:txBody>
          <a:bodyPr/>
          <a:p>
            <a:r>
              <a:rPr lang="zh-CN" altLang="en-US" sz="2800">
                <a:latin typeface="黑体" panose="02010609060101010101" pitchFamily="1" charset="-122"/>
                <a:ea typeface="黑体" panose="02010609060101010101" pitchFamily="1" charset="-122"/>
              </a:rPr>
              <a:t>强化了财务会计功能</a:t>
            </a:r>
            <a:endParaRPr lang="zh-CN" altLang="en-US" sz="2800">
              <a:latin typeface="黑体" panose="02010609060101010101" pitchFamily="1" charset="-122"/>
              <a:ea typeface="黑体" panose="02010609060101010101" pitchFamily="1" charset="-122"/>
            </a:endParaRPr>
          </a:p>
        </p:txBody>
      </p:sp>
      <p:sp>
        <p:nvSpPr>
          <p:cNvPr id="3" name="内容占位符 2"/>
          <p:cNvSpPr>
            <a:spLocks noGrp="1"/>
          </p:cNvSpPr>
          <p:nvPr>
            <p:ph idx="1"/>
          </p:nvPr>
        </p:nvSpPr>
        <p:spPr>
          <a:xfrm>
            <a:off x="457200" y="1417955"/>
            <a:ext cx="8229600" cy="4893945"/>
          </a:xfrm>
        </p:spPr>
        <p:txBody>
          <a:bodyPr/>
          <a:p>
            <a:r>
              <a:rPr lang="zh-CN" altLang="en-US" sz="2800" b="1">
                <a:latin typeface="楷体" panose="02010609060101010101" pitchFamily="1" charset="-122"/>
                <a:ea typeface="楷体" panose="02010609060101010101" pitchFamily="1" charset="-122"/>
              </a:rPr>
              <a:t>《政府会计制度》在财务会计核算中全面引入了权责发生制，在会计科目设置和账务处理说明中着力强化财务会计功能，增加了收入和费用两个核算内容；对长期股权投资采用权益法核算，确认自行开发形成的无形资产的成本，要求对固定资产、公共基础设施、保障性住房和无形资产计提折旧或摊销，引入坏账准备等减值概念，确认预计负债、待摊费用和预提费用等。强化财务会计功能，对于科学编制权责发生制政府财务报告、准确反映单位财务状况和运行成本等情况具有重要的意义。</a:t>
            </a:r>
            <a:endParaRPr lang="zh-CN" altLang="en-US" sz="2800" b="1">
              <a:latin typeface="楷体" panose="02010609060101010101" pitchFamily="1" charset="-122"/>
              <a:ea typeface="楷体" panose="02010609060101010101" pitchFamily="1"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1" name="标题 1"/>
          <p:cNvSpPr>
            <a:spLocks noGrp="1"/>
          </p:cNvSpPr>
          <p:nvPr>
            <p:ph type="title"/>
          </p:nvPr>
        </p:nvSpPr>
        <p:spPr/>
        <p:txBody>
          <a:bodyPr anchor="ctr"/>
          <a:p>
            <a:r>
              <a:rPr lang="zh-CN" altLang="en-US" sz="3200" b="1">
                <a:ea typeface="宋体" panose="02010600030101010101" pitchFamily="2" charset="-122"/>
                <a:sym typeface="Arial" panose="020B0604020202020204" pitchFamily="34" charset="0"/>
              </a:rPr>
              <a:t>准确反映运行成本，科学评价单位绩效</a:t>
            </a:r>
            <a:endParaRPr lang="zh-CN" altLang="en-US" sz="3200" b="1">
              <a:ea typeface="宋体" panose="02010600030101010101" pitchFamily="2" charset="-122"/>
              <a:sym typeface="Arial" panose="020B0604020202020204" pitchFamily="34" charset="0"/>
            </a:endParaRPr>
          </a:p>
        </p:txBody>
      </p:sp>
      <p:sp>
        <p:nvSpPr>
          <p:cNvPr id="25602" name="内容占位符 2"/>
          <p:cNvSpPr>
            <a:spLocks noGrp="1"/>
          </p:cNvSpPr>
          <p:nvPr>
            <p:ph idx="1"/>
          </p:nvPr>
        </p:nvSpPr>
        <p:spPr/>
        <p:txBody>
          <a:bodyPr anchor="t"/>
          <a:p>
            <a:r>
              <a:rPr lang="en-US" altLang="zh-CN" b="1"/>
              <a:t>    </a:t>
            </a:r>
            <a:r>
              <a:rPr lang="zh-CN" altLang="en-US" b="1">
                <a:ea typeface="宋体" panose="02010600030101010101" pitchFamily="2" charset="-122"/>
              </a:rPr>
              <a:t>准则与制度要求单位</a:t>
            </a:r>
            <a:r>
              <a:rPr lang="zh-CN" altLang="en-US" b="1">
                <a:solidFill>
                  <a:srgbClr val="FF0000"/>
                </a:solidFill>
                <a:ea typeface="宋体" panose="02010600030101010101" pitchFamily="2" charset="-122"/>
              </a:rPr>
              <a:t>按照权责发生制原则核算各项耗费</a:t>
            </a:r>
            <a:r>
              <a:rPr lang="zh-CN" altLang="en-US" b="1">
                <a:ea typeface="宋体" panose="02010600030101010101" pitchFamily="2" charset="-122"/>
              </a:rPr>
              <a:t>，如计提固定资产折旧费用、无形资产摊销费用等，并要求编制收入费用表，合理归集、反映单位的运行费用和履职成本</a:t>
            </a:r>
            <a:endParaRPr lang="zh-CN" altLang="en-US" b="1">
              <a:ea typeface="宋体" panose="02010600030101010101" pitchFamily="2" charset="-122"/>
            </a:endParaRPr>
          </a:p>
          <a:p>
            <a:r>
              <a:rPr lang="zh-CN" altLang="en-US" b="1">
                <a:ea typeface="宋体" panose="02010600030101010101" pitchFamily="2" charset="-122"/>
              </a:rPr>
              <a:t>    从而有助于科学评价单位耗费公共资源、成本边际等情况，建立并有效实施预算绩效评价制度，提升单位绩效评价的科学性。</a:t>
            </a:r>
            <a:endParaRPr lang="zh-CN" altLang="en-US" b="1">
              <a:ea typeface="宋体" panose="02010600030101010101" pitchFamily="2"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468313" y="620713"/>
          <a:ext cx="8207375" cy="5184775"/>
        </p:xfrm>
        <a:graphic>
          <a:graphicData uri="http://schemas.openxmlformats.org/drawingml/2006/table">
            <a:tbl>
              <a:tblPr/>
              <a:tblGrid>
                <a:gridCol w="1065452"/>
                <a:gridCol w="3830219"/>
                <a:gridCol w="3311704"/>
              </a:tblGrid>
              <a:tr h="1069635">
                <a:tc gridSpan="2">
                  <a:txBody>
                    <a:bodyPr/>
                    <a:lstStyle/>
                    <a:p>
                      <a:pPr algn="l">
                        <a:spcAft>
                          <a:spcPts val="0"/>
                        </a:spcAft>
                      </a:pPr>
                      <a:r>
                        <a:rPr lang="en-US" altLang="zh-CN" sz="3200" b="0" kern="0" dirty="0" smtClean="0">
                          <a:solidFill>
                            <a:schemeClr val="tx1"/>
                          </a:solidFill>
                          <a:latin typeface="微软雅黑" panose="020B0503020204020204" charset="-122"/>
                          <a:ea typeface="微软雅黑" panose="020B0503020204020204" charset="-122"/>
                          <a:cs typeface="Times New Roman" panose="02020603050405020304"/>
                        </a:rPr>
                        <a:t>               </a:t>
                      </a:r>
                      <a:r>
                        <a:rPr lang="zh-CN" sz="3200" b="0" kern="0" dirty="0" smtClean="0">
                          <a:solidFill>
                            <a:schemeClr val="tx1"/>
                          </a:solidFill>
                          <a:latin typeface="微软雅黑" panose="020B0503020204020204" charset="-122"/>
                          <a:ea typeface="微软雅黑" panose="020B0503020204020204" charset="-122"/>
                          <a:cs typeface="Times New Roman" panose="02020603050405020304"/>
                        </a:rPr>
                        <a:t>预算</a:t>
                      </a:r>
                      <a:r>
                        <a:rPr lang="zh-CN" sz="3200" b="0" kern="0" dirty="0">
                          <a:solidFill>
                            <a:schemeClr val="tx1"/>
                          </a:solidFill>
                          <a:latin typeface="微软雅黑" panose="020B0503020204020204" charset="-122"/>
                          <a:ea typeface="微软雅黑" panose="020B0503020204020204" charset="-122"/>
                          <a:cs typeface="Times New Roman" panose="02020603050405020304"/>
                        </a:rPr>
                        <a:t>收入</a:t>
                      </a:r>
                      <a:r>
                        <a:rPr lang="zh-CN" sz="3200" b="0" kern="0" dirty="0" smtClean="0">
                          <a:solidFill>
                            <a:schemeClr val="tx1"/>
                          </a:solidFill>
                          <a:latin typeface="微软雅黑" panose="020B0503020204020204" charset="-122"/>
                          <a:ea typeface="微软雅黑" panose="020B0503020204020204" charset="-122"/>
                          <a:cs typeface="Times New Roman" panose="02020603050405020304"/>
                        </a:rPr>
                        <a:t>类</a:t>
                      </a:r>
                      <a:r>
                        <a:rPr lang="zh-CN" altLang="en-US" sz="3200" b="0" kern="0" dirty="0" smtClean="0">
                          <a:solidFill>
                            <a:schemeClr val="tx1"/>
                          </a:solidFill>
                          <a:latin typeface="微软雅黑" panose="020B0503020204020204" charset="-122"/>
                          <a:ea typeface="微软雅黑" panose="020B0503020204020204" charset="-122"/>
                          <a:cs typeface="Times New Roman" panose="02020603050405020304"/>
                        </a:rPr>
                        <a:t>科目</a:t>
                      </a:r>
                      <a:endParaRPr lang="en-US" altLang="zh-CN" sz="3200" b="0" kern="0" dirty="0" smtClean="0">
                        <a:solidFill>
                          <a:schemeClr val="tx1"/>
                        </a:solidFill>
                        <a:latin typeface="微软雅黑" panose="020B0503020204020204" charset="-122"/>
                        <a:ea typeface="微软雅黑" panose="020B0503020204020204" charset="-122"/>
                        <a:cs typeface="Times New Roman" panose="02020603050405020304"/>
                      </a:endParaRPr>
                    </a:p>
                    <a:p>
                      <a:pPr algn="l">
                        <a:spcAft>
                          <a:spcPts val="0"/>
                        </a:spcAft>
                      </a:pPr>
                      <a:endParaRPr lang="zh-CN" sz="28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l">
                        <a:spcAft>
                          <a:spcPts val="0"/>
                        </a:spcAft>
                      </a:pPr>
                      <a:endParaRPr lang="zh-CN" sz="28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38">
                <a:tc>
                  <a:txBody>
                    <a:bodyPr/>
                    <a:lstStyle/>
                    <a:p>
                      <a:pPr algn="ctr">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1</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chemeClr val="tx1"/>
                          </a:solidFill>
                          <a:latin typeface="微软雅黑" panose="020B0503020204020204" charset="-122"/>
                          <a:ea typeface="微软雅黑" panose="020B0503020204020204" charset="-122"/>
                          <a:cs typeface="Times New Roman" panose="02020603050405020304"/>
                        </a:rPr>
                        <a:t>财政拨款预算收入</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38">
                <a:tc>
                  <a:txBody>
                    <a:bodyPr/>
                    <a:lstStyle/>
                    <a:p>
                      <a:pPr algn="ctr">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2</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chemeClr val="tx1"/>
                          </a:solidFill>
                          <a:latin typeface="微软雅黑" panose="020B0503020204020204" charset="-122"/>
                          <a:ea typeface="微软雅黑" panose="020B0503020204020204" charset="-122"/>
                          <a:cs typeface="Times New Roman" panose="02020603050405020304"/>
                        </a:rPr>
                        <a:t>事业预算收入</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92D050"/>
                          </a:solidFill>
                          <a:latin typeface="微软雅黑" panose="020B0503020204020204" charset="-122"/>
                          <a:ea typeface="微软雅黑" panose="020B0503020204020204" charset="-122"/>
                          <a:cs typeface="Times New Roman" panose="02020603050405020304"/>
                        </a:rPr>
                        <a:t>事业单位</a:t>
                      </a:r>
                      <a:endParaRPr lang="zh-CN" sz="2400" b="0" kern="100" dirty="0">
                        <a:solidFill>
                          <a:srgbClr val="92D050"/>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38">
                <a:tc>
                  <a:txBody>
                    <a:bodyPr/>
                    <a:lstStyle/>
                    <a:p>
                      <a:pPr algn="ctr">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3</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chemeClr val="tx1"/>
                          </a:solidFill>
                          <a:latin typeface="微软雅黑" panose="020B0503020204020204" charset="-122"/>
                          <a:ea typeface="微软雅黑" panose="020B0503020204020204" charset="-122"/>
                          <a:cs typeface="Times New Roman" panose="02020603050405020304"/>
                        </a:rPr>
                        <a:t>上级补助预算收入</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92D050"/>
                          </a:solidFill>
                          <a:latin typeface="微软雅黑" panose="020B0503020204020204" charset="-122"/>
                          <a:ea typeface="微软雅黑" panose="020B0503020204020204" charset="-122"/>
                          <a:cs typeface="Times New Roman" panose="02020603050405020304"/>
                        </a:rPr>
                        <a:t>事业单位</a:t>
                      </a:r>
                      <a:endParaRPr lang="zh-CN" sz="2400" b="0" kern="100" dirty="0">
                        <a:solidFill>
                          <a:srgbClr val="92D050"/>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38">
                <a:tc>
                  <a:txBody>
                    <a:bodyPr/>
                    <a:lstStyle/>
                    <a:p>
                      <a:pPr algn="ctr">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4</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chemeClr val="tx1"/>
                          </a:solidFill>
                          <a:latin typeface="微软雅黑" panose="020B0503020204020204" charset="-122"/>
                          <a:ea typeface="微软雅黑" panose="020B0503020204020204" charset="-122"/>
                          <a:cs typeface="Times New Roman" panose="02020603050405020304"/>
                        </a:rPr>
                        <a:t>附属单位上缴预算收入</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92D050"/>
                          </a:solidFill>
                          <a:latin typeface="微软雅黑" panose="020B0503020204020204" charset="-122"/>
                          <a:ea typeface="微软雅黑" panose="020B0503020204020204" charset="-122"/>
                          <a:cs typeface="Times New Roman" panose="02020603050405020304"/>
                        </a:rPr>
                        <a:t>事业单位</a:t>
                      </a:r>
                      <a:endParaRPr lang="zh-CN" sz="2400" b="0" kern="100" dirty="0">
                        <a:solidFill>
                          <a:srgbClr val="92D050"/>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38">
                <a:tc>
                  <a:txBody>
                    <a:bodyPr/>
                    <a:lstStyle/>
                    <a:p>
                      <a:pPr algn="ctr">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5</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chemeClr val="tx1"/>
                          </a:solidFill>
                          <a:latin typeface="微软雅黑" panose="020B0503020204020204" charset="-122"/>
                          <a:ea typeface="微软雅黑" panose="020B0503020204020204" charset="-122"/>
                          <a:cs typeface="Times New Roman" panose="02020603050405020304"/>
                        </a:rPr>
                        <a:t>经营预算收入</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92D050"/>
                          </a:solidFill>
                          <a:latin typeface="微软雅黑" panose="020B0503020204020204" charset="-122"/>
                          <a:ea typeface="微软雅黑" panose="020B0503020204020204" charset="-122"/>
                          <a:cs typeface="Times New Roman" panose="02020603050405020304"/>
                        </a:rPr>
                        <a:t>事业单位</a:t>
                      </a:r>
                      <a:endParaRPr lang="zh-CN" sz="2400" b="0" kern="100" dirty="0">
                        <a:solidFill>
                          <a:srgbClr val="92D050"/>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38">
                <a:tc>
                  <a:txBody>
                    <a:bodyPr/>
                    <a:lstStyle/>
                    <a:p>
                      <a:pPr algn="ctr">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6</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rgbClr val="FF0000"/>
                          </a:solidFill>
                          <a:latin typeface="微软雅黑" panose="020B0503020204020204" charset="-122"/>
                          <a:ea typeface="微软雅黑" panose="020B0503020204020204" charset="-122"/>
                          <a:cs typeface="Times New Roman" panose="02020603050405020304"/>
                        </a:rPr>
                        <a:t>债务预算收入</a:t>
                      </a:r>
                      <a:endParaRPr lang="zh-CN" sz="2400" b="0" kern="100" dirty="0">
                        <a:solidFill>
                          <a:srgbClr val="FF0000"/>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92D050"/>
                          </a:solidFill>
                          <a:latin typeface="微软雅黑" panose="020B0503020204020204" charset="-122"/>
                          <a:ea typeface="微软雅黑" panose="020B0503020204020204" charset="-122"/>
                          <a:cs typeface="Times New Roman" panose="02020603050405020304"/>
                        </a:rPr>
                        <a:t>事业单位</a:t>
                      </a:r>
                      <a:endParaRPr lang="zh-CN" sz="2400" b="0" kern="100" dirty="0">
                        <a:solidFill>
                          <a:srgbClr val="92D050"/>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38">
                <a:tc>
                  <a:txBody>
                    <a:bodyPr/>
                    <a:lstStyle/>
                    <a:p>
                      <a:pPr algn="ctr">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7</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rgbClr val="FFCCFF"/>
                          </a:solidFill>
                          <a:latin typeface="微软雅黑" panose="020B0503020204020204" charset="-122"/>
                          <a:ea typeface="微软雅黑" panose="020B0503020204020204" charset="-122"/>
                          <a:cs typeface="Times New Roman" panose="02020603050405020304"/>
                        </a:rPr>
                        <a:t>非同级财政拨款预算收入</a:t>
                      </a:r>
                      <a:endParaRPr lang="zh-CN" sz="2400" b="0" kern="100" dirty="0">
                        <a:solidFill>
                          <a:srgbClr val="FFCCFF"/>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2400" b="0" kern="100" dirty="0">
                        <a:solidFill>
                          <a:srgbClr val="92D050"/>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38">
                <a:tc>
                  <a:txBody>
                    <a:bodyPr/>
                    <a:lstStyle/>
                    <a:p>
                      <a:pPr algn="ctr">
                        <a:spcAft>
                          <a:spcPts val="0"/>
                        </a:spcAft>
                      </a:pPr>
                      <a:r>
                        <a:rPr lang="en-US" sz="2400" b="0" kern="0">
                          <a:solidFill>
                            <a:schemeClr val="tx1"/>
                          </a:solidFill>
                          <a:latin typeface="微软雅黑" panose="020B0503020204020204" charset="-122"/>
                          <a:ea typeface="微软雅黑" panose="020B0503020204020204" charset="-122"/>
                          <a:cs typeface="Times New Roman" panose="02020603050405020304"/>
                        </a:rPr>
                        <a:t>8</a:t>
                      </a:r>
                      <a:endParaRPr lang="zh-CN" sz="2400" b="0" kern="10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rgbClr val="FFCCFF"/>
                          </a:solidFill>
                          <a:latin typeface="微软雅黑" panose="020B0503020204020204" charset="-122"/>
                          <a:ea typeface="微软雅黑" panose="020B0503020204020204" charset="-122"/>
                          <a:cs typeface="Times New Roman" panose="02020603050405020304"/>
                        </a:rPr>
                        <a:t>投资预算收益</a:t>
                      </a:r>
                      <a:endParaRPr lang="zh-CN" sz="2400" b="0" kern="100" dirty="0">
                        <a:solidFill>
                          <a:srgbClr val="FFCCFF"/>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92D050"/>
                          </a:solidFill>
                          <a:latin typeface="微软雅黑" panose="020B0503020204020204" charset="-122"/>
                          <a:ea typeface="微软雅黑" panose="020B0503020204020204" charset="-122"/>
                          <a:cs typeface="Times New Roman" panose="02020603050405020304"/>
                        </a:rPr>
                        <a:t>事业单位</a:t>
                      </a:r>
                      <a:endParaRPr lang="zh-CN" sz="2400" b="0" kern="100" dirty="0">
                        <a:solidFill>
                          <a:srgbClr val="92D050"/>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38">
                <a:tc>
                  <a:txBody>
                    <a:bodyPr/>
                    <a:lstStyle/>
                    <a:p>
                      <a:pPr algn="ctr">
                        <a:spcAft>
                          <a:spcPts val="0"/>
                        </a:spcAft>
                      </a:pPr>
                      <a:r>
                        <a:rPr lang="en-US" altLang="zh-CN" sz="2400" b="0" kern="100" dirty="0" smtClean="0">
                          <a:solidFill>
                            <a:schemeClr val="tx1"/>
                          </a:solidFill>
                          <a:latin typeface="微软雅黑" panose="020B0503020204020204" charset="-122"/>
                          <a:ea typeface="微软雅黑" panose="020B0503020204020204" charset="-122"/>
                          <a:cs typeface="Times New Roman" panose="02020603050405020304"/>
                        </a:rPr>
                        <a:t>9</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chemeClr val="tx1"/>
                          </a:solidFill>
                          <a:latin typeface="微软雅黑" panose="020B0503020204020204" charset="-122"/>
                          <a:ea typeface="微软雅黑" panose="020B0503020204020204" charset="-122"/>
                          <a:cs typeface="Times New Roman" panose="02020603050405020304"/>
                        </a:rPr>
                        <a:t>其他预算收入</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8" marR="68568"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 name="表格 5"/>
          <p:cNvGraphicFramePr>
            <a:graphicFrameLocks noGrp="1"/>
          </p:cNvGraphicFramePr>
          <p:nvPr/>
        </p:nvGraphicFramePr>
        <p:xfrm>
          <a:off x="755650" y="981075"/>
          <a:ext cx="7488238" cy="4806950"/>
        </p:xfrm>
        <a:graphic>
          <a:graphicData uri="http://schemas.openxmlformats.org/drawingml/2006/table">
            <a:tbl>
              <a:tblPr/>
              <a:tblGrid>
                <a:gridCol w="1106956"/>
                <a:gridCol w="3190641"/>
                <a:gridCol w="3190641"/>
              </a:tblGrid>
              <a:tr h="853440">
                <a:tc gridSpan="2">
                  <a:txBody>
                    <a:bodyPr/>
                    <a:lstStyle/>
                    <a:p>
                      <a:pPr algn="l">
                        <a:spcAft>
                          <a:spcPts val="0"/>
                        </a:spcAft>
                      </a:pPr>
                      <a:r>
                        <a:rPr lang="en-US" altLang="zh-CN" sz="3200" b="0" kern="0" dirty="0" smtClean="0">
                          <a:solidFill>
                            <a:schemeClr val="tx1"/>
                          </a:solidFill>
                          <a:latin typeface="微软雅黑" panose="020B0503020204020204" charset="-122"/>
                          <a:ea typeface="微软雅黑" panose="020B0503020204020204" charset="-122"/>
                          <a:cs typeface="Times New Roman" panose="02020603050405020304"/>
                        </a:rPr>
                        <a:t>          </a:t>
                      </a:r>
                      <a:r>
                        <a:rPr lang="zh-CN" sz="3200" b="0" kern="0" dirty="0" smtClean="0">
                          <a:solidFill>
                            <a:schemeClr val="tx1"/>
                          </a:solidFill>
                          <a:latin typeface="微软雅黑" panose="020B0503020204020204" charset="-122"/>
                          <a:ea typeface="微软雅黑" panose="020B0503020204020204" charset="-122"/>
                          <a:cs typeface="Times New Roman" panose="02020603050405020304"/>
                        </a:rPr>
                        <a:t>预算</a:t>
                      </a:r>
                      <a:r>
                        <a:rPr lang="zh-CN" sz="3200" b="0" kern="0" dirty="0">
                          <a:solidFill>
                            <a:schemeClr val="tx1"/>
                          </a:solidFill>
                          <a:latin typeface="微软雅黑" panose="020B0503020204020204" charset="-122"/>
                          <a:ea typeface="微软雅黑" panose="020B0503020204020204" charset="-122"/>
                          <a:cs typeface="Times New Roman" panose="02020603050405020304"/>
                        </a:rPr>
                        <a:t>支出</a:t>
                      </a:r>
                      <a:r>
                        <a:rPr lang="zh-CN" sz="3200" b="0" kern="0" dirty="0" smtClean="0">
                          <a:solidFill>
                            <a:schemeClr val="tx1"/>
                          </a:solidFill>
                          <a:latin typeface="微软雅黑" panose="020B0503020204020204" charset="-122"/>
                          <a:ea typeface="微软雅黑" panose="020B0503020204020204" charset="-122"/>
                          <a:cs typeface="Times New Roman" panose="02020603050405020304"/>
                        </a:rPr>
                        <a:t>类</a:t>
                      </a:r>
                      <a:r>
                        <a:rPr lang="zh-CN" altLang="en-US" sz="3200" b="0" kern="0" dirty="0" smtClean="0">
                          <a:solidFill>
                            <a:schemeClr val="tx1"/>
                          </a:solidFill>
                          <a:latin typeface="微软雅黑" panose="020B0503020204020204" charset="-122"/>
                          <a:ea typeface="微软雅黑" panose="020B0503020204020204" charset="-122"/>
                          <a:cs typeface="Times New Roman" panose="02020603050405020304"/>
                        </a:rPr>
                        <a:t>科目</a:t>
                      </a:r>
                      <a:endParaRPr lang="en-US" altLang="zh-CN" sz="3200" b="0" kern="0" dirty="0" smtClean="0">
                        <a:solidFill>
                          <a:schemeClr val="tx1"/>
                        </a:solidFill>
                        <a:latin typeface="微软雅黑" panose="020B0503020204020204" charset="-122"/>
                        <a:ea typeface="微软雅黑" panose="020B0503020204020204" charset="-122"/>
                        <a:cs typeface="Times New Roman" panose="02020603050405020304"/>
                      </a:endParaRPr>
                    </a:p>
                    <a:p>
                      <a:pPr algn="l">
                        <a:spcAft>
                          <a:spcPts val="0"/>
                        </a:spcAft>
                      </a:pP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a:txBody>
                    <a:bodyPr/>
                    <a:lstStyle/>
                    <a:p>
                      <a:pPr algn="l">
                        <a:spcAft>
                          <a:spcPts val="0"/>
                        </a:spcAft>
                      </a:pP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189">
                <a:tc>
                  <a:txBody>
                    <a:bodyPr/>
                    <a:lstStyle/>
                    <a:p>
                      <a:pPr algn="ctr">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1</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chemeClr val="tx1"/>
                          </a:solidFill>
                          <a:latin typeface="微软雅黑" panose="020B0503020204020204" charset="-122"/>
                          <a:ea typeface="微软雅黑" panose="020B0503020204020204" charset="-122"/>
                          <a:cs typeface="Times New Roman" panose="02020603050405020304"/>
                        </a:rPr>
                        <a:t>行政支出</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FFC000"/>
                          </a:solidFill>
                          <a:latin typeface="微软雅黑" panose="020B0503020204020204" charset="-122"/>
                          <a:ea typeface="微软雅黑" panose="020B0503020204020204" charset="-122"/>
                          <a:cs typeface="Times New Roman" panose="02020603050405020304"/>
                        </a:rPr>
                        <a:t>行政单位</a:t>
                      </a:r>
                      <a:endParaRPr lang="zh-CN" sz="2400" b="0" kern="100" dirty="0">
                        <a:solidFill>
                          <a:srgbClr val="FFC000"/>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189">
                <a:tc>
                  <a:txBody>
                    <a:bodyPr/>
                    <a:lstStyle/>
                    <a:p>
                      <a:pPr algn="ctr">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2</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chemeClr val="tx1"/>
                          </a:solidFill>
                          <a:latin typeface="微软雅黑" panose="020B0503020204020204" charset="-122"/>
                          <a:ea typeface="微软雅黑" panose="020B0503020204020204" charset="-122"/>
                          <a:cs typeface="Times New Roman" panose="02020603050405020304"/>
                        </a:rPr>
                        <a:t>事业支出</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2400" b="0" kern="100" dirty="0">
                        <a:solidFill>
                          <a:srgbClr val="00CC00"/>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189">
                <a:tc>
                  <a:txBody>
                    <a:bodyPr/>
                    <a:lstStyle/>
                    <a:p>
                      <a:pPr algn="ctr">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3</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chemeClr val="tx1"/>
                          </a:solidFill>
                          <a:latin typeface="微软雅黑" panose="020B0503020204020204" charset="-122"/>
                          <a:ea typeface="微软雅黑" panose="020B0503020204020204" charset="-122"/>
                          <a:cs typeface="Times New Roman" panose="02020603050405020304"/>
                        </a:rPr>
                        <a:t>经营支出</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2400" b="0" kern="100" dirty="0">
                        <a:solidFill>
                          <a:srgbClr val="00CC00"/>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189">
                <a:tc>
                  <a:txBody>
                    <a:bodyPr/>
                    <a:lstStyle/>
                    <a:p>
                      <a:pPr algn="ctr">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4</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chemeClr val="tx1"/>
                          </a:solidFill>
                          <a:latin typeface="微软雅黑" panose="020B0503020204020204" charset="-122"/>
                          <a:ea typeface="微软雅黑" panose="020B0503020204020204" charset="-122"/>
                          <a:cs typeface="Times New Roman" panose="02020603050405020304"/>
                        </a:rPr>
                        <a:t>上缴上级支出</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2400" b="0" kern="100" dirty="0">
                        <a:solidFill>
                          <a:srgbClr val="00CC00"/>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189">
                <a:tc>
                  <a:txBody>
                    <a:bodyPr/>
                    <a:lstStyle/>
                    <a:p>
                      <a:pPr marL="0" algn="ctr" defTabSz="914400" rtl="0" eaLnBrk="1" latinLnBrk="0" hangingPunct="1">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5</a:t>
                      </a:r>
                      <a:endParaRPr lang="zh-CN" sz="2400" b="0" kern="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chemeClr val="tx1"/>
                          </a:solidFill>
                          <a:latin typeface="微软雅黑" panose="020B0503020204020204" charset="-122"/>
                          <a:ea typeface="微软雅黑" panose="020B0503020204020204" charset="-122"/>
                          <a:cs typeface="Times New Roman" panose="02020603050405020304"/>
                        </a:rPr>
                        <a:t>对附属单位补助支出</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2400" b="0" kern="100" dirty="0">
                        <a:solidFill>
                          <a:srgbClr val="00CC00"/>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189">
                <a:tc>
                  <a:txBody>
                    <a:bodyPr/>
                    <a:lstStyle/>
                    <a:p>
                      <a:pPr marL="0" algn="ctr" defTabSz="914400" rtl="0" eaLnBrk="1" latinLnBrk="0" hangingPunct="1">
                        <a:spcAft>
                          <a:spcPts val="0"/>
                        </a:spcAft>
                      </a:pPr>
                      <a:r>
                        <a:rPr lang="en-US" sz="2400" b="0" kern="0" dirty="0">
                          <a:solidFill>
                            <a:schemeClr val="tx1"/>
                          </a:solidFill>
                          <a:latin typeface="微软雅黑" panose="020B0503020204020204" charset="-122"/>
                          <a:ea typeface="微软雅黑" panose="020B0503020204020204" charset="-122"/>
                          <a:cs typeface="Times New Roman" panose="02020603050405020304"/>
                        </a:rPr>
                        <a:t>6</a:t>
                      </a:r>
                      <a:endParaRPr lang="zh-CN" sz="2400" b="0" kern="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rgbClr val="FF3300"/>
                          </a:solidFill>
                          <a:latin typeface="微软雅黑" panose="020B0503020204020204" charset="-122"/>
                          <a:ea typeface="微软雅黑" panose="020B0503020204020204" charset="-122"/>
                          <a:cs typeface="Times New Roman" panose="02020603050405020304"/>
                        </a:rPr>
                        <a:t>投资支出</a:t>
                      </a:r>
                      <a:endParaRPr lang="zh-CN" sz="2400" b="0" kern="100" dirty="0">
                        <a:solidFill>
                          <a:srgbClr val="FF3300"/>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2400" b="0" kern="100" dirty="0">
                        <a:solidFill>
                          <a:srgbClr val="00CC00"/>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189">
                <a:tc>
                  <a:txBody>
                    <a:bodyPr/>
                    <a:lstStyle/>
                    <a:p>
                      <a:pPr marL="0" algn="ctr" defTabSz="914400" rtl="0" eaLnBrk="1" latinLnBrk="0" hangingPunct="1">
                        <a:spcAft>
                          <a:spcPts val="0"/>
                        </a:spcAft>
                      </a:pPr>
                      <a:r>
                        <a:rPr lang="en-US" altLang="zh-CN" sz="2400" b="0" kern="0" dirty="0" smtClean="0">
                          <a:solidFill>
                            <a:schemeClr val="tx1"/>
                          </a:solidFill>
                          <a:latin typeface="微软雅黑" panose="020B0503020204020204" charset="-122"/>
                          <a:ea typeface="微软雅黑" panose="020B0503020204020204" charset="-122"/>
                          <a:cs typeface="Times New Roman" panose="02020603050405020304"/>
                        </a:rPr>
                        <a:t>7</a:t>
                      </a:r>
                      <a:endParaRPr lang="zh-CN" sz="2400" b="0" kern="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FF3300"/>
                          </a:solidFill>
                          <a:latin typeface="微软雅黑" panose="020B0503020204020204" charset="-122"/>
                          <a:ea typeface="微软雅黑" panose="020B0503020204020204" charset="-122"/>
                          <a:cs typeface="Times New Roman" panose="02020603050405020304"/>
                        </a:rPr>
                        <a:t>债务还本支出</a:t>
                      </a:r>
                      <a:endParaRPr lang="zh-CN" sz="2400" b="0" kern="100" dirty="0">
                        <a:solidFill>
                          <a:srgbClr val="FF3300"/>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altLang="en-US" sz="2400" b="0" kern="100" dirty="0" smtClean="0">
                          <a:solidFill>
                            <a:srgbClr val="00CC00"/>
                          </a:solidFill>
                          <a:latin typeface="微软雅黑" panose="020B0503020204020204" charset="-122"/>
                          <a:ea typeface="微软雅黑" panose="020B0503020204020204" charset="-122"/>
                          <a:cs typeface="Times New Roman" panose="02020603050405020304"/>
                        </a:rPr>
                        <a:t>事业单位</a:t>
                      </a:r>
                      <a:endParaRPr lang="zh-CN" sz="2400" b="0" kern="100" dirty="0">
                        <a:solidFill>
                          <a:srgbClr val="00CC00"/>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4189">
                <a:tc>
                  <a:txBody>
                    <a:bodyPr/>
                    <a:lstStyle/>
                    <a:p>
                      <a:pPr marL="0" algn="ctr" defTabSz="914400" rtl="0" eaLnBrk="1" latinLnBrk="0" hangingPunct="1">
                        <a:spcAft>
                          <a:spcPts val="0"/>
                        </a:spcAft>
                      </a:pPr>
                      <a:r>
                        <a:rPr lang="en-US" altLang="zh-CN" sz="2400" b="0" kern="0" dirty="0" smtClean="0">
                          <a:solidFill>
                            <a:schemeClr val="tx1"/>
                          </a:solidFill>
                          <a:latin typeface="微软雅黑" panose="020B0503020204020204" charset="-122"/>
                          <a:ea typeface="微软雅黑" panose="020B0503020204020204" charset="-122"/>
                          <a:cs typeface="Times New Roman" panose="02020603050405020304"/>
                        </a:rPr>
                        <a:t>8</a:t>
                      </a:r>
                      <a:endParaRPr lang="zh-CN" sz="2400" b="0" kern="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2400" b="0" kern="0" dirty="0">
                          <a:solidFill>
                            <a:schemeClr val="tx1"/>
                          </a:solidFill>
                          <a:latin typeface="微软雅黑" panose="020B0503020204020204" charset="-122"/>
                          <a:ea typeface="微软雅黑" panose="020B0503020204020204" charset="-122"/>
                          <a:cs typeface="Times New Roman" panose="02020603050405020304"/>
                        </a:rPr>
                        <a:t>其他支出</a:t>
                      </a: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endParaRPr lang="zh-CN" sz="2400" b="0" kern="100" dirty="0">
                        <a:solidFill>
                          <a:schemeClr val="tx1"/>
                        </a:solidFill>
                        <a:latin typeface="微软雅黑" panose="020B0503020204020204" charset="-122"/>
                        <a:ea typeface="微软雅黑" panose="020B0503020204020204" charset="-122"/>
                        <a:cs typeface="Times New Roman" panose="02020603050405020304"/>
                      </a:endParaRPr>
                    </a:p>
                  </a:txBody>
                  <a:tcPr marL="68565" marR="68565"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650" name="表格 27649"/>
          <p:cNvGraphicFramePr/>
          <p:nvPr/>
        </p:nvGraphicFramePr>
        <p:xfrm>
          <a:off x="900113" y="620713"/>
          <a:ext cx="6985000" cy="5691187"/>
        </p:xfrm>
        <a:graphic>
          <a:graphicData uri="http://schemas.openxmlformats.org/drawingml/2006/table">
            <a:tbl>
              <a:tblPr/>
              <a:tblGrid>
                <a:gridCol w="1203325"/>
                <a:gridCol w="3189288"/>
                <a:gridCol w="2592387"/>
              </a:tblGrid>
              <a:tr h="1114425">
                <a:tc gridSpan="2">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en-US" altLang="zh-CN" sz="3200" dirty="0">
                          <a:latin typeface="微软雅黑" panose="020B0503020204020204" charset="-122"/>
                          <a:ea typeface="微软雅黑" panose="020B0503020204020204" charset="-122"/>
                        </a:rPr>
                        <a:t>           </a:t>
                      </a:r>
                      <a:r>
                        <a:rPr lang="zh-CN" altLang="zh-CN" sz="3200" dirty="0">
                          <a:latin typeface="微软雅黑" panose="020B0503020204020204" charset="-122"/>
                          <a:ea typeface="微软雅黑" panose="020B0503020204020204" charset="-122"/>
                        </a:rPr>
                        <a:t>预算结余类</a:t>
                      </a:r>
                      <a:r>
                        <a:rPr lang="zh-CN" altLang="en-US" sz="3200" dirty="0">
                          <a:latin typeface="微软雅黑" panose="020B0503020204020204" charset="-122"/>
                          <a:ea typeface="微软雅黑" panose="020B0503020204020204" charset="-122"/>
                        </a:rPr>
                        <a:t>科目</a:t>
                      </a:r>
                      <a:endParaRPr lang="en-US" altLang="zh-CN" sz="3200" dirty="0">
                        <a:latin typeface="微软雅黑" panose="020B0503020204020204" charset="-122"/>
                        <a:ea typeface="微软雅黑" panose="020B0503020204020204" charset="-122"/>
                      </a:endParaRPr>
                    </a:p>
                    <a:p>
                      <a:pPr lvl="0" eaLnBrk="1" hangingPunct="1">
                        <a:buNone/>
                      </a:pPr>
                      <a:endParaRPr lang="zh-CN" altLang="zh-CN" sz="2800" dirty="0">
                        <a:latin typeface="微软雅黑" panose="020B0503020204020204" charset="-122"/>
                        <a:ea typeface="微软雅黑" panose="020B0503020204020204" charset="-122"/>
                      </a:endParaRPr>
                    </a:p>
                  </a:txBody>
                  <a:tcPr marL="68578" marR="68578" marT="0" marB="0"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c hMerge="1">
                  <a:tcPr>
                    <a:lnB w="12700" cap="flat" cmpd="sng">
                      <a:solidFill>
                        <a:srgbClr val="000000"/>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800" dirty="0">
                        <a:latin typeface="微软雅黑" panose="020B0503020204020204" charset="-122"/>
                        <a:ea typeface="微软雅黑" panose="020B0503020204020204" charset="-122"/>
                      </a:endParaRPr>
                    </a:p>
                  </a:txBody>
                  <a:tcPr marL="68578" marR="68578" marT="0" marB="0" anchor="ctr">
                    <a:lnL>
                      <a:noFill/>
                    </a:lnL>
                    <a:lnR>
                      <a:noFill/>
                    </a:lnR>
                    <a:lnT>
                      <a:noFill/>
                    </a:lnT>
                    <a:lnB w="12700" cap="flat" cmpd="sng">
                      <a:solidFill>
                        <a:srgbClr val="000000"/>
                      </a:solidFill>
                      <a:prstDash val="solid"/>
                      <a:headEnd type="none" w="med" len="med"/>
                      <a:tailEnd type="none" w="med" len="med"/>
                    </a:lnB>
                    <a:lnTlToBr>
                      <a:noFill/>
                    </a:lnTlToBr>
                    <a:lnBlToTr>
                      <a:noFill/>
                    </a:lnBlToTr>
                    <a:noFill/>
                  </a:tcPr>
                </a:tc>
              </a:tr>
              <a:tr h="444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1</a:t>
                      </a:r>
                      <a:endParaRPr lang="en-US" altLang="zh-CN" sz="2400" dirty="0">
                        <a:latin typeface="微软雅黑" panose="020B0503020204020204" charset="-122"/>
                        <a:ea typeface="微软雅黑" panose="020B0503020204020204" charset="-122"/>
                      </a:endParaRPr>
                    </a:p>
                  </a:txBody>
                  <a:tcPr marL="9525" marR="9525" marT="9525"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solidFill>
                            <a:srgbClr val="FF0000"/>
                          </a:solidFill>
                          <a:latin typeface="微软雅黑" panose="020B0503020204020204" charset="-122"/>
                          <a:ea typeface="微软雅黑" panose="020B0503020204020204" charset="-122"/>
                        </a:rPr>
                        <a:t>资金结存</a:t>
                      </a:r>
                      <a:endParaRPr lang="zh-CN" altLang="zh-CN" sz="2400" dirty="0">
                        <a:solidFill>
                          <a:srgbClr val="FF0000"/>
                        </a:solidFill>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FF0000"/>
                        </a:solidFill>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4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2</a:t>
                      </a:r>
                      <a:endParaRPr lang="en-US" altLang="zh-CN" sz="2400" dirty="0">
                        <a:latin typeface="微软雅黑" panose="020B0503020204020204" charset="-122"/>
                        <a:ea typeface="微软雅黑" panose="020B0503020204020204" charset="-122"/>
                      </a:endParaRPr>
                    </a:p>
                  </a:txBody>
                  <a:tcPr marL="9525" marR="9525" marT="9525"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财政拨款结转</a:t>
                      </a:r>
                      <a:endParaRPr lang="zh-CN" altLang="zh-CN" sz="2400" dirty="0">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4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3</a:t>
                      </a:r>
                      <a:endParaRPr lang="en-US" altLang="zh-CN" sz="2400" dirty="0">
                        <a:latin typeface="微软雅黑" panose="020B0503020204020204" charset="-122"/>
                        <a:ea typeface="微软雅黑" panose="020B0503020204020204" charset="-122"/>
                      </a:endParaRPr>
                    </a:p>
                  </a:txBody>
                  <a:tcPr marL="9525" marR="9525" marT="9525"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财政拨款结余</a:t>
                      </a:r>
                      <a:endParaRPr lang="zh-CN" altLang="zh-CN" sz="2400" dirty="0">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4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4</a:t>
                      </a:r>
                      <a:endParaRPr lang="en-US" altLang="zh-CN" sz="2400" dirty="0">
                        <a:latin typeface="微软雅黑" panose="020B0503020204020204" charset="-122"/>
                        <a:ea typeface="微软雅黑" panose="020B0503020204020204" charset="-122"/>
                      </a:endParaRPr>
                    </a:p>
                  </a:txBody>
                  <a:tcPr marL="9525" marR="9525" marT="9525"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非财政拨款结转</a:t>
                      </a:r>
                      <a:endParaRPr lang="zh-CN" altLang="zh-CN" sz="2400" dirty="0">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4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5</a:t>
                      </a:r>
                      <a:endParaRPr lang="en-US" altLang="zh-CN" sz="2400" dirty="0">
                        <a:latin typeface="微软雅黑" panose="020B0503020204020204" charset="-122"/>
                        <a:ea typeface="微软雅黑" panose="020B0503020204020204" charset="-122"/>
                      </a:endParaRPr>
                    </a:p>
                  </a:txBody>
                  <a:tcPr marL="9525" marR="9525" marT="9525"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solidFill>
                            <a:srgbClr val="FF00FF"/>
                          </a:solidFill>
                          <a:latin typeface="微软雅黑" panose="020B0503020204020204" charset="-122"/>
                          <a:ea typeface="微软雅黑" panose="020B0503020204020204" charset="-122"/>
                        </a:rPr>
                        <a:t>非财政拨款结余</a:t>
                      </a:r>
                      <a:endParaRPr lang="zh-CN" altLang="zh-CN" sz="2400" dirty="0">
                        <a:solidFill>
                          <a:srgbClr val="FF00FF"/>
                        </a:solidFill>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FF00FF"/>
                        </a:solidFill>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111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6</a:t>
                      </a:r>
                      <a:endParaRPr lang="en-US" altLang="zh-CN" sz="2400" dirty="0">
                        <a:latin typeface="微软雅黑" panose="020B0503020204020204" charset="-122"/>
                        <a:ea typeface="微软雅黑" panose="020B0503020204020204" charset="-122"/>
                      </a:endParaRPr>
                    </a:p>
                  </a:txBody>
                  <a:tcPr marL="9525" marR="9525" marT="9525"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solidFill>
                            <a:srgbClr val="FF00FF"/>
                          </a:solidFill>
                          <a:latin typeface="微软雅黑" panose="020B0503020204020204" charset="-122"/>
                          <a:ea typeface="微软雅黑" panose="020B0503020204020204" charset="-122"/>
                        </a:rPr>
                        <a:t>专用</a:t>
                      </a:r>
                      <a:r>
                        <a:rPr lang="zh-CN" altLang="en-US" sz="2400" dirty="0">
                          <a:solidFill>
                            <a:srgbClr val="FF00FF"/>
                          </a:solidFill>
                          <a:latin typeface="微软雅黑" panose="020B0503020204020204" charset="-122"/>
                          <a:ea typeface="微软雅黑" panose="020B0503020204020204" charset="-122"/>
                        </a:rPr>
                        <a:t>结余</a:t>
                      </a:r>
                      <a:endParaRPr lang="zh-CN" altLang="zh-CN" sz="2400" dirty="0">
                        <a:solidFill>
                          <a:srgbClr val="FF00FF"/>
                        </a:solidFill>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00CC00"/>
                          </a:solidFill>
                          <a:latin typeface="微软雅黑" panose="020B0503020204020204" charset="-122"/>
                          <a:ea typeface="微软雅黑" panose="020B0503020204020204" charset="-122"/>
                        </a:rPr>
                        <a:t>事业单位</a:t>
                      </a:r>
                      <a:endParaRPr lang="zh-CN" altLang="zh-CN" sz="2400" dirty="0">
                        <a:solidFill>
                          <a:srgbClr val="00CC00"/>
                        </a:solidFill>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4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7</a:t>
                      </a:r>
                      <a:endParaRPr lang="en-US" altLang="zh-CN" sz="2400" dirty="0">
                        <a:latin typeface="微软雅黑" panose="020B0503020204020204" charset="-122"/>
                        <a:ea typeface="微软雅黑" panose="020B0503020204020204" charset="-122"/>
                      </a:endParaRPr>
                    </a:p>
                  </a:txBody>
                  <a:tcPr marL="9525" marR="9525" marT="9525"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latin typeface="微软雅黑" panose="020B0503020204020204" charset="-122"/>
                          <a:ea typeface="微软雅黑" panose="020B0503020204020204" charset="-122"/>
                        </a:rPr>
                        <a:t>经营</a:t>
                      </a:r>
                      <a:r>
                        <a:rPr lang="zh-CN" altLang="zh-CN" sz="2400" dirty="0">
                          <a:latin typeface="微软雅黑" panose="020B0503020204020204" charset="-122"/>
                          <a:ea typeface="微软雅黑" panose="020B0503020204020204" charset="-122"/>
                        </a:rPr>
                        <a:t>结余</a:t>
                      </a:r>
                      <a:endParaRPr lang="zh-CN" altLang="zh-CN" sz="2400" dirty="0">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00CC00"/>
                          </a:solidFill>
                          <a:latin typeface="微软雅黑" panose="020B0503020204020204" charset="-122"/>
                          <a:ea typeface="微软雅黑" panose="020B0503020204020204" charset="-122"/>
                        </a:rPr>
                        <a:t>事业单位</a:t>
                      </a:r>
                      <a:endParaRPr lang="zh-CN" altLang="zh-CN" sz="2400" dirty="0">
                        <a:solidFill>
                          <a:srgbClr val="00CC00"/>
                        </a:solidFill>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4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fontAlgn="ctr" hangingPunct="1">
                        <a:buNone/>
                      </a:pPr>
                      <a:r>
                        <a:rPr lang="en-US" altLang="zh-CN" sz="2400" dirty="0">
                          <a:latin typeface="微软雅黑" panose="020B0503020204020204" charset="-122"/>
                          <a:ea typeface="微软雅黑" panose="020B0503020204020204" charset="-122"/>
                        </a:rPr>
                        <a:t>8</a:t>
                      </a:r>
                      <a:endParaRPr lang="en-US" altLang="zh-CN" sz="2400" dirty="0">
                        <a:latin typeface="微软雅黑" panose="020B0503020204020204" charset="-122"/>
                        <a:ea typeface="微软雅黑" panose="020B0503020204020204" charset="-122"/>
                      </a:endParaRPr>
                    </a:p>
                  </a:txBody>
                  <a:tcPr marL="9525" marR="9525" marT="9525"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latin typeface="微软雅黑" panose="020B0503020204020204" charset="-122"/>
                          <a:ea typeface="微软雅黑" panose="020B0503020204020204" charset="-122"/>
                        </a:rPr>
                        <a:t>其他</a:t>
                      </a:r>
                      <a:r>
                        <a:rPr lang="zh-CN" altLang="zh-CN" sz="2400" dirty="0">
                          <a:latin typeface="微软雅黑" panose="020B0503020204020204" charset="-122"/>
                          <a:ea typeface="微软雅黑" panose="020B0503020204020204" charset="-122"/>
                        </a:rPr>
                        <a:t>结余</a:t>
                      </a:r>
                      <a:endParaRPr lang="zh-CN" altLang="zh-CN" sz="2400" dirty="0">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zh-CN" altLang="zh-CN" sz="2400" dirty="0">
                        <a:solidFill>
                          <a:srgbClr val="00CC00"/>
                        </a:solidFill>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4500">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ctr" eaLnBrk="1" hangingPunct="1">
                        <a:buNone/>
                      </a:pPr>
                      <a:r>
                        <a:rPr lang="en-US" altLang="zh-CN" sz="2400" dirty="0">
                          <a:latin typeface="微软雅黑" panose="020B0503020204020204" charset="-122"/>
                          <a:ea typeface="微软雅黑" panose="020B0503020204020204" charset="-122"/>
                        </a:rPr>
                        <a:t>9</a:t>
                      </a:r>
                      <a:endParaRPr lang="zh-CN" altLang="zh-CN" sz="2400" dirty="0">
                        <a:latin typeface="微软雅黑" panose="020B0503020204020204" charset="-122"/>
                        <a:ea typeface="微软雅黑" panose="020B0503020204020204" charset="-122"/>
                      </a:endParaRPr>
                    </a:p>
                  </a:txBody>
                  <a:tcPr marL="68578" marR="68578" marT="0" marB="0" anchor="ctr">
                    <a:lnL>
                      <a:noFill/>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zh-CN" sz="2400" dirty="0">
                          <a:latin typeface="微软雅黑" panose="020B0503020204020204" charset="-122"/>
                          <a:ea typeface="微软雅黑" panose="020B0503020204020204" charset="-122"/>
                        </a:rPr>
                        <a:t>非财政拨款结余分配</a:t>
                      </a:r>
                      <a:endParaRPr lang="zh-CN" altLang="zh-CN" sz="2400" dirty="0">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r>
                        <a:rPr lang="zh-CN" altLang="en-US" sz="2400" dirty="0">
                          <a:solidFill>
                            <a:srgbClr val="00CC00"/>
                          </a:solidFill>
                          <a:latin typeface="微软雅黑" panose="020B0503020204020204" charset="-122"/>
                          <a:ea typeface="微软雅黑" panose="020B0503020204020204" charset="-122"/>
                        </a:rPr>
                        <a:t>事业单位</a:t>
                      </a:r>
                      <a:endParaRPr lang="zh-CN" altLang="zh-CN" sz="2400" dirty="0">
                        <a:solidFill>
                          <a:srgbClr val="00CC00"/>
                        </a:solidFill>
                        <a:latin typeface="微软雅黑" panose="020B0503020204020204" charset="-122"/>
                        <a:ea typeface="微软雅黑" panose="020B0503020204020204" charset="-122"/>
                      </a:endParaRPr>
                    </a:p>
                  </a:txBody>
                  <a:tcPr marL="68578" marR="68578" marT="0" marB="0" anchor="ctr">
                    <a:lnL w="12700" cap="flat" cmpd="sng">
                      <a:solidFill>
                        <a:srgbClr val="000000"/>
                      </a:solidFill>
                      <a:prstDash val="solid"/>
                      <a:headEnd type="none" w="med" len="med"/>
                      <a:tailEnd type="none" w="med" len="med"/>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9600">
                <a:tc gridSpan="3">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eaLnBrk="1" hangingPunct="1">
                        <a:buNone/>
                      </a:pPr>
                      <a:endParaRPr lang="en-US" altLang="zh-CN" sz="2000" dirty="0">
                        <a:solidFill>
                          <a:srgbClr val="FFCCFF"/>
                        </a:solidFill>
                        <a:latin typeface="微软雅黑" panose="020B0503020204020204" charset="-122"/>
                        <a:ea typeface="微软雅黑" panose="020B0503020204020204" charset="-122"/>
                      </a:endParaRPr>
                    </a:p>
                  </a:txBody>
                  <a:tcPr marL="68578" marR="68578" marT="0" marB="0" anchor="ctr">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bl>
          </a:graphicData>
        </a:graphic>
      </p:graphicFrame>
      <p:sp>
        <p:nvSpPr>
          <p:cNvPr id="3" name="灯片编号占位符 2"/>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1129030"/>
            <a:ext cx="8229600" cy="4997450"/>
          </a:xfrm>
        </p:spPr>
        <p:txBody>
          <a:bodyPr/>
          <a:p>
            <a:r>
              <a:rPr lang="zh-CN" altLang="en-US" b="1"/>
              <a:t>2016年至今，财政部有先后发布了政府会计具体准则的存货、投资、固定资产、无形资产、公共基础设施、政府储备物资等6项以及固定资产准则应用指南。</a:t>
            </a:r>
            <a:endParaRPr lang="zh-CN" altLang="en-US" b="1"/>
          </a:p>
          <a:p>
            <a:r>
              <a:rPr lang="zh-CN" altLang="en-US" b="1"/>
              <a:t>  2017年10月24日，财政部印发了《政府会计制度——行政事业单位会计科目和报表》（财会〔2017〕25号，），</a:t>
            </a:r>
            <a:r>
              <a:rPr lang="zh-CN" altLang="en-US" b="1">
                <a:solidFill>
                  <a:srgbClr val="FF0000"/>
                </a:solidFill>
              </a:rPr>
              <a:t>自2019年1月1日起施行，鼓励行政事业单位提前执行</a:t>
            </a:r>
            <a:r>
              <a:rPr lang="zh-CN" altLang="en-US" b="1"/>
              <a:t>。</a:t>
            </a:r>
            <a:endParaRPr lang="zh-CN" altLang="en-US" b="1"/>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标题 1"/>
          <p:cNvSpPr>
            <a:spLocks noGrp="1"/>
          </p:cNvSpPr>
          <p:nvPr>
            <p:ph type="title"/>
          </p:nvPr>
        </p:nvSpPr>
        <p:spPr>
          <a:xfrm>
            <a:off x="258445" y="274955"/>
            <a:ext cx="8589645" cy="1143000"/>
          </a:xfrm>
        </p:spPr>
        <p:txBody>
          <a:bodyPr anchor="ctr"/>
          <a:p>
            <a:r>
              <a:rPr lang="en-US" altLang="zh-CN" sz="3200" b="1">
                <a:sym typeface="Arial" panose="020B0604020202020204" pitchFamily="34" charset="0"/>
              </a:rPr>
              <a:t>3</a:t>
            </a:r>
            <a:r>
              <a:rPr lang="zh-CN" altLang="en-US" sz="3200" b="1">
                <a:ea typeface="宋体" panose="02010600030101010101" pitchFamily="2" charset="-122"/>
                <a:sym typeface="Arial" panose="020B0604020202020204" pitchFamily="34" charset="0"/>
              </a:rPr>
              <a:t>、明确了资产负债计量属性及应用</a:t>
            </a:r>
            <a:endParaRPr lang="zh-CN" altLang="en-US" sz="3200" b="1">
              <a:ea typeface="宋体" panose="02010600030101010101" pitchFamily="2" charset="-122"/>
              <a:sym typeface="Arial" panose="020B0604020202020204" pitchFamily="34" charset="0"/>
            </a:endParaRPr>
          </a:p>
        </p:txBody>
      </p:sp>
      <p:sp>
        <p:nvSpPr>
          <p:cNvPr id="21506" name="内容占位符 2"/>
          <p:cNvSpPr>
            <a:spLocks noGrp="1"/>
          </p:cNvSpPr>
          <p:nvPr>
            <p:ph idx="1"/>
          </p:nvPr>
        </p:nvSpPr>
        <p:spPr/>
        <p:txBody>
          <a:bodyPr anchor="t"/>
          <a:p>
            <a:r>
              <a:rPr lang="en-US" altLang="zh-CN" sz="2800" b="1"/>
              <a:t>    </a:t>
            </a:r>
            <a:r>
              <a:rPr lang="zh-CN" altLang="en-US" sz="2800" b="1">
                <a:ea typeface="宋体" panose="02010600030101010101" pitchFamily="2" charset="-122"/>
                <a:sym typeface="宋体" panose="02010600030101010101" pitchFamily="2" charset="-122"/>
              </a:rPr>
              <a:t>政府会计准则及制度</a:t>
            </a:r>
            <a:r>
              <a:rPr lang="zh-CN" altLang="en-US" sz="2800" b="1">
                <a:ea typeface="宋体" panose="02010600030101010101" pitchFamily="2" charset="-122"/>
              </a:rPr>
              <a:t>提出，</a:t>
            </a:r>
            <a:r>
              <a:rPr lang="zh-CN" altLang="en-US" sz="2800" b="1">
                <a:solidFill>
                  <a:srgbClr val="FF0000"/>
                </a:solidFill>
                <a:ea typeface="宋体" panose="02010600030101010101" pitchFamily="2" charset="-122"/>
              </a:rPr>
              <a:t>资产的计量属性</a:t>
            </a:r>
            <a:r>
              <a:rPr lang="zh-CN" altLang="en-US" sz="2800" b="1">
                <a:ea typeface="宋体" panose="02010600030101010101" pitchFamily="2" charset="-122"/>
              </a:rPr>
              <a:t>主要包括历史成本、重置成本、现值、公允价值和名义金额，</a:t>
            </a:r>
            <a:r>
              <a:rPr lang="zh-CN" altLang="en-US" sz="2800" b="1">
                <a:solidFill>
                  <a:srgbClr val="FF0000"/>
                </a:solidFill>
                <a:ea typeface="宋体" panose="02010600030101010101" pitchFamily="2" charset="-122"/>
              </a:rPr>
              <a:t>负债的计量属性</a:t>
            </a:r>
            <a:r>
              <a:rPr lang="zh-CN" altLang="en-US" sz="2800" b="1">
                <a:ea typeface="宋体" panose="02010600030101010101" pitchFamily="2" charset="-122"/>
              </a:rPr>
              <a:t>主要包括历史成本、现值和公允价值。</a:t>
            </a:r>
            <a:endParaRPr lang="zh-CN" altLang="en-US" sz="2800" b="1">
              <a:ea typeface="宋体" panose="02010600030101010101" pitchFamily="2" charset="-122"/>
            </a:endParaRPr>
          </a:p>
          <a:p>
            <a:r>
              <a:rPr lang="zh-CN" altLang="en-US" sz="2800" b="1">
                <a:ea typeface="宋体" panose="02010600030101010101" pitchFamily="2" charset="-122"/>
              </a:rPr>
              <a:t>    同时，强调了历史成本计量原则，即政府会计主体对资产和负债进行计量时，一般应当采用历史成本。采用其他计量属性的，应当保证所确定的金额能够持续、可靠计量。这样规定，既体现了资产负债计量的前瞻性，也充分考虑了政府会计实务的现状。</a:t>
            </a:r>
            <a:endParaRPr lang="zh-CN" altLang="en-US" sz="2800" b="1">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721995"/>
          </a:xfrm>
        </p:spPr>
        <p:txBody>
          <a:bodyPr/>
          <a:p>
            <a:pPr marL="342900" indent="-342900" algn="ctr">
              <a:spcBef>
                <a:spcPct val="20000"/>
              </a:spcBef>
            </a:pPr>
            <a:r>
              <a:rPr lang="en-US" altLang="zh-CN" sz="3200" b="1">
                <a:solidFill>
                  <a:schemeClr val="tx1"/>
                </a:solidFill>
                <a:latin typeface="+mn-lt"/>
                <a:ea typeface="+mn-ea"/>
                <a:cs typeface="+mn-cs"/>
                <a:sym typeface="+mn-ea"/>
              </a:rPr>
              <a:t>4.</a:t>
            </a:r>
            <a:r>
              <a:rPr lang="zh-CN" altLang="en-US" sz="3200" b="1">
                <a:solidFill>
                  <a:schemeClr val="tx1"/>
                </a:solidFill>
                <a:latin typeface="+mn-lt"/>
                <a:ea typeface="+mn-ea"/>
                <a:cs typeface="+mn-cs"/>
                <a:sym typeface="+mn-ea"/>
              </a:rPr>
              <a:t>统一了现行各项单位会计制度</a:t>
            </a:r>
            <a:endParaRPr lang="zh-CN" altLang="en-US" sz="3200" b="1">
              <a:solidFill>
                <a:schemeClr val="tx1"/>
              </a:solidFill>
              <a:latin typeface="+mn-lt"/>
              <a:ea typeface="+mn-ea"/>
              <a:cs typeface="+mn-cs"/>
              <a:sym typeface="+mn-ea"/>
            </a:endParaRPr>
          </a:p>
        </p:txBody>
      </p:sp>
      <p:sp>
        <p:nvSpPr>
          <p:cNvPr id="3" name="内容占位符 2"/>
          <p:cNvSpPr>
            <a:spLocks noGrp="1"/>
          </p:cNvSpPr>
          <p:nvPr>
            <p:ph idx="1"/>
          </p:nvPr>
        </p:nvSpPr>
        <p:spPr>
          <a:xfrm>
            <a:off x="457200" y="1264920"/>
            <a:ext cx="8353425" cy="5370195"/>
          </a:xfrm>
        </p:spPr>
        <p:txBody>
          <a:bodyPr/>
          <a:p>
            <a:r>
              <a:rPr lang="zh-CN" altLang="en-US" sz="2800" b="1">
                <a:latin typeface="楷体" panose="02010609060101010101" pitchFamily="1" charset="-122"/>
                <a:ea typeface="楷体" panose="02010609060101010101" pitchFamily="1" charset="-122"/>
              </a:rPr>
              <a:t>《政府会计制度》有机整合了《行政单位会计制度》、《事业单位会计制度》和医院、基层医疗卫生机构、高等学校、中小学校、科学事业单位、彩票机构、地勘单位、测绘单位、林业（苗圃）等行业事业单位会计制度的内容。</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在科目设置、科目和报表项目说明中，一般情况下，不再区分行政和事业单位，也不再区分行业事业单位。</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在核算内容方面，基本保留了现行各项制度中的通用业务和事项，在会计政策方面，对同类业务尽可能作出同样的处理规定。</a:t>
            </a:r>
            <a:endParaRPr lang="zh-CN" altLang="en-US" sz="2800" b="1">
              <a:latin typeface="楷体" panose="02010609060101010101" pitchFamily="1" charset="-122"/>
              <a:ea typeface="楷体" panose="02010609060101010101" pitchFamily="1"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969645"/>
          </a:xfrm>
        </p:spPr>
        <p:txBody>
          <a:bodyPr/>
          <a:p>
            <a:r>
              <a:rPr lang="en-US" altLang="zh-CN" sz="3600">
                <a:latin typeface="黑体" panose="02010609060101010101" pitchFamily="1" charset="-122"/>
                <a:ea typeface="黑体" panose="02010609060101010101" pitchFamily="1" charset="-122"/>
              </a:rPr>
              <a:t>5.</a:t>
            </a:r>
            <a:r>
              <a:rPr lang="zh-CN" altLang="en-US" sz="3600">
                <a:latin typeface="黑体" panose="02010609060101010101" pitchFamily="1" charset="-122"/>
                <a:ea typeface="黑体" panose="02010609060101010101" pitchFamily="1" charset="-122"/>
              </a:rPr>
              <a:t>整合了基建会计核算</a:t>
            </a:r>
            <a:endParaRPr lang="zh-CN" altLang="en-US" sz="3600">
              <a:latin typeface="黑体" panose="02010609060101010101" pitchFamily="1" charset="-122"/>
              <a:ea typeface="黑体" panose="02010609060101010101" pitchFamily="1" charset="-122"/>
            </a:endParaRPr>
          </a:p>
        </p:txBody>
      </p:sp>
      <p:sp>
        <p:nvSpPr>
          <p:cNvPr id="3" name="内容占位符 2"/>
          <p:cNvSpPr>
            <a:spLocks noGrp="1"/>
          </p:cNvSpPr>
          <p:nvPr>
            <p:ph idx="1"/>
          </p:nvPr>
        </p:nvSpPr>
        <p:spPr>
          <a:xfrm>
            <a:off x="346075" y="1244600"/>
            <a:ext cx="8563610" cy="5341620"/>
          </a:xfrm>
        </p:spPr>
        <p:txBody>
          <a:bodyPr/>
          <a:p>
            <a:r>
              <a:rPr lang="zh-CN" altLang="en-US" sz="2800" b="1">
                <a:latin typeface="楷体" panose="02010609060101010101" pitchFamily="1" charset="-122"/>
                <a:ea typeface="楷体" panose="02010609060101010101" pitchFamily="1" charset="-122"/>
              </a:rPr>
              <a:t>现行制度规定，单位对于基本建设投资的会计核算除遵循相关会计制度规定外，还应当按照国家有关基本建设会计核算的规定单独建账、单独核算，但同时应将基建账相关数据按期并入单位“大账”。</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《政府会计制度》依据《基本建设财务规则》和相关预算管理规定，对单位建设项目会计核算进行了规定。</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单位对基本建设投资按照本制度规定统一进行会计核算，不再单独建账，大大简化了单位基本建设业务的会计核算，有利于提高单位会计信息的完整性。</a:t>
            </a:r>
            <a:endParaRPr lang="zh-CN" altLang="en-US" sz="2800" b="1">
              <a:latin typeface="楷体" panose="02010609060101010101" pitchFamily="1" charset="-122"/>
              <a:ea typeface="楷体" panose="02010609060101010101" pitchFamily="1"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74955"/>
            <a:ext cx="8229600" cy="546735"/>
          </a:xfrm>
        </p:spPr>
        <p:txBody>
          <a:bodyPr/>
          <a:p>
            <a:r>
              <a:rPr lang="en-US" altLang="zh-CN" sz="4000" b="1">
                <a:latin typeface="黑体" panose="02010609060101010101" pitchFamily="1" charset="-122"/>
                <a:ea typeface="黑体" panose="02010609060101010101" pitchFamily="1" charset="-122"/>
              </a:rPr>
              <a:t>6.</a:t>
            </a:r>
            <a:r>
              <a:rPr lang="zh-CN" altLang="en-US" sz="4000" b="1">
                <a:latin typeface="黑体" panose="02010609060101010101" pitchFamily="1" charset="-122"/>
                <a:ea typeface="黑体" panose="02010609060101010101" pitchFamily="1" charset="-122"/>
              </a:rPr>
              <a:t>完善了报表体系和结构</a:t>
            </a:r>
            <a:endParaRPr lang="zh-CN" altLang="en-US" sz="4000" b="1">
              <a:latin typeface="黑体" panose="02010609060101010101" pitchFamily="1" charset="-122"/>
              <a:ea typeface="黑体" panose="02010609060101010101" pitchFamily="1" charset="-122"/>
            </a:endParaRPr>
          </a:p>
        </p:txBody>
      </p:sp>
      <p:sp>
        <p:nvSpPr>
          <p:cNvPr id="3" name="内容占位符 2"/>
          <p:cNvSpPr>
            <a:spLocks noGrp="1"/>
          </p:cNvSpPr>
          <p:nvPr>
            <p:ph idx="1"/>
          </p:nvPr>
        </p:nvSpPr>
        <p:spPr>
          <a:xfrm>
            <a:off x="221615" y="904240"/>
            <a:ext cx="8787130" cy="5743575"/>
          </a:xfrm>
        </p:spPr>
        <p:txBody>
          <a:bodyPr/>
          <a:p>
            <a:r>
              <a:rPr lang="zh-CN" altLang="en-US" sz="2800" b="1">
                <a:latin typeface="楷体" panose="02010609060101010101" pitchFamily="1" charset="-122"/>
                <a:ea typeface="楷体" panose="02010609060101010101" pitchFamily="1" charset="-122"/>
              </a:rPr>
              <a:t>《政府会计制度》将报表分为预算会计报表和财务报表两大类。</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预算会计报表由预算收入表、预算结转结余变动表和财政拨款预算收入支出表组成，是编制部门决算报表的基础。</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财务报表由会计报表和附注构成，其中单位可自行选择编制现金流量表。</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此外，</a:t>
            </a:r>
            <a:r>
              <a:rPr lang="zh-CN" altLang="en-US" sz="2800" b="1">
                <a:solidFill>
                  <a:srgbClr val="FF0000"/>
                </a:solidFill>
                <a:latin typeface="楷体" panose="02010609060101010101" pitchFamily="1" charset="-122"/>
                <a:ea typeface="楷体" panose="02010609060101010101" pitchFamily="1" charset="-122"/>
              </a:rPr>
              <a:t>对报表附注应当披露的内容进行了细化</a:t>
            </a:r>
            <a:r>
              <a:rPr lang="zh-CN" altLang="en-US" sz="2800" b="1">
                <a:latin typeface="楷体" panose="02010609060101010101" pitchFamily="1" charset="-122"/>
                <a:ea typeface="楷体" panose="02010609060101010101" pitchFamily="1" charset="-122"/>
              </a:rPr>
              <a:t>，对会计报表重要项目说明提供了可参考的披露格式、要求按经济分类披露费用信息、要求披露本年预算结余和本年盈余的差异调节过程等。</a:t>
            </a:r>
            <a:endParaRPr lang="zh-CN" altLang="en-US" sz="2800" b="1">
              <a:latin typeface="楷体" panose="02010609060101010101" pitchFamily="1" charset="-122"/>
              <a:ea typeface="楷体" panose="02010609060101010101" pitchFamily="1"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标题 1"/>
          <p:cNvSpPr>
            <a:spLocks noGrp="1"/>
          </p:cNvSpPr>
          <p:nvPr>
            <p:ph type="title"/>
          </p:nvPr>
        </p:nvSpPr>
        <p:spPr/>
        <p:txBody>
          <a:bodyPr anchor="ctr"/>
          <a:p>
            <a:r>
              <a:rPr lang="zh-CN" altLang="en-US" sz="3200" b="1">
                <a:ea typeface="宋体" panose="02010600030101010101" pitchFamily="2" charset="-122"/>
                <a:sym typeface="Arial" panose="020B0604020202020204" pitchFamily="34" charset="0"/>
              </a:rPr>
              <a:t>构建了政府财务报告体系</a:t>
            </a:r>
            <a:endParaRPr lang="zh-CN" altLang="en-US" sz="3200" b="1">
              <a:ea typeface="宋体" panose="02010600030101010101" pitchFamily="2" charset="-122"/>
              <a:sym typeface="Arial" panose="020B0604020202020204" pitchFamily="34" charset="0"/>
            </a:endParaRPr>
          </a:p>
        </p:txBody>
      </p:sp>
      <p:sp>
        <p:nvSpPr>
          <p:cNvPr id="22530" name="内容占位符 2"/>
          <p:cNvSpPr>
            <a:spLocks noGrp="1"/>
          </p:cNvSpPr>
          <p:nvPr>
            <p:ph idx="1"/>
          </p:nvPr>
        </p:nvSpPr>
        <p:spPr/>
        <p:txBody>
          <a:bodyPr anchor="t"/>
          <a:p>
            <a:r>
              <a:rPr lang="en-US" altLang="zh-CN" b="1"/>
              <a:t>    </a:t>
            </a:r>
            <a:r>
              <a:rPr lang="zh-CN" altLang="en-US" b="1">
                <a:ea typeface="宋体" panose="02010600030101010101" pitchFamily="2" charset="-122"/>
                <a:sym typeface="宋体" panose="02010600030101010101" pitchFamily="2" charset="-122"/>
              </a:rPr>
              <a:t>政府会计准则及制度</a:t>
            </a:r>
            <a:r>
              <a:rPr lang="zh-CN" altLang="en-US" b="1">
                <a:ea typeface="宋体" panose="02010600030101010101" pitchFamily="2" charset="-122"/>
              </a:rPr>
              <a:t>要求政府会计主体除按财政部要求编制决算报表外，至少还应编制</a:t>
            </a:r>
            <a:r>
              <a:rPr lang="zh-CN" altLang="en-US" b="1">
                <a:solidFill>
                  <a:srgbClr val="FF0000"/>
                </a:solidFill>
                <a:ea typeface="宋体" panose="02010600030101010101" pitchFamily="2" charset="-122"/>
              </a:rPr>
              <a:t>资产负债表、收入费用表和现金流量表</a:t>
            </a:r>
            <a:r>
              <a:rPr lang="zh-CN" altLang="en-US" b="1">
                <a:ea typeface="宋体" panose="02010600030101010101" pitchFamily="2" charset="-122"/>
              </a:rPr>
              <a:t>，并按规定编制合并财务报表。</a:t>
            </a:r>
            <a:endParaRPr lang="zh-CN" altLang="en-US" b="1">
              <a:ea typeface="宋体" panose="02010600030101010101" pitchFamily="2" charset="-122"/>
            </a:endParaRPr>
          </a:p>
          <a:p>
            <a:r>
              <a:rPr lang="zh-CN" altLang="en-US" b="1">
                <a:ea typeface="宋体" panose="02010600030101010101" pitchFamily="2" charset="-122"/>
              </a:rPr>
              <a:t>    同时强调，政府财务报告包括</a:t>
            </a:r>
            <a:r>
              <a:rPr lang="zh-CN" altLang="en-US" b="1">
                <a:solidFill>
                  <a:srgbClr val="FF0000"/>
                </a:solidFill>
                <a:ea typeface="宋体" panose="02010600030101010101" pitchFamily="2" charset="-122"/>
              </a:rPr>
              <a:t>政府综合财务报告和政府部门财务报告</a:t>
            </a:r>
            <a:r>
              <a:rPr lang="zh-CN" altLang="en-US" b="1">
                <a:ea typeface="宋体" panose="02010600030101010101" pitchFamily="2" charset="-122"/>
              </a:rPr>
              <a:t>，构建了满足现代财政制度需要的政府财务报告体系。</a:t>
            </a:r>
            <a:endParaRPr lang="zh-CN" altLang="en-US" b="1">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内容占位符 2"/>
          <p:cNvSpPr>
            <a:spLocks noGrp="1"/>
          </p:cNvSpPr>
          <p:nvPr>
            <p:ph idx="1"/>
          </p:nvPr>
        </p:nvSpPr>
        <p:spPr>
          <a:xfrm>
            <a:off x="168275" y="544195"/>
            <a:ext cx="8717280" cy="6071235"/>
          </a:xfrm>
        </p:spPr>
        <p:txBody>
          <a:bodyPr anchor="t"/>
          <a:p>
            <a:r>
              <a:rPr lang="en-US" altLang="zh-CN" b="1"/>
              <a:t>     </a:t>
            </a:r>
            <a:r>
              <a:rPr lang="zh-CN" altLang="en-US" b="1">
                <a:ea typeface="宋体" panose="02010600030101010101" pitchFamily="2" charset="-122"/>
                <a:sym typeface="宋体" panose="02010600030101010101" pitchFamily="2" charset="-122"/>
              </a:rPr>
              <a:t>政府会计准则及制度</a:t>
            </a:r>
            <a:r>
              <a:rPr lang="zh-CN" altLang="en-US" b="1">
                <a:ea typeface="宋体" panose="02010600030101010101" pitchFamily="2" charset="-122"/>
              </a:rPr>
              <a:t>要求单位在编制决算报告的同时，还要编制包括资产负债表、收入费用表和现金流量表在内的财务报告，全面反映单位的预算执行情况和财务状况、运行情况和现金流量等。</a:t>
            </a:r>
            <a:endParaRPr lang="zh-CN" altLang="en-US" b="1">
              <a:ea typeface="宋体" panose="02010600030101010101" pitchFamily="2" charset="-122"/>
            </a:endParaRPr>
          </a:p>
          <a:p>
            <a:r>
              <a:rPr lang="zh-CN" altLang="en-US" b="1">
                <a:ea typeface="宋体" panose="02010600030101010101" pitchFamily="2" charset="-122"/>
              </a:rPr>
              <a:t>    各部门还要按规定合并所属单位的财务报表，编制部门合并财务报告，全面反映部门整体财务状况，并按照规定进行审计和公开。</a:t>
            </a:r>
            <a:r>
              <a:rPr lang="zh-CN" altLang="en-US" b="1">
                <a:ea typeface="宋体" panose="02010600030101010101" pitchFamily="2" charset="-122"/>
                <a:sym typeface="宋体" panose="02010600030101010101" pitchFamily="2" charset="-122"/>
              </a:rPr>
              <a:t>政府会计准则及制度</a:t>
            </a:r>
            <a:r>
              <a:rPr lang="zh-CN" altLang="en-US" b="1">
                <a:ea typeface="宋体" panose="02010600030101010101" pitchFamily="2" charset="-122"/>
              </a:rPr>
              <a:t>的实施，将显著提升单位财务透明度。</a:t>
            </a:r>
            <a:endParaRPr lang="zh-CN" altLang="en-US" b="1">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标题 1"/>
          <p:cNvSpPr>
            <a:spLocks noGrp="1"/>
          </p:cNvSpPr>
          <p:nvPr>
            <p:ph type="title"/>
          </p:nvPr>
        </p:nvSpPr>
        <p:spPr>
          <a:xfrm>
            <a:off x="457200" y="274955"/>
            <a:ext cx="8229600" cy="745490"/>
          </a:xfrm>
        </p:spPr>
        <p:txBody>
          <a:bodyPr anchor="ctr"/>
          <a:p>
            <a:r>
              <a:rPr lang="zh-CN" altLang="en-US" sz="4000" b="1" dirty="0">
                <a:solidFill>
                  <a:schemeClr val="tx1"/>
                </a:solidFill>
                <a:effectLst>
                  <a:outerShdw blurRad="38100" dist="19050" dir="2700000" algn="tl" rotWithShape="0">
                    <a:schemeClr val="dk1">
                      <a:alpha val="40000"/>
                    </a:schemeClr>
                  </a:outerShdw>
                </a:effectLst>
                <a:ea typeface="黑体" panose="02010609060101010101" pitchFamily="1" charset="-122"/>
                <a:sym typeface="Arial" panose="020B0604020202020204" pitchFamily="34" charset="0"/>
              </a:rPr>
              <a:t>三、</a:t>
            </a:r>
            <a:r>
              <a:rPr lang="zh-CN" altLang="en-US" sz="4000" b="1" dirty="0">
                <a:solidFill>
                  <a:schemeClr val="tx1"/>
                </a:solidFill>
                <a:effectLst>
                  <a:outerShdw blurRad="38100" dist="19050" dir="2700000" algn="tl" rotWithShape="0">
                    <a:schemeClr val="dk1">
                      <a:alpha val="40000"/>
                    </a:schemeClr>
                  </a:outerShdw>
                </a:effectLst>
                <a:ea typeface="黑体" panose="02010609060101010101" pitchFamily="1" charset="-122"/>
                <a:sym typeface="宋体" panose="02010600030101010101" pitchFamily="2" charset="-122"/>
              </a:rPr>
              <a:t>政府会计准则详细解读</a:t>
            </a:r>
            <a:endParaRPr lang="zh-CN" altLang="en-US" sz="4000" b="1" dirty="0">
              <a:ea typeface="黑体" panose="02010609060101010101" pitchFamily="1" charset="-122"/>
              <a:sym typeface="宋体" panose="02010600030101010101" pitchFamily="2" charset="-122"/>
            </a:endParaRPr>
          </a:p>
        </p:txBody>
      </p:sp>
      <p:sp>
        <p:nvSpPr>
          <p:cNvPr id="27650" name="内容占位符 2"/>
          <p:cNvSpPr>
            <a:spLocks noGrp="1"/>
          </p:cNvSpPr>
          <p:nvPr>
            <p:ph idx="1"/>
          </p:nvPr>
        </p:nvSpPr>
        <p:spPr>
          <a:xfrm>
            <a:off x="247650" y="1228725"/>
            <a:ext cx="8702675" cy="5283200"/>
          </a:xfrm>
        </p:spPr>
        <p:txBody>
          <a:bodyPr anchor="t"/>
          <a:p>
            <a:r>
              <a:rPr lang="en-US" altLang="zh-CN" sz="2800" b="1">
                <a:latin typeface="26" charset="0"/>
                <a:cs typeface="26" charset="0"/>
                <a:sym typeface="Arial" panose="020B0604020202020204" pitchFamily="34" charset="0"/>
              </a:rPr>
              <a:t>   </a:t>
            </a:r>
            <a:r>
              <a:rPr lang="zh-CN" altLang="en-US" sz="3600" b="1">
                <a:ln w="12700">
                  <a:solidFill>
                    <a:schemeClr val="tx2">
                      <a:lumMod val="75000"/>
                    </a:schemeClr>
                  </a:solidFill>
                  <a:prstDash val="solid"/>
                </a:ln>
                <a:solidFill>
                  <a:srgbClr val="FF0000"/>
                </a:solidFill>
                <a:effectLst>
                  <a:outerShdw dist="38100" dir="2640000" algn="bl" rotWithShape="0">
                    <a:schemeClr val="tx2">
                      <a:lumMod val="75000"/>
                    </a:schemeClr>
                  </a:outerShdw>
                </a:effectLst>
                <a:latin typeface="26" charset="0"/>
                <a:cs typeface="26" charset="0"/>
                <a:sym typeface="Arial" panose="020B0604020202020204" pitchFamily="34" charset="0"/>
              </a:rPr>
              <a:t>第一部分 </a:t>
            </a:r>
            <a:r>
              <a:rPr lang="zh-CN" altLang="en-US" sz="3600" b="1" dirty="0">
                <a:ln w="12700">
                  <a:solidFill>
                    <a:schemeClr val="tx2">
                      <a:lumMod val="75000"/>
                    </a:schemeClr>
                  </a:solidFill>
                  <a:prstDash val="solid"/>
                </a:ln>
                <a:solidFill>
                  <a:srgbClr val="FF0000"/>
                </a:solidFill>
                <a:effectLst>
                  <a:outerShdw dist="38100" dir="2640000" algn="bl" rotWithShape="0">
                    <a:schemeClr val="tx2">
                      <a:lumMod val="75000"/>
                    </a:schemeClr>
                  </a:outerShdw>
                </a:effectLst>
                <a:ea typeface="黑体" panose="02010609060101010101" pitchFamily="1" charset="-122"/>
                <a:sym typeface="宋体" panose="02010600030101010101" pitchFamily="2" charset="-122"/>
              </a:rPr>
              <a:t>政府会计准则详细解读</a:t>
            </a:r>
            <a:r>
              <a:rPr lang="zh-CN" altLang="en-US" sz="2800" b="1">
                <a:latin typeface="26" charset="0"/>
                <a:cs typeface="26" charset="0"/>
                <a:sym typeface="Arial" panose="020B0604020202020204" pitchFamily="34" charset="0"/>
              </a:rPr>
              <a:t>  </a:t>
            </a:r>
            <a:endParaRPr lang="zh-CN" altLang="en-US" sz="2800" b="1">
              <a:latin typeface="26" charset="0"/>
              <a:cs typeface="26" charset="0"/>
              <a:sym typeface="Arial" panose="020B0604020202020204" pitchFamily="34" charset="0"/>
            </a:endParaRPr>
          </a:p>
          <a:p>
            <a:endParaRPr lang="zh-CN" altLang="en-US" sz="2800" b="1">
              <a:latin typeface="26" charset="0"/>
              <a:cs typeface="26" charset="0"/>
              <a:sym typeface="宋体" panose="02010600030101010101" pitchFamily="2" charset="-122"/>
            </a:endParaRPr>
          </a:p>
          <a:p>
            <a:r>
              <a:rPr lang="zh-CN" altLang="en-US" sz="2800" b="1">
                <a:latin typeface="26" charset="0"/>
                <a:cs typeface="26" charset="0"/>
                <a:sym typeface="宋体" panose="02010600030101010101" pitchFamily="2" charset="-122"/>
              </a:rPr>
              <a:t>《政府会计准则</a:t>
            </a:r>
            <a:r>
              <a:rPr lang="zh-CN" altLang="en-US" sz="2800" b="1">
                <a:latin typeface="26" charset="0"/>
                <a:ea typeface="26" charset="0"/>
                <a:sym typeface="宋体" panose="02010600030101010101" pitchFamily="2" charset="-122"/>
              </a:rPr>
              <a:t>—</a:t>
            </a:r>
            <a:r>
              <a:rPr lang="zh-CN" altLang="en-US" sz="2800" b="1">
                <a:latin typeface="26" charset="0"/>
                <a:cs typeface="26" charset="0"/>
                <a:sym typeface="宋体" panose="02010600030101010101" pitchFamily="2" charset="-122"/>
              </a:rPr>
              <a:t>基本准则》共六章62条。</a:t>
            </a:r>
            <a:endParaRPr lang="zh-CN" altLang="en-US" sz="2800" b="1">
              <a:latin typeface="26" charset="0"/>
              <a:cs typeface="26" charset="0"/>
              <a:sym typeface="宋体" panose="02010600030101010101" pitchFamily="2" charset="-122"/>
            </a:endParaRPr>
          </a:p>
          <a:p>
            <a:r>
              <a:rPr lang="zh-CN" altLang="en-US" sz="2800" b="1">
                <a:solidFill>
                  <a:srgbClr val="FF0000"/>
                </a:solidFill>
                <a:latin typeface="26" charset="0"/>
                <a:cs typeface="26" charset="0"/>
                <a:sym typeface="宋体" panose="02010600030101010101" pitchFamily="2" charset="-122"/>
              </a:rPr>
              <a:t>    第一章为总则</a:t>
            </a:r>
            <a:r>
              <a:rPr lang="zh-CN" altLang="en-US" sz="2800" b="1">
                <a:latin typeface="26" charset="0"/>
                <a:cs typeface="26" charset="0"/>
                <a:sym typeface="宋体" panose="02010600030101010101" pitchFamily="2" charset="-122"/>
              </a:rPr>
              <a:t>，规定了立法目的和制定依据、适用范围、政府会计体系与核算基础、基本准则定位、报告目标和使用者、会计基本假设和记账方法等。</a:t>
            </a:r>
            <a:endParaRPr lang="zh-CN" altLang="en-US" sz="2800" b="1">
              <a:latin typeface="26" charset="0"/>
              <a:cs typeface="26" charset="0"/>
              <a:sym typeface="宋体" panose="02010600030101010101" pitchFamily="2" charset="-122"/>
            </a:endParaRPr>
          </a:p>
          <a:p>
            <a:r>
              <a:rPr lang="zh-CN" altLang="en-US" sz="2800" b="1">
                <a:solidFill>
                  <a:srgbClr val="FF0000"/>
                </a:solidFill>
                <a:latin typeface="26" charset="0"/>
                <a:cs typeface="26" charset="0"/>
                <a:sym typeface="宋体" panose="02010600030101010101" pitchFamily="2" charset="-122"/>
              </a:rPr>
              <a:t>    第二章为政府会计信息质量要求</a:t>
            </a:r>
            <a:r>
              <a:rPr lang="zh-CN" altLang="en-US" sz="2800" b="1">
                <a:latin typeface="26" charset="0"/>
                <a:cs typeface="26" charset="0"/>
                <a:sym typeface="宋体" panose="02010600030101010101" pitchFamily="2" charset="-122"/>
              </a:rPr>
              <a:t>，明确了政府会计信息应当满足的7个方面质量要求，即可靠性、全面性、相关性、及时性、可比性、可理解性和实质重于形式。</a:t>
            </a:r>
            <a:endParaRPr lang="zh-CN" altLang="en-US" sz="2800" b="1">
              <a:latin typeface="26" charset="0"/>
              <a:cs typeface="26" charset="0"/>
              <a:sym typeface="宋体" panose="02010600030101010101" pitchFamily="2" charset="-122"/>
            </a:endParaRPr>
          </a:p>
          <a:p>
            <a:endParaRPr lang="zh-CN" altLang="en-US">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内容占位符 2"/>
          <p:cNvSpPr>
            <a:spLocks noGrp="1"/>
          </p:cNvSpPr>
          <p:nvPr>
            <p:ph idx="1"/>
          </p:nvPr>
        </p:nvSpPr>
        <p:spPr>
          <a:xfrm>
            <a:off x="209550" y="530225"/>
            <a:ext cx="8785225" cy="6149975"/>
          </a:xfrm>
        </p:spPr>
        <p:txBody>
          <a:bodyPr anchor="t"/>
          <a:p>
            <a:r>
              <a:rPr lang="en-US" altLang="zh-CN" b="1">
                <a:solidFill>
                  <a:srgbClr val="FF0000"/>
                </a:solidFill>
                <a:latin typeface="26" charset="0"/>
                <a:cs typeface="26" charset="0"/>
                <a:sym typeface="Arial" panose="020B0604020202020204" pitchFamily="34" charset="0"/>
              </a:rPr>
              <a:t>    </a:t>
            </a:r>
            <a:r>
              <a:rPr lang="zh-CN" altLang="en-US" b="1">
                <a:solidFill>
                  <a:srgbClr val="FF0000"/>
                </a:solidFill>
                <a:latin typeface="26" charset="0"/>
                <a:cs typeface="26" charset="0"/>
                <a:sym typeface="Arial" panose="020B0604020202020204" pitchFamily="34" charset="0"/>
              </a:rPr>
              <a:t>第三章为政府预算会计要素</a:t>
            </a:r>
            <a:r>
              <a:rPr lang="zh-CN" altLang="en-US" b="1">
                <a:latin typeface="26" charset="0"/>
                <a:cs typeface="26" charset="0"/>
                <a:sym typeface="Arial" panose="020B0604020202020204" pitchFamily="34" charset="0"/>
              </a:rPr>
              <a:t>，规定了预算收入、预算支出和预算结余3个预算会计要素的定义、确认和计量标准，以及列示要求。</a:t>
            </a:r>
            <a:endParaRPr lang="zh-CN" altLang="en-US" b="1">
              <a:latin typeface="26" charset="0"/>
              <a:cs typeface="26" charset="0"/>
              <a:sym typeface="Arial" panose="020B0604020202020204" pitchFamily="34" charset="0"/>
            </a:endParaRPr>
          </a:p>
          <a:p>
            <a:r>
              <a:rPr lang="zh-CN" altLang="en-US" b="1">
                <a:latin typeface="26" charset="0"/>
                <a:cs typeface="26" charset="0"/>
                <a:sym typeface="Arial" panose="020B0604020202020204" pitchFamily="34" charset="0"/>
              </a:rPr>
              <a:t>   </a:t>
            </a:r>
            <a:r>
              <a:rPr lang="zh-CN" altLang="en-US" b="1">
                <a:solidFill>
                  <a:srgbClr val="FF0000"/>
                </a:solidFill>
                <a:latin typeface="26" charset="0"/>
                <a:cs typeface="26" charset="0"/>
                <a:sym typeface="Arial" panose="020B0604020202020204" pitchFamily="34" charset="0"/>
              </a:rPr>
              <a:t>第四章为政府财务会计要素</a:t>
            </a:r>
            <a:r>
              <a:rPr lang="zh-CN" altLang="en-US" b="1">
                <a:latin typeface="26" charset="0"/>
                <a:cs typeface="26" charset="0"/>
                <a:sym typeface="Arial" panose="020B0604020202020204" pitchFamily="34" charset="0"/>
              </a:rPr>
              <a:t>，规定了资产、负债、净资产、收入和费用5个财务会计要素的定义、确认标准、计量属性和列示要求。</a:t>
            </a:r>
            <a:endParaRPr lang="zh-CN" altLang="en-US" b="1">
              <a:latin typeface="26" charset="0"/>
              <a:cs typeface="26" charset="0"/>
              <a:sym typeface="Arial" panose="020B0604020202020204" pitchFamily="34" charset="0"/>
            </a:endParaRPr>
          </a:p>
          <a:p>
            <a:r>
              <a:rPr lang="zh-CN" altLang="en-US" b="1">
                <a:solidFill>
                  <a:srgbClr val="FF0000"/>
                </a:solidFill>
                <a:latin typeface="26" charset="0"/>
                <a:cs typeface="26" charset="0"/>
                <a:sym typeface="Arial" panose="020B0604020202020204" pitchFamily="34" charset="0"/>
              </a:rPr>
              <a:t>    第五章为政府决算报告和财务报告</a:t>
            </a:r>
            <a:r>
              <a:rPr lang="zh-CN" altLang="en-US" b="1">
                <a:latin typeface="26" charset="0"/>
                <a:cs typeface="26" charset="0"/>
                <a:sym typeface="Arial" panose="020B0604020202020204" pitchFamily="34" charset="0"/>
              </a:rPr>
              <a:t>，规定了决算报告、财务报告和财务报表的定义、主要内容和构成。</a:t>
            </a:r>
            <a:endParaRPr lang="zh-CN" altLang="en-US" b="1">
              <a:latin typeface="26" charset="0"/>
              <a:cs typeface="26" charset="0"/>
              <a:sym typeface="Arial" panose="020B0604020202020204" pitchFamily="34" charset="0"/>
            </a:endParaRPr>
          </a:p>
          <a:p>
            <a:r>
              <a:rPr lang="zh-CN" altLang="en-US" b="1">
                <a:solidFill>
                  <a:srgbClr val="FF0000"/>
                </a:solidFill>
                <a:latin typeface="26" charset="0"/>
                <a:cs typeface="26" charset="0"/>
                <a:sym typeface="Arial" panose="020B0604020202020204" pitchFamily="34" charset="0"/>
              </a:rPr>
              <a:t>    第六章为附则</a:t>
            </a:r>
            <a:r>
              <a:rPr lang="zh-CN" altLang="en-US" b="1">
                <a:latin typeface="26" charset="0"/>
                <a:cs typeface="26" charset="0"/>
                <a:sym typeface="Arial" panose="020B0604020202020204" pitchFamily="34" charset="0"/>
              </a:rPr>
              <a:t>，规定了相关基本概念的定义，明确了施行日期。</a:t>
            </a:r>
            <a:r>
              <a:rPr lang="zh-CN" altLang="en-US" b="1">
                <a:solidFill>
                  <a:schemeClr val="accent2"/>
                </a:solidFill>
                <a:latin typeface="楷体" panose="02010609060101010101" pitchFamily="1" charset="-122"/>
                <a:ea typeface="楷体" panose="02010609060101010101" pitchFamily="1" charset="-122"/>
                <a:sym typeface="Arial" panose="020B0604020202020204" pitchFamily="34" charset="0"/>
              </a:rPr>
              <a:t>第六十二条 本准则自2017年1月1日起施行。</a:t>
            </a:r>
            <a:endParaRPr lang="zh-CN" altLang="en-US" b="1">
              <a:solidFill>
                <a:schemeClr val="accent2"/>
              </a:solidFill>
              <a:latin typeface="楷体" panose="02010609060101010101" pitchFamily="1" charset="-122"/>
              <a:ea typeface="楷体" panose="02010609060101010101" pitchFamily="1" charset="-122"/>
              <a:sym typeface="Arial" panose="020B060402020202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标题 1"/>
          <p:cNvSpPr>
            <a:spLocks noGrp="1"/>
          </p:cNvSpPr>
          <p:nvPr>
            <p:ph type="title"/>
          </p:nvPr>
        </p:nvSpPr>
        <p:spPr/>
        <p:txBody>
          <a:bodyPr anchor="ctr"/>
          <a:p>
            <a:r>
              <a:rPr lang="zh-CN" altLang="en-US" b="1">
                <a:ea typeface="宋体" panose="02010600030101010101" pitchFamily="2" charset="-122"/>
              </a:rPr>
              <a:t>第一章　总 则</a:t>
            </a:r>
            <a:endParaRPr lang="zh-CN" altLang="en-US" b="1">
              <a:ea typeface="宋体" panose="02010600030101010101" pitchFamily="2" charset="-122"/>
            </a:endParaRPr>
          </a:p>
        </p:txBody>
      </p:sp>
      <p:sp>
        <p:nvSpPr>
          <p:cNvPr id="29698" name="内容占位符 2"/>
          <p:cNvSpPr>
            <a:spLocks noGrp="1"/>
          </p:cNvSpPr>
          <p:nvPr>
            <p:ph idx="1"/>
          </p:nvPr>
        </p:nvSpPr>
        <p:spPr>
          <a:xfrm>
            <a:off x="457200" y="1600200"/>
            <a:ext cx="8229600" cy="4760913"/>
          </a:xfrm>
        </p:spPr>
        <p:txBody>
          <a:bodyPr anchor="t"/>
          <a:p>
            <a:r>
              <a:rPr lang="en-US" altLang="zh-CN" sz="3600" b="1">
                <a:solidFill>
                  <a:srgbClr val="FF0000"/>
                </a:solidFill>
              </a:rPr>
              <a:t>1</a:t>
            </a:r>
            <a:r>
              <a:rPr lang="zh-CN" altLang="en-US" sz="3600" b="1">
                <a:solidFill>
                  <a:srgbClr val="FF0000"/>
                </a:solidFill>
                <a:ea typeface="宋体" panose="02010600030101010101" pitchFamily="2" charset="-122"/>
              </a:rPr>
              <a:t>、立法目的和依据：</a:t>
            </a:r>
            <a:endParaRPr lang="zh-CN" altLang="en-US" sz="3600"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    第一条</a:t>
            </a:r>
            <a:r>
              <a:rPr lang="zh-CN" altLang="en-US" b="1">
                <a:ea typeface="宋体" panose="02010600030101010101" pitchFamily="2" charset="-122"/>
              </a:rPr>
              <a:t> 为了规范政府的会计核算，保证会计信息质量，根据《中华人民共和国会计法》、《中华人民共和国预算法》和其他有关法律、行政法规，制定本准则。</a:t>
            </a:r>
            <a:endParaRPr lang="zh-CN" altLang="en-US" b="1">
              <a:ea typeface="宋体" panose="02010600030101010101" pitchFamily="2" charset="-122"/>
            </a:endParaRPr>
          </a:p>
          <a:p>
            <a:r>
              <a:rPr lang="zh-CN" altLang="en-US" b="1">
                <a:solidFill>
                  <a:srgbClr val="FF0000"/>
                </a:solidFill>
                <a:ea typeface="宋体" panose="02010600030101010101" pitchFamily="2" charset="-122"/>
                <a:sym typeface="Arial" panose="020B0604020202020204" pitchFamily="34" charset="0"/>
              </a:rPr>
              <a:t>    第五十七条</a:t>
            </a:r>
            <a:r>
              <a:rPr lang="zh-CN" altLang="en-US" b="1">
                <a:ea typeface="宋体" panose="02010600030101010101" pitchFamily="2" charset="-122"/>
                <a:sym typeface="Arial" panose="020B0604020202020204" pitchFamily="34" charset="0"/>
              </a:rPr>
              <a:t> 本准则所称会计核算，包括会计确认、计量、记录和报告各个环节，涵盖填制会计凭证、登记会计账簿、编制报告全过程。</a:t>
            </a:r>
            <a:endParaRPr lang="zh-CN" altLang="en-US" b="1">
              <a:ea typeface="宋体" panose="02010600030101010101" pitchFamily="2" charset="-122"/>
              <a:sym typeface="Arial" panose="020B0604020202020204" pitchFamily="34" charset="0"/>
            </a:endParaRPr>
          </a:p>
          <a:p>
            <a:endParaRPr lang="zh-CN" altLang="en-US" sz="2400" b="1">
              <a:ea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内容占位符 2"/>
          <p:cNvSpPr>
            <a:spLocks noGrp="1"/>
          </p:cNvSpPr>
          <p:nvPr>
            <p:ph idx="1"/>
          </p:nvPr>
        </p:nvSpPr>
        <p:spPr>
          <a:xfrm>
            <a:off x="471488" y="609600"/>
            <a:ext cx="8215312" cy="5518150"/>
          </a:xfrm>
        </p:spPr>
        <p:txBody>
          <a:bodyPr anchor="t"/>
          <a:p>
            <a:r>
              <a:rPr lang="en-US" altLang="zh-CN" b="1">
                <a:solidFill>
                  <a:srgbClr val="FF0000"/>
                </a:solidFill>
                <a:sym typeface="Arial" panose="020B0604020202020204" pitchFamily="34" charset="0"/>
              </a:rPr>
              <a:t>2</a:t>
            </a:r>
            <a:r>
              <a:rPr lang="zh-CN" altLang="en-US" b="1">
                <a:solidFill>
                  <a:srgbClr val="FF0000"/>
                </a:solidFill>
                <a:ea typeface="宋体" panose="02010600030101010101" pitchFamily="2" charset="-122"/>
                <a:sym typeface="Arial" panose="020B0604020202020204" pitchFamily="34" charset="0"/>
              </a:rPr>
              <a:t>、适用范围：</a:t>
            </a:r>
            <a:endParaRPr lang="zh-CN" altLang="en-US" b="1">
              <a:solidFill>
                <a:srgbClr val="FF0000"/>
              </a:solidFill>
              <a:ea typeface="宋体" panose="02010600030101010101" pitchFamily="2" charset="-122"/>
              <a:sym typeface="Arial" panose="020B0604020202020204" pitchFamily="34" charset="0"/>
            </a:endParaRPr>
          </a:p>
          <a:p>
            <a:r>
              <a:rPr lang="zh-CN" altLang="en-US" b="1">
                <a:solidFill>
                  <a:srgbClr val="FF0000"/>
                </a:solidFill>
                <a:ea typeface="宋体" panose="02010600030101010101" pitchFamily="2" charset="-122"/>
                <a:sym typeface="Arial" panose="020B0604020202020204" pitchFamily="34" charset="0"/>
              </a:rPr>
              <a:t>    第二条</a:t>
            </a:r>
            <a:r>
              <a:rPr lang="zh-CN" altLang="en-US" b="1">
                <a:ea typeface="宋体" panose="02010600030101010101" pitchFamily="2" charset="-122"/>
                <a:sym typeface="Arial" panose="020B0604020202020204" pitchFamily="34" charset="0"/>
              </a:rPr>
              <a:t> 本准则适用于各级政府、各部门、各单位（以下统称政府会计主体）。</a:t>
            </a:r>
            <a:endParaRPr lang="zh-CN" altLang="en-US" b="1">
              <a:ea typeface="宋体" panose="02010600030101010101" pitchFamily="2" charset="-122"/>
            </a:endParaRPr>
          </a:p>
          <a:p>
            <a:r>
              <a:rPr lang="zh-CN" altLang="en-US" b="1">
                <a:ea typeface="宋体" panose="02010600030101010101" pitchFamily="2" charset="-122"/>
                <a:sym typeface="Arial" panose="020B0604020202020204" pitchFamily="34" charset="0"/>
              </a:rPr>
              <a:t>    前款所称各部门、各单位是指与本级政府财政部门直接或者间接发生预算拨款关系的国家机关、军队、政党组织、社会团体、事业单位和其他单位。</a:t>
            </a:r>
            <a:endParaRPr lang="zh-CN" altLang="en-US" b="1">
              <a:ea typeface="宋体" panose="02010600030101010101" pitchFamily="2" charset="-122"/>
            </a:endParaRPr>
          </a:p>
          <a:p>
            <a:r>
              <a:rPr lang="zh-CN" altLang="en-US" b="1">
                <a:ea typeface="宋体" panose="02010600030101010101" pitchFamily="2" charset="-122"/>
                <a:sym typeface="Arial" panose="020B0604020202020204" pitchFamily="34" charset="0"/>
              </a:rPr>
              <a:t>    军队、已纳入企业财务管理体系的单位和执行《民间非营利组织会计制度》的社会团体，不适用本准则。</a:t>
            </a:r>
            <a:endParaRPr lang="zh-CN" altLang="en-US">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标题 7169"/>
          <p:cNvSpPr>
            <a:spLocks noGrp="1"/>
          </p:cNvSpPr>
          <p:nvPr>
            <p:ph type="title"/>
          </p:nvPr>
        </p:nvSpPr>
        <p:spPr>
          <a:xfrm>
            <a:off x="139065" y="247650"/>
            <a:ext cx="8865235" cy="1276350"/>
          </a:xfrm>
          <a:ln>
            <a:miter/>
          </a:ln>
        </p:spPr>
        <p:txBody>
          <a:bodyPr anchor="ctr"/>
          <a:p>
            <a:pPr algn="ctr" fontAlgn="base"/>
            <a:r>
              <a:rPr lang="zh-CN" altLang="en-US" sz="4000" b="1" strike="noStrike" noProof="1">
                <a:ln w="22225">
                  <a:solidFill>
                    <a:schemeClr val="accent2"/>
                  </a:solidFill>
                  <a:prstDash val="solid"/>
                </a:ln>
                <a:solidFill>
                  <a:schemeClr val="accent2">
                    <a:lumMod val="40000"/>
                    <a:lumOff val="60000"/>
                  </a:schemeClr>
                </a:solidFill>
              </a:rPr>
              <a:t>（一）原预算会计标准体系的弊端</a:t>
            </a:r>
            <a:endParaRPr lang="zh-CN" altLang="en-US" sz="4000" b="1" strike="noStrike" noProof="1">
              <a:ln w="22225">
                <a:solidFill>
                  <a:schemeClr val="accent2"/>
                </a:solidFill>
                <a:prstDash val="solid"/>
              </a:ln>
              <a:solidFill>
                <a:schemeClr val="accent2">
                  <a:lumMod val="40000"/>
                  <a:lumOff val="60000"/>
                </a:schemeClr>
              </a:solidFill>
            </a:endParaRPr>
          </a:p>
        </p:txBody>
      </p:sp>
      <p:sp>
        <p:nvSpPr>
          <p:cNvPr id="6146" name="文本占位符 7170"/>
          <p:cNvSpPr>
            <a:spLocks noGrp="1"/>
          </p:cNvSpPr>
          <p:nvPr>
            <p:ph idx="1"/>
          </p:nvPr>
        </p:nvSpPr>
        <p:spPr>
          <a:xfrm>
            <a:off x="120650" y="1843088"/>
            <a:ext cx="8890000" cy="4505325"/>
          </a:xfrm>
        </p:spPr>
        <p:txBody>
          <a:bodyPr anchor="t"/>
          <a:p>
            <a:r>
              <a:rPr lang="en-US" altLang="zh-CN" b="1" dirty="0">
                <a:latin typeface="楷体" panose="02010609060101010101" pitchFamily="1" charset="-122"/>
                <a:ea typeface="楷体" panose="02010609060101010101" pitchFamily="1" charset="-122"/>
              </a:rPr>
              <a:t>  </a:t>
            </a:r>
            <a:r>
              <a:rPr lang="zh-CN" altLang="en-US" b="1" dirty="0">
                <a:latin typeface="楷体" panose="02010609060101010101" pitchFamily="1" charset="-122"/>
                <a:ea typeface="楷体" panose="02010609060101010101" pitchFamily="1" charset="-122"/>
              </a:rPr>
              <a:t>多年来，我国在政府会计领域实行的是以收付实现制为核算基础的</a:t>
            </a:r>
            <a:r>
              <a:rPr lang="zh-CN" altLang="en-US" b="1" dirty="0">
                <a:solidFill>
                  <a:srgbClr val="FF0000"/>
                </a:solidFill>
                <a:latin typeface="楷体" panose="02010609060101010101" pitchFamily="1" charset="-122"/>
                <a:ea typeface="楷体" panose="02010609060101010101" pitchFamily="1" charset="-122"/>
              </a:rPr>
              <a:t>预算会计标准体系</a:t>
            </a:r>
            <a:r>
              <a:rPr lang="zh-CN" altLang="en-US" b="1" dirty="0">
                <a:latin typeface="楷体" panose="02010609060101010101" pitchFamily="1" charset="-122"/>
                <a:ea typeface="楷体" panose="02010609060101010101" pitchFamily="1" charset="-122"/>
              </a:rPr>
              <a:t>，主要包括财政总预算会计制度、行政单位会计制度和事业单位会计准则制度等。</a:t>
            </a:r>
            <a:endParaRPr lang="zh-CN" altLang="en-US" b="1" dirty="0">
              <a:latin typeface="楷体" panose="02010609060101010101" pitchFamily="1" charset="-122"/>
              <a:ea typeface="楷体" panose="02010609060101010101" pitchFamily="1" charset="-122"/>
            </a:endParaRPr>
          </a:p>
          <a:p>
            <a:r>
              <a:rPr lang="zh-CN" altLang="en-US" b="1" dirty="0">
                <a:latin typeface="楷体" panose="02010609060101010101" pitchFamily="1" charset="-122"/>
                <a:ea typeface="楷体" panose="02010609060101010101" pitchFamily="1" charset="-122"/>
              </a:rPr>
              <a:t>  这一体系是适应财政预算管理的要求建立和逐步发展起来的，为财政资金的运行管理和宏观经济决策发挥了重要的基础性作用。</a:t>
            </a:r>
            <a:endParaRPr lang="zh-CN" altLang="en-US" b="1" dirty="0">
              <a:latin typeface="楷体" panose="02010609060101010101" pitchFamily="1" charset="-122"/>
              <a:ea typeface="楷体" panose="02010609060101010101" pitchFamily="1" charset="-122"/>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内容占位符 2"/>
          <p:cNvSpPr>
            <a:spLocks noGrp="1"/>
          </p:cNvSpPr>
          <p:nvPr>
            <p:ph idx="1"/>
          </p:nvPr>
        </p:nvSpPr>
        <p:spPr>
          <a:xfrm>
            <a:off x="334963" y="457200"/>
            <a:ext cx="8380412" cy="6149975"/>
          </a:xfrm>
        </p:spPr>
        <p:txBody>
          <a:bodyPr anchor="t"/>
          <a:p>
            <a:r>
              <a:rPr lang="en-US" altLang="zh-CN" b="1">
                <a:solidFill>
                  <a:srgbClr val="FF0000"/>
                </a:solidFill>
              </a:rPr>
              <a:t>3</a:t>
            </a:r>
            <a:r>
              <a:rPr lang="zh-CN" altLang="en-US" b="1">
                <a:solidFill>
                  <a:srgbClr val="FF0000"/>
                </a:solidFill>
                <a:ea typeface="宋体" panose="02010600030101010101" pitchFamily="2" charset="-122"/>
              </a:rPr>
              <a:t>、组成及结账基础：</a:t>
            </a:r>
            <a:endParaRPr lang="zh-CN" altLang="en-US" b="1">
              <a:solidFill>
                <a:srgbClr val="FF0000"/>
              </a:solidFill>
              <a:ea typeface="宋体" panose="02010600030101010101" pitchFamily="2" charset="-122"/>
            </a:endParaRPr>
          </a:p>
          <a:p>
            <a:r>
              <a:rPr lang="zh-CN" altLang="en-US" sz="2400" b="1">
                <a:solidFill>
                  <a:srgbClr val="FF0000"/>
                </a:solidFill>
                <a:ea typeface="宋体" panose="02010600030101010101" pitchFamily="2" charset="-122"/>
              </a:rPr>
              <a:t>    第三条</a:t>
            </a:r>
            <a:r>
              <a:rPr lang="zh-CN" altLang="en-US" sz="2400" b="1">
                <a:ea typeface="宋体" panose="02010600030101010101" pitchFamily="2" charset="-122"/>
              </a:rPr>
              <a:t> 政府会计由预算会计和财务会计构成。</a:t>
            </a:r>
            <a:endParaRPr lang="zh-CN" altLang="en-US" sz="2400" b="1">
              <a:ea typeface="宋体" panose="02010600030101010101" pitchFamily="2" charset="-122"/>
            </a:endParaRPr>
          </a:p>
          <a:p>
            <a:r>
              <a:rPr lang="zh-CN" altLang="en-US" sz="2400" b="1">
                <a:ea typeface="宋体" panose="02010600030101010101" pitchFamily="2" charset="-122"/>
              </a:rPr>
              <a:t>    预算会计实行</a:t>
            </a:r>
            <a:r>
              <a:rPr lang="zh-CN" altLang="en-US" sz="2400" b="1">
                <a:solidFill>
                  <a:srgbClr val="FF0000"/>
                </a:solidFill>
                <a:ea typeface="宋体" panose="02010600030101010101" pitchFamily="2" charset="-122"/>
              </a:rPr>
              <a:t>收付实现制</a:t>
            </a:r>
            <a:r>
              <a:rPr lang="zh-CN" altLang="en-US" sz="2400" b="1">
                <a:ea typeface="宋体" panose="02010600030101010101" pitchFamily="2" charset="-122"/>
              </a:rPr>
              <a:t>，国务院另有规定的，依照其规定。</a:t>
            </a:r>
            <a:endParaRPr lang="zh-CN" altLang="en-US" sz="2400" b="1">
              <a:ea typeface="宋体" panose="02010600030101010101" pitchFamily="2" charset="-122"/>
            </a:endParaRPr>
          </a:p>
          <a:p>
            <a:r>
              <a:rPr lang="zh-CN" altLang="en-US" sz="2400" b="1">
                <a:ea typeface="宋体" panose="02010600030101010101" pitchFamily="2" charset="-122"/>
              </a:rPr>
              <a:t>    财务会计实行</a:t>
            </a:r>
            <a:r>
              <a:rPr lang="zh-CN" altLang="en-US" sz="2400" b="1">
                <a:solidFill>
                  <a:srgbClr val="FF0000"/>
                </a:solidFill>
                <a:ea typeface="宋体" panose="02010600030101010101" pitchFamily="2" charset="-122"/>
              </a:rPr>
              <a:t>权责发生制</a:t>
            </a:r>
            <a:r>
              <a:rPr lang="zh-CN" altLang="en-US" sz="2400" b="1">
                <a:ea typeface="宋体" panose="02010600030101010101" pitchFamily="2" charset="-122"/>
              </a:rPr>
              <a:t>。</a:t>
            </a:r>
            <a:endParaRPr lang="zh-CN" altLang="en-US" sz="2400" b="1">
              <a:ea typeface="宋体" panose="02010600030101010101" pitchFamily="2" charset="-122"/>
            </a:endParaRPr>
          </a:p>
          <a:p>
            <a:r>
              <a:rPr lang="zh-CN" altLang="en-US" sz="2400" b="1">
                <a:solidFill>
                  <a:srgbClr val="FF0000"/>
                </a:solidFill>
                <a:ea typeface="宋体" panose="02010600030101010101" pitchFamily="2" charset="-122"/>
              </a:rPr>
              <a:t>    第五十八条 本准则所称预算会计</a:t>
            </a:r>
            <a:r>
              <a:rPr lang="zh-CN" altLang="en-US" sz="2400" b="1">
                <a:ea typeface="宋体" panose="02010600030101010101" pitchFamily="2" charset="-122"/>
              </a:rPr>
              <a:t>，是指以收付实现制为基础对政府会计主体预算执行过程中发生的全部收入和全部支出进行会计核算，主要反映和监督预算收支执行情况的会计。</a:t>
            </a:r>
            <a:endParaRPr lang="zh-CN" altLang="en-US" sz="2400" b="1">
              <a:ea typeface="宋体" panose="02010600030101010101" pitchFamily="2" charset="-122"/>
            </a:endParaRPr>
          </a:p>
          <a:p>
            <a:r>
              <a:rPr lang="zh-CN" altLang="en-US" sz="2400" b="1">
                <a:solidFill>
                  <a:srgbClr val="FF0000"/>
                </a:solidFill>
                <a:ea typeface="宋体" panose="02010600030101010101" pitchFamily="2" charset="-122"/>
              </a:rPr>
              <a:t>    第五十九条 本准则所称财务会计</a:t>
            </a:r>
            <a:r>
              <a:rPr lang="zh-CN" altLang="en-US" sz="2400" b="1">
                <a:ea typeface="宋体" panose="02010600030101010101" pitchFamily="2" charset="-122"/>
              </a:rPr>
              <a:t>，是指以权责发生制为基础对政府会计主体发生的各项经济业务或者事项进行会计核算，主要反映和监督政府会计主体财务状况、运行情况和现金流量等的会计。</a:t>
            </a:r>
            <a:r>
              <a:rPr lang="zh-CN" altLang="en-US" b="1">
                <a:ea typeface="宋体" panose="02010600030101010101" pitchFamily="2" charset="-122"/>
              </a:rPr>
              <a:t>　</a:t>
            </a:r>
            <a:endParaRPr lang="zh-CN" altLang="en-US" b="1">
              <a:ea typeface="宋体" panose="02010600030101010101" pitchFamily="2" charset="-122"/>
            </a:endParaRPr>
          </a:p>
          <a:p>
            <a:endParaRPr lang="zh-CN" altLang="en-US" b="1">
              <a:ea typeface="宋体" panose="02010600030101010101" pitchFamily="2" charset="-122"/>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内容占位符 2"/>
          <p:cNvSpPr>
            <a:spLocks noGrp="1"/>
          </p:cNvSpPr>
          <p:nvPr>
            <p:ph idx="1"/>
          </p:nvPr>
        </p:nvSpPr>
        <p:spPr>
          <a:xfrm>
            <a:off x="511175" y="333375"/>
            <a:ext cx="8175625" cy="5986463"/>
          </a:xfrm>
        </p:spPr>
        <p:txBody>
          <a:bodyPr anchor="t"/>
          <a:p>
            <a:r>
              <a:rPr lang="en-US" altLang="zh-CN" sz="2800" b="1">
                <a:solidFill>
                  <a:srgbClr val="FF0000"/>
                </a:solidFill>
                <a:sym typeface="Arial" panose="020B0604020202020204" pitchFamily="34" charset="0"/>
              </a:rPr>
              <a:t>    </a:t>
            </a:r>
            <a:r>
              <a:rPr lang="zh-CN" altLang="en-US" sz="2800" b="1">
                <a:solidFill>
                  <a:srgbClr val="FF0000"/>
                </a:solidFill>
                <a:ea typeface="宋体" panose="02010600030101010101" pitchFamily="2" charset="-122"/>
                <a:sym typeface="Arial" panose="020B0604020202020204" pitchFamily="34" charset="0"/>
              </a:rPr>
              <a:t>第六十条 本准则所称收付实现制，</a:t>
            </a:r>
            <a:r>
              <a:rPr lang="zh-CN" altLang="en-US" sz="2800" b="1">
                <a:ea typeface="宋体" panose="02010600030101010101" pitchFamily="2" charset="-122"/>
                <a:sym typeface="Arial" panose="020B0604020202020204" pitchFamily="34" charset="0"/>
              </a:rPr>
              <a:t>是指以现金的实际收付为标志来确定本期收入和支出的会计核算基础。凡在当期实际收到的现金收入和支出，均应作为当期的收入和支出；凡是不属于当期的现金收入和支出，均不应当作为当期的收入和支出。</a:t>
            </a:r>
            <a:endParaRPr lang="zh-CN" altLang="en-US" sz="2800" b="1">
              <a:ea typeface="宋体" panose="02010600030101010101" pitchFamily="2" charset="-122"/>
              <a:sym typeface="Arial" panose="020B0604020202020204" pitchFamily="34" charset="0"/>
            </a:endParaRPr>
          </a:p>
          <a:p>
            <a:r>
              <a:rPr lang="zh-CN" altLang="en-US" sz="2800" b="1">
                <a:solidFill>
                  <a:srgbClr val="FF0000"/>
                </a:solidFill>
                <a:ea typeface="宋体" panose="02010600030101010101" pitchFamily="2" charset="-122"/>
                <a:sym typeface="Arial" panose="020B0604020202020204" pitchFamily="34" charset="0"/>
              </a:rPr>
              <a:t>    第六十一条 本准则所称权责发生制，</a:t>
            </a:r>
            <a:r>
              <a:rPr lang="zh-CN" altLang="en-US" sz="2800" b="1">
                <a:ea typeface="宋体" panose="02010600030101010101" pitchFamily="2" charset="-122"/>
                <a:sym typeface="Arial" panose="020B0604020202020204" pitchFamily="34" charset="0"/>
              </a:rPr>
              <a:t>是指以取得收取款项的权利或支付款项的义务为标志来确定本期收入和费用的会计核算基础。凡是当期已经实现的收入和已经发生的或应当负担的费用，不论款项是否收付，都应当作为当期的收入和费用；凡是不属于当期的收入和费用，即使款项已在当期收付，也不应当作为当期的收入和费用。</a:t>
            </a:r>
            <a:endParaRPr lang="zh-CN" altLang="en-US" sz="2800" b="1">
              <a:ea typeface="宋体" panose="02010600030101010101" pitchFamily="2" charset="-122"/>
              <a:sym typeface="Arial" panose="020B060402020202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内容占位符 2"/>
          <p:cNvSpPr>
            <a:spLocks noGrp="1"/>
          </p:cNvSpPr>
          <p:nvPr>
            <p:ph idx="1"/>
          </p:nvPr>
        </p:nvSpPr>
        <p:spPr>
          <a:xfrm>
            <a:off x="415925" y="403225"/>
            <a:ext cx="8270875" cy="5722938"/>
          </a:xfrm>
        </p:spPr>
        <p:txBody>
          <a:bodyPr anchor="t"/>
          <a:p>
            <a:r>
              <a:rPr lang="en-US" altLang="zh-CN" b="1">
                <a:solidFill>
                  <a:srgbClr val="FF0000"/>
                </a:solidFill>
                <a:sym typeface="Arial" panose="020B0604020202020204" pitchFamily="34" charset="0"/>
              </a:rPr>
              <a:t>4</a:t>
            </a:r>
            <a:r>
              <a:rPr lang="zh-CN" altLang="en-US" b="1">
                <a:solidFill>
                  <a:srgbClr val="FF0000"/>
                </a:solidFill>
                <a:ea typeface="宋体" panose="02010600030101010101" pitchFamily="2" charset="-122"/>
                <a:sym typeface="Arial" panose="020B0604020202020204" pitchFamily="34" charset="0"/>
              </a:rPr>
              <a:t>、政府会计基本准则的地位：</a:t>
            </a:r>
            <a:endParaRPr lang="zh-CN" altLang="en-US" b="1">
              <a:solidFill>
                <a:srgbClr val="FF0000"/>
              </a:solidFill>
              <a:ea typeface="宋体" panose="02010600030101010101" pitchFamily="2" charset="-122"/>
              <a:sym typeface="Arial" panose="020B0604020202020204" pitchFamily="34" charset="0"/>
            </a:endParaRPr>
          </a:p>
          <a:p>
            <a:r>
              <a:rPr lang="zh-CN" altLang="en-US" b="1">
                <a:solidFill>
                  <a:srgbClr val="FF0000"/>
                </a:solidFill>
                <a:ea typeface="宋体" panose="02010600030101010101" pitchFamily="2" charset="-122"/>
                <a:sym typeface="Arial" panose="020B0604020202020204" pitchFamily="34" charset="0"/>
              </a:rPr>
              <a:t>    第四条</a:t>
            </a:r>
            <a:r>
              <a:rPr lang="zh-CN" altLang="en-US" b="1">
                <a:ea typeface="宋体" panose="02010600030101010101" pitchFamily="2" charset="-122"/>
                <a:sym typeface="Arial" panose="020B0604020202020204" pitchFamily="34" charset="0"/>
              </a:rPr>
              <a:t> 政府会计具体准则及其应用指南、政府会计制度等，应当由财政部</a:t>
            </a:r>
            <a:r>
              <a:rPr lang="zh-CN" altLang="en-US" b="1">
                <a:solidFill>
                  <a:srgbClr val="FF0000"/>
                </a:solidFill>
                <a:ea typeface="宋体" panose="02010600030101010101" pitchFamily="2" charset="-122"/>
                <a:sym typeface="Arial" panose="020B0604020202020204" pitchFamily="34" charset="0"/>
              </a:rPr>
              <a:t>遵循本准则制定</a:t>
            </a:r>
            <a:r>
              <a:rPr lang="zh-CN" altLang="en-US" b="1">
                <a:ea typeface="宋体" panose="02010600030101010101" pitchFamily="2" charset="-122"/>
                <a:sym typeface="Arial" panose="020B0604020202020204" pitchFamily="34" charset="0"/>
              </a:rPr>
              <a:t>。</a:t>
            </a:r>
            <a:endParaRPr lang="zh-CN" altLang="en-US" b="1">
              <a:ea typeface="宋体" panose="02010600030101010101" pitchFamily="2" charset="-122"/>
              <a:sym typeface="Arial" panose="020B0604020202020204" pitchFamily="34" charset="0"/>
            </a:endParaRPr>
          </a:p>
          <a:p>
            <a:endParaRPr lang="zh-CN" altLang="en-US" b="1">
              <a:solidFill>
                <a:srgbClr val="FF0000"/>
              </a:solidFill>
              <a:ea typeface="宋体" panose="02010600030101010101" pitchFamily="2" charset="-122"/>
              <a:sym typeface="Arial" panose="020B0604020202020204" pitchFamily="34" charset="0"/>
            </a:endParaRPr>
          </a:p>
          <a:p>
            <a:r>
              <a:rPr lang="en-US" altLang="zh-CN" b="1">
                <a:solidFill>
                  <a:srgbClr val="FF0000"/>
                </a:solidFill>
                <a:sym typeface="Arial" panose="020B0604020202020204" pitchFamily="34" charset="0"/>
              </a:rPr>
              <a:t>5</a:t>
            </a:r>
            <a:r>
              <a:rPr lang="zh-CN" altLang="en-US" b="1">
                <a:solidFill>
                  <a:srgbClr val="FF0000"/>
                </a:solidFill>
                <a:ea typeface="宋体" panose="02010600030101010101" pitchFamily="2" charset="-122"/>
                <a:sym typeface="Arial" panose="020B0604020202020204" pitchFamily="34" charset="0"/>
              </a:rPr>
              <a:t>、政府会计的目标：</a:t>
            </a:r>
            <a:endParaRPr lang="zh-CN" altLang="en-US" b="1">
              <a:solidFill>
                <a:srgbClr val="FF0000"/>
              </a:solidFill>
              <a:ea typeface="宋体" panose="02010600030101010101" pitchFamily="2" charset="-122"/>
              <a:sym typeface="Arial" panose="020B0604020202020204" pitchFamily="34" charset="0"/>
            </a:endParaRPr>
          </a:p>
          <a:p>
            <a:r>
              <a:rPr lang="zh-CN" altLang="en-US" b="1">
                <a:ea typeface="宋体" panose="02010600030101010101" pitchFamily="2" charset="-122"/>
                <a:sym typeface="Arial" panose="020B0604020202020204" pitchFamily="34" charset="0"/>
              </a:rPr>
              <a:t>    第五条 政府会计主体应当编制决算报告和财务报告。　　</a:t>
            </a:r>
            <a:endParaRPr lang="zh-CN" altLang="en-US" b="1">
              <a:ea typeface="宋体" panose="02010600030101010101" pitchFamily="2" charset="-122"/>
              <a:sym typeface="Arial" panose="020B0604020202020204" pitchFamily="34" charset="0"/>
            </a:endParaRPr>
          </a:p>
          <a:p>
            <a:endParaRPr lang="zh-CN" altLang="en-US">
              <a:ea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07975" y="1214438"/>
            <a:ext cx="8574088" cy="5338763"/>
          </a:xfrm>
          <a:ln>
            <a:miter/>
          </a:ln>
        </p:spPr>
        <p:txBody>
          <a:bodyPr anchor="t"/>
          <a:p>
            <a:pPr fontAlgn="base"/>
            <a:r>
              <a:rPr lang="en-US" altLang="zh-CN" sz="2800" b="1" strike="noStrike" noProof="1">
                <a:solidFill>
                  <a:srgbClr val="FF0000"/>
                </a:solidFill>
              </a:rPr>
              <a:t>  </a:t>
            </a:r>
            <a:r>
              <a:rPr lang="en-US" altLang="zh-CN" b="1" strike="noStrike" noProof="1">
                <a:solidFill>
                  <a:srgbClr val="FF0000"/>
                </a:solidFill>
              </a:rPr>
              <a:t>      </a:t>
            </a:r>
            <a:r>
              <a:rPr lang="zh-CN" altLang="en-US" b="1" strike="noStrike" noProof="1">
                <a:solidFill>
                  <a:srgbClr val="FF0000"/>
                </a:solidFill>
              </a:rPr>
              <a:t>决算报告的目标</a:t>
            </a:r>
            <a:r>
              <a:rPr lang="zh-CN" altLang="en-US" b="1" strike="noStrike" noProof="1"/>
              <a:t>是向决算报告使用者</a:t>
            </a:r>
            <a:r>
              <a:rPr lang="zh-CN" altLang="en-US" b="1" strike="noStrike" noProof="1">
                <a:solidFill>
                  <a:schemeClr val="tx1"/>
                </a:solidFill>
                <a:effectLst>
                  <a:outerShdw blurRad="38100" dist="19050" dir="2700000" algn="tl" rotWithShape="0">
                    <a:schemeClr val="dk1">
                      <a:alpha val="40000"/>
                    </a:schemeClr>
                  </a:outerShdw>
                </a:effectLst>
              </a:rPr>
              <a:t>提供与政府预算执行情况有关的信息</a:t>
            </a:r>
            <a:r>
              <a:rPr lang="zh-CN" altLang="en-US" b="1" strike="noStrike" noProof="1"/>
              <a:t>，综合反映政府会计主体预算收支的年度执行结果，有助于决算报告使用者进行监督和管理，并为编制后续年度预算提供参考和依据。</a:t>
            </a:r>
            <a:endParaRPr lang="zh-CN" altLang="en-US" b="1" strike="noStrike" noProof="1"/>
          </a:p>
          <a:p>
            <a:pPr fontAlgn="base"/>
            <a:r>
              <a:rPr lang="zh-CN" altLang="en-US" b="1" strike="noStrike" noProof="1"/>
              <a:t>        </a:t>
            </a:r>
            <a:r>
              <a:rPr lang="zh-CN" altLang="en-US" b="1" strike="noStrike" noProof="1">
                <a:solidFill>
                  <a:srgbClr val="FF0000"/>
                </a:solidFill>
              </a:rPr>
              <a:t>政府决算报告使用者</a:t>
            </a:r>
            <a:r>
              <a:rPr lang="zh-CN" altLang="en-US" b="1" strike="noStrike" noProof="1"/>
              <a:t>包括各级人民代表大会及其常务委员会、各级政府及其有关部门、政府会计主体自身、社会公众和其他利益相关者。</a:t>
            </a:r>
            <a:endParaRPr lang="zh-CN" altLang="en-US" b="1" strike="noStrike" noProof="1"/>
          </a:p>
          <a:p>
            <a:pPr fontAlgn="base"/>
            <a:r>
              <a:rPr lang="zh-CN" altLang="en-US" sz="2800" b="1" strike="noStrike" noProof="1">
                <a:solidFill>
                  <a:srgbClr val="FF0000"/>
                </a:solidFill>
              </a:rPr>
              <a:t>    </a:t>
            </a:r>
            <a:endParaRPr lang="zh-CN" altLang="en-US" sz="2800" b="1" strike="noStrike" noProof="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541019" y="876935"/>
            <a:ext cx="8229600" cy="5166360"/>
          </a:xfrm>
        </p:spPr>
        <p:txBody>
          <a:bodyPr/>
          <a:p>
            <a:pPr fontAlgn="base"/>
            <a:r>
              <a:rPr lang="en-US" altLang="zh-CN" b="1" strike="noStrike" noProof="1">
                <a:solidFill>
                  <a:srgbClr val="FF0000"/>
                </a:solidFill>
                <a:sym typeface="+mn-ea"/>
              </a:rPr>
              <a:t>        </a:t>
            </a:r>
            <a:r>
              <a:rPr lang="zh-CN" altLang="en-US" b="1" strike="noStrike" noProof="1">
                <a:solidFill>
                  <a:srgbClr val="FF0000"/>
                </a:solidFill>
                <a:sym typeface="+mn-ea"/>
              </a:rPr>
              <a:t>财务报告的目标</a:t>
            </a:r>
            <a:r>
              <a:rPr lang="zh-CN" altLang="en-US" b="1" strike="noStrike" noProof="1">
                <a:sym typeface="+mn-ea"/>
              </a:rPr>
              <a:t>是向财务报告使用者</a:t>
            </a:r>
            <a:r>
              <a:rPr lang="zh-CN" altLang="en-US" b="1" strike="noStrike" noProof="1">
                <a:effectLst>
                  <a:outerShdw blurRad="38100" dist="19050" dir="2700000" algn="tl" rotWithShape="0">
                    <a:schemeClr val="dk1">
                      <a:alpha val="40000"/>
                    </a:schemeClr>
                  </a:outerShdw>
                </a:effectLst>
                <a:sym typeface="+mn-ea"/>
              </a:rPr>
              <a:t>提供与政府的财务状况、运行情况（含运行成本，下同）和现金流量等有关信息</a:t>
            </a:r>
            <a:r>
              <a:rPr lang="zh-CN" altLang="en-US" b="1" strike="noStrike" noProof="1">
                <a:sym typeface="+mn-ea"/>
              </a:rPr>
              <a:t>，反映政府会计主体公共受托责任履行情况，有助于财务报告使用者作出决策或者进行监督和管理。</a:t>
            </a:r>
            <a:endParaRPr lang="zh-CN" altLang="en-US" b="1" strike="noStrike" noProof="1">
              <a:sym typeface="+mn-ea"/>
            </a:endParaRPr>
          </a:p>
          <a:p>
            <a:pPr fontAlgn="base"/>
            <a:r>
              <a:rPr lang="zh-CN" altLang="en-US" b="1" strike="noStrike" noProof="1">
                <a:sym typeface="+mn-ea"/>
              </a:rPr>
              <a:t>        </a:t>
            </a:r>
            <a:r>
              <a:rPr lang="zh-CN" altLang="en-US" b="1" strike="noStrike" noProof="1">
                <a:solidFill>
                  <a:srgbClr val="FF0000"/>
                </a:solidFill>
                <a:sym typeface="+mn-ea"/>
              </a:rPr>
              <a:t>政府财务报告使用者</a:t>
            </a:r>
            <a:r>
              <a:rPr lang="zh-CN" altLang="en-US" b="1" strike="noStrike" noProof="1">
                <a:sym typeface="+mn-ea"/>
              </a:rPr>
              <a:t>包括各级人民代表大会常务委员会、</a:t>
            </a:r>
            <a:r>
              <a:rPr lang="zh-CN" altLang="en-US" b="1" strike="noStrike" noProof="1">
                <a:ln w="22225">
                  <a:solidFill>
                    <a:schemeClr val="accent2"/>
                  </a:solidFill>
                  <a:prstDash val="solid"/>
                </a:ln>
                <a:solidFill>
                  <a:schemeClr val="accent2">
                    <a:lumMod val="40000"/>
                    <a:lumOff val="60000"/>
                  </a:schemeClr>
                </a:solidFill>
                <a:effectLst/>
                <a:sym typeface="+mn-ea"/>
              </a:rPr>
              <a:t>债权人、</a:t>
            </a:r>
            <a:r>
              <a:rPr lang="zh-CN" altLang="en-US" b="1" strike="noStrike" noProof="1">
                <a:sym typeface="+mn-ea"/>
              </a:rPr>
              <a:t>各级政府及其有关部门、政府会计主体自身和其他利益相关者。</a:t>
            </a:r>
            <a:endParaRPr lang="zh-CN" altLang="en-US" b="1" strike="noStrike" noProof="1"/>
          </a:p>
          <a:p>
            <a:pPr fontAlgn="base"/>
            <a:endParaRPr lang="zh-CN" altLang="en-US" strike="noStrike" noProof="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内容占位符 2"/>
          <p:cNvSpPr>
            <a:spLocks noGrp="1"/>
          </p:cNvSpPr>
          <p:nvPr>
            <p:ph idx="1"/>
          </p:nvPr>
        </p:nvSpPr>
        <p:spPr>
          <a:xfrm>
            <a:off x="239713" y="130175"/>
            <a:ext cx="8640762" cy="6577013"/>
          </a:xfrm>
        </p:spPr>
        <p:txBody>
          <a:bodyPr anchor="t"/>
          <a:p>
            <a:r>
              <a:rPr lang="en-US" altLang="zh-CN" sz="2800" b="1">
                <a:solidFill>
                  <a:srgbClr val="FF0000"/>
                </a:solidFill>
              </a:rPr>
              <a:t>6</a:t>
            </a:r>
            <a:r>
              <a:rPr lang="zh-CN" altLang="en-US" sz="2800" b="1">
                <a:solidFill>
                  <a:srgbClr val="FF0000"/>
                </a:solidFill>
                <a:ea typeface="宋体" panose="02010600030101010101" pitchFamily="2" charset="-122"/>
              </a:rPr>
              <a:t>、政府会计假设：</a:t>
            </a:r>
            <a:endParaRPr lang="zh-CN" altLang="en-US" sz="2800" b="1">
              <a:solidFill>
                <a:srgbClr val="FF0000"/>
              </a:solidFill>
              <a:ea typeface="宋体" panose="02010600030101010101" pitchFamily="2" charset="-122"/>
            </a:endParaRPr>
          </a:p>
          <a:p>
            <a:r>
              <a:rPr lang="zh-CN" altLang="en-US" sz="2400" b="1">
                <a:solidFill>
                  <a:srgbClr val="FF0000"/>
                </a:solidFill>
                <a:ea typeface="宋体" panose="02010600030101010101" pitchFamily="2" charset="-122"/>
              </a:rPr>
              <a:t>（</a:t>
            </a:r>
            <a:r>
              <a:rPr lang="en-US" altLang="zh-CN" sz="2400" b="1">
                <a:solidFill>
                  <a:srgbClr val="FF0000"/>
                </a:solidFill>
              </a:rPr>
              <a:t>1</a:t>
            </a:r>
            <a:r>
              <a:rPr lang="zh-CN" altLang="en-US" sz="2400" b="1">
                <a:solidFill>
                  <a:srgbClr val="FF0000"/>
                </a:solidFill>
                <a:ea typeface="宋体" panose="02010600030101010101" pitchFamily="2" charset="-122"/>
                <a:sym typeface="Arial" panose="020B0604020202020204" pitchFamily="34" charset="0"/>
              </a:rPr>
              <a:t>）</a:t>
            </a:r>
            <a:r>
              <a:rPr lang="zh-CN" altLang="en-US" sz="2400" b="1">
                <a:solidFill>
                  <a:srgbClr val="FF0000"/>
                </a:solidFill>
                <a:ea typeface="宋体" panose="02010600030101010101" pitchFamily="2" charset="-122"/>
              </a:rPr>
              <a:t>会计主体假设：第六条</a:t>
            </a:r>
            <a:r>
              <a:rPr lang="zh-CN" altLang="en-US" sz="2400" b="1">
                <a:ea typeface="宋体" panose="02010600030101010101" pitchFamily="2" charset="-122"/>
              </a:rPr>
              <a:t> 政府会计主体应当对其自身发生的经济业务或者事项进行会计核算。</a:t>
            </a:r>
            <a:endParaRPr lang="zh-CN" altLang="en-US" sz="2400" b="1">
              <a:ea typeface="宋体" panose="02010600030101010101" pitchFamily="2" charset="-122"/>
            </a:endParaRPr>
          </a:p>
          <a:p>
            <a:r>
              <a:rPr lang="zh-CN" altLang="en-US" sz="2400" b="1">
                <a:solidFill>
                  <a:srgbClr val="FF0000"/>
                </a:solidFill>
                <a:ea typeface="宋体" panose="02010600030101010101" pitchFamily="2" charset="-122"/>
              </a:rPr>
              <a:t>（</a:t>
            </a:r>
            <a:r>
              <a:rPr lang="en-US" altLang="zh-CN" sz="2400" b="1">
                <a:solidFill>
                  <a:srgbClr val="FF0000"/>
                </a:solidFill>
              </a:rPr>
              <a:t>2</a:t>
            </a:r>
            <a:r>
              <a:rPr lang="zh-CN" altLang="en-US" sz="2400" b="1">
                <a:solidFill>
                  <a:srgbClr val="FF0000"/>
                </a:solidFill>
                <a:ea typeface="宋体" panose="02010600030101010101" pitchFamily="2" charset="-122"/>
              </a:rPr>
              <a:t>）持续经营假设：第七条</a:t>
            </a:r>
            <a:r>
              <a:rPr lang="zh-CN" altLang="en-US" sz="2400" b="1">
                <a:ea typeface="宋体" panose="02010600030101010101" pitchFamily="2" charset="-122"/>
              </a:rPr>
              <a:t> 政府会计核算应当以政府会计主体持续运行为前提。</a:t>
            </a:r>
            <a:endParaRPr lang="zh-CN" altLang="en-US" sz="2400" b="1">
              <a:ea typeface="宋体" panose="02010600030101010101" pitchFamily="2" charset="-122"/>
            </a:endParaRPr>
          </a:p>
          <a:p>
            <a:r>
              <a:rPr lang="zh-CN" altLang="en-US" sz="2400" b="1">
                <a:solidFill>
                  <a:srgbClr val="FF0000"/>
                </a:solidFill>
                <a:ea typeface="宋体" panose="02010600030101010101" pitchFamily="2" charset="-122"/>
              </a:rPr>
              <a:t>（</a:t>
            </a:r>
            <a:r>
              <a:rPr lang="en-US" altLang="zh-CN" sz="2400" b="1">
                <a:solidFill>
                  <a:srgbClr val="FF0000"/>
                </a:solidFill>
              </a:rPr>
              <a:t>3</a:t>
            </a:r>
            <a:r>
              <a:rPr lang="zh-CN" altLang="en-US" sz="2400" b="1">
                <a:solidFill>
                  <a:srgbClr val="FF0000"/>
                </a:solidFill>
                <a:ea typeface="宋体" panose="02010600030101010101" pitchFamily="2" charset="-122"/>
              </a:rPr>
              <a:t>）会计期间假设：第八条 </a:t>
            </a:r>
            <a:r>
              <a:rPr lang="zh-CN" altLang="en-US" sz="2400" b="1">
                <a:ea typeface="宋体" panose="02010600030101010101" pitchFamily="2" charset="-122"/>
              </a:rPr>
              <a:t>政府会计核算应当划分会计期间，分期结算账目，按规定编制决算报告和财务报告。会计期间至少分为年度和月度。会计年度、月度等会计期间的起讫日期采用公历日期。</a:t>
            </a:r>
            <a:endParaRPr lang="zh-CN" altLang="en-US" sz="2400" b="1">
              <a:ea typeface="宋体" panose="02010600030101010101" pitchFamily="2" charset="-122"/>
            </a:endParaRPr>
          </a:p>
          <a:p>
            <a:r>
              <a:rPr lang="zh-CN" altLang="en-US" sz="2400" b="1">
                <a:solidFill>
                  <a:srgbClr val="FF0000"/>
                </a:solidFill>
                <a:ea typeface="宋体" panose="02010600030101010101" pitchFamily="2" charset="-122"/>
              </a:rPr>
              <a:t>（</a:t>
            </a:r>
            <a:r>
              <a:rPr lang="en-US" altLang="zh-CN" sz="2400" b="1">
                <a:solidFill>
                  <a:srgbClr val="FF0000"/>
                </a:solidFill>
              </a:rPr>
              <a:t>4</a:t>
            </a:r>
            <a:r>
              <a:rPr lang="zh-CN" altLang="en-US" sz="2400" b="1">
                <a:solidFill>
                  <a:srgbClr val="FF0000"/>
                </a:solidFill>
                <a:ea typeface="宋体" panose="02010600030101010101" pitchFamily="2" charset="-122"/>
              </a:rPr>
              <a:t>）货币计量假设：第九条</a:t>
            </a:r>
            <a:r>
              <a:rPr lang="zh-CN" altLang="en-US" sz="2400" b="1">
                <a:ea typeface="宋体" panose="02010600030101010101" pitchFamily="2" charset="-122"/>
              </a:rPr>
              <a:t> 政府会计核算应当以人民币作为记账本位币。发生外币业务时，应当将有关外币金额折算为人民币金额计量，同时登记外币金额。</a:t>
            </a:r>
            <a:endParaRPr lang="zh-CN" altLang="en-US" sz="2400" b="1">
              <a:ea typeface="宋体" panose="02010600030101010101" pitchFamily="2" charset="-122"/>
            </a:endParaRPr>
          </a:p>
          <a:p>
            <a:r>
              <a:rPr lang="en-US" altLang="zh-CN" sz="2800" b="1">
                <a:solidFill>
                  <a:srgbClr val="FF0000"/>
                </a:solidFill>
              </a:rPr>
              <a:t>7</a:t>
            </a:r>
            <a:r>
              <a:rPr lang="zh-CN" altLang="en-US" sz="2800" b="1">
                <a:solidFill>
                  <a:srgbClr val="FF0000"/>
                </a:solidFill>
                <a:ea typeface="宋体" panose="02010600030101010101" pitchFamily="2" charset="-122"/>
              </a:rPr>
              <a:t>、记账方法：</a:t>
            </a:r>
            <a:endParaRPr lang="zh-CN" altLang="en-US" sz="2800" b="1">
              <a:solidFill>
                <a:srgbClr val="FF0000"/>
              </a:solidFill>
              <a:ea typeface="宋体" panose="02010600030101010101" pitchFamily="2" charset="-122"/>
            </a:endParaRPr>
          </a:p>
          <a:p>
            <a:r>
              <a:rPr lang="zh-CN" altLang="en-US" sz="2800" b="1">
                <a:solidFill>
                  <a:srgbClr val="FF0000"/>
                </a:solidFill>
                <a:ea typeface="宋体" panose="02010600030101010101" pitchFamily="2" charset="-122"/>
              </a:rPr>
              <a:t>第十条</a:t>
            </a:r>
            <a:r>
              <a:rPr lang="zh-CN" altLang="en-US" sz="2800" b="1">
                <a:ea typeface="宋体" panose="02010600030101010101" pitchFamily="2" charset="-122"/>
              </a:rPr>
              <a:t> 政府会计核算应当采用</a:t>
            </a:r>
            <a:r>
              <a:rPr lang="zh-CN" altLang="en-US" sz="2800" b="1">
                <a:solidFill>
                  <a:srgbClr val="FF0000"/>
                </a:solidFill>
                <a:ea typeface="宋体" panose="02010600030101010101" pitchFamily="2" charset="-122"/>
              </a:rPr>
              <a:t>借贷记账法</a:t>
            </a:r>
            <a:r>
              <a:rPr lang="zh-CN" altLang="en-US" sz="2800" b="1">
                <a:ea typeface="宋体" panose="02010600030101010101" pitchFamily="2" charset="-122"/>
              </a:rPr>
              <a:t>记账。</a:t>
            </a:r>
            <a:endParaRPr lang="zh-CN" altLang="en-US" sz="2800" b="1">
              <a:ea typeface="宋体" panose="02010600030101010101" pitchFamily="2"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标题 1"/>
          <p:cNvSpPr>
            <a:spLocks noGrp="1"/>
          </p:cNvSpPr>
          <p:nvPr>
            <p:ph type="title"/>
          </p:nvPr>
        </p:nvSpPr>
        <p:spPr/>
        <p:txBody>
          <a:bodyPr anchor="ctr"/>
          <a:p>
            <a:r>
              <a:rPr lang="zh-CN" altLang="en-US" b="1">
                <a:ea typeface="宋体" panose="02010600030101010101" pitchFamily="2" charset="-122"/>
              </a:rPr>
              <a:t>第二章　政府会计信息质量要求</a:t>
            </a:r>
            <a:endParaRPr lang="zh-CN" altLang="en-US" b="1">
              <a:ea typeface="宋体" panose="02010600030101010101" pitchFamily="2" charset="-122"/>
            </a:endParaRPr>
          </a:p>
        </p:txBody>
      </p:sp>
      <p:sp>
        <p:nvSpPr>
          <p:cNvPr id="37890" name="内容占位符 2"/>
          <p:cNvSpPr>
            <a:spLocks noGrp="1"/>
          </p:cNvSpPr>
          <p:nvPr>
            <p:ph idx="1"/>
          </p:nvPr>
        </p:nvSpPr>
        <p:spPr>
          <a:xfrm>
            <a:off x="457200" y="1600200"/>
            <a:ext cx="8247063" cy="4787900"/>
          </a:xfrm>
        </p:spPr>
        <p:txBody>
          <a:bodyPr anchor="t"/>
          <a:p>
            <a:r>
              <a:rPr lang="en-US" altLang="zh-CN" b="1">
                <a:solidFill>
                  <a:srgbClr val="FF0000"/>
                </a:solidFill>
              </a:rPr>
              <a:t>1</a:t>
            </a:r>
            <a:r>
              <a:rPr lang="zh-CN" altLang="en-US" b="1">
                <a:solidFill>
                  <a:srgbClr val="FF0000"/>
                </a:solidFill>
                <a:ea typeface="宋体" panose="02010600030101010101" pitchFamily="2" charset="-122"/>
              </a:rPr>
              <a:t>、真实性</a:t>
            </a:r>
            <a:r>
              <a:rPr lang="zh-CN" altLang="en-US" b="1">
                <a:solidFill>
                  <a:srgbClr val="FF0000"/>
                </a:solidFill>
                <a:ea typeface="宋体" panose="02010600030101010101" pitchFamily="2" charset="-122"/>
                <a:sym typeface="宋体" panose="02010600030101010101" pitchFamily="2" charset="-122"/>
              </a:rPr>
              <a:t>原则</a:t>
            </a:r>
            <a:r>
              <a:rPr lang="zh-CN" altLang="en-US" b="1">
                <a:solidFill>
                  <a:srgbClr val="FF0000"/>
                </a:solidFill>
                <a:ea typeface="宋体" panose="02010600030101010101" pitchFamily="2" charset="-122"/>
              </a:rPr>
              <a:t>：</a:t>
            </a:r>
            <a:endParaRPr lang="zh-CN" altLang="en-US" b="1">
              <a:solidFill>
                <a:srgbClr val="FF0000"/>
              </a:solidFill>
              <a:ea typeface="宋体" panose="02010600030101010101" pitchFamily="2" charset="-122"/>
            </a:endParaRPr>
          </a:p>
          <a:p>
            <a:r>
              <a:rPr lang="zh-CN" altLang="en-US" sz="2800" b="1">
                <a:solidFill>
                  <a:srgbClr val="FF0000"/>
                </a:solidFill>
                <a:ea typeface="宋体" panose="02010600030101010101" pitchFamily="2" charset="-122"/>
              </a:rPr>
              <a:t>    第十一条</a:t>
            </a:r>
            <a:r>
              <a:rPr lang="zh-CN" altLang="en-US" sz="2800" b="1">
                <a:ea typeface="宋体" panose="02010600030101010101" pitchFamily="2" charset="-122"/>
              </a:rPr>
              <a:t> 政府会计主体应当以实际发生的经济业务或者事项为依据进行会计核算，如实反映各项会计要素的情况和结果，保证会计信息真实可靠。</a:t>
            </a:r>
            <a:endParaRPr lang="zh-CN" altLang="en-US" sz="2800" b="1">
              <a:ea typeface="宋体" panose="02010600030101010101" pitchFamily="2" charset="-122"/>
            </a:endParaRPr>
          </a:p>
          <a:p>
            <a:r>
              <a:rPr lang="en-US" altLang="zh-CN" b="1">
                <a:solidFill>
                  <a:srgbClr val="FF0000"/>
                </a:solidFill>
              </a:rPr>
              <a:t>2</a:t>
            </a:r>
            <a:r>
              <a:rPr lang="zh-CN" altLang="en-US" b="1">
                <a:solidFill>
                  <a:srgbClr val="FF0000"/>
                </a:solidFill>
                <a:ea typeface="宋体" panose="02010600030101010101" pitchFamily="2" charset="-122"/>
              </a:rPr>
              <a:t>、全面性</a:t>
            </a:r>
            <a:r>
              <a:rPr lang="zh-CN" altLang="en-US" b="1">
                <a:solidFill>
                  <a:srgbClr val="FF0000"/>
                </a:solidFill>
                <a:ea typeface="宋体" panose="02010600030101010101" pitchFamily="2" charset="-122"/>
                <a:sym typeface="宋体" panose="02010600030101010101" pitchFamily="2" charset="-122"/>
              </a:rPr>
              <a:t>原则</a:t>
            </a:r>
            <a:r>
              <a:rPr lang="zh-CN" altLang="en-US" b="1">
                <a:solidFill>
                  <a:srgbClr val="FF0000"/>
                </a:solidFill>
                <a:ea typeface="宋体" panose="02010600030101010101" pitchFamily="2" charset="-122"/>
              </a:rPr>
              <a:t>：</a:t>
            </a:r>
            <a:endParaRPr lang="zh-CN" altLang="en-US" b="1">
              <a:solidFill>
                <a:srgbClr val="FF0000"/>
              </a:solidFill>
              <a:ea typeface="宋体" panose="02010600030101010101" pitchFamily="2" charset="-122"/>
            </a:endParaRPr>
          </a:p>
          <a:p>
            <a:r>
              <a:rPr lang="zh-CN" altLang="en-US" sz="2800" b="1">
                <a:solidFill>
                  <a:srgbClr val="FF0000"/>
                </a:solidFill>
                <a:ea typeface="宋体" panose="02010600030101010101" pitchFamily="2" charset="-122"/>
              </a:rPr>
              <a:t>    第十二条</a:t>
            </a:r>
            <a:r>
              <a:rPr lang="zh-CN" altLang="en-US" sz="2800" b="1">
                <a:ea typeface="宋体" panose="02010600030101010101" pitchFamily="2" charset="-122"/>
              </a:rPr>
              <a:t> 政府会计主体应当将发生的各项经济业务或者事项统一纳入会计核算，确保会计信息能够全面反映政府会计主体预算执行情况和财务状况、运行情况、现金流量等。　</a:t>
            </a:r>
            <a:endParaRPr lang="zh-CN" altLang="en-US" sz="2800" b="1">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3" name="内容占位符 2"/>
          <p:cNvSpPr>
            <a:spLocks noGrp="1"/>
          </p:cNvSpPr>
          <p:nvPr>
            <p:ph idx="1"/>
          </p:nvPr>
        </p:nvSpPr>
        <p:spPr>
          <a:xfrm>
            <a:off x="471488" y="527050"/>
            <a:ext cx="8299450" cy="5832475"/>
          </a:xfrm>
        </p:spPr>
        <p:txBody>
          <a:bodyPr anchor="t"/>
          <a:p>
            <a:r>
              <a:rPr lang="en-US" altLang="zh-CN" b="1">
                <a:solidFill>
                  <a:srgbClr val="FF0000"/>
                </a:solidFill>
              </a:rPr>
              <a:t>3</a:t>
            </a:r>
            <a:r>
              <a:rPr lang="zh-CN" altLang="en-US" b="1">
                <a:solidFill>
                  <a:srgbClr val="FF0000"/>
                </a:solidFill>
                <a:ea typeface="宋体" panose="02010600030101010101" pitchFamily="2" charset="-122"/>
              </a:rPr>
              <a:t>、相关性</a:t>
            </a:r>
            <a:r>
              <a:rPr lang="zh-CN" altLang="en-US" b="1">
                <a:solidFill>
                  <a:srgbClr val="FF0000"/>
                </a:solidFill>
                <a:ea typeface="宋体" panose="02010600030101010101" pitchFamily="2" charset="-122"/>
                <a:sym typeface="宋体" panose="02010600030101010101" pitchFamily="2" charset="-122"/>
              </a:rPr>
              <a:t>原则</a:t>
            </a:r>
            <a:r>
              <a:rPr lang="zh-CN" altLang="en-US" b="1">
                <a:solidFill>
                  <a:srgbClr val="FF0000"/>
                </a:solidFill>
                <a:ea typeface="宋体" panose="02010600030101010101" pitchFamily="2" charset="-122"/>
              </a:rPr>
              <a:t>：</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    第十三条</a:t>
            </a:r>
            <a:r>
              <a:rPr lang="zh-CN" altLang="en-US" b="1">
                <a:ea typeface="宋体" panose="02010600030101010101" pitchFamily="2" charset="-122"/>
              </a:rPr>
              <a:t> 政府会计主体提供的会计信息，应当与反映政府会计主体公共受托责任履行情况以及报告使用者决策或者监督、管理的需要相关，有助于报告使用者对政府会计主体过去、现在或者未来的情况作出评价或者预测。</a:t>
            </a:r>
            <a:endParaRPr lang="zh-CN" altLang="en-US" b="1">
              <a:ea typeface="宋体" panose="02010600030101010101" pitchFamily="2" charset="-122"/>
            </a:endParaRPr>
          </a:p>
          <a:p>
            <a:r>
              <a:rPr lang="en-US" altLang="zh-CN" b="1">
                <a:solidFill>
                  <a:srgbClr val="FF0000"/>
                </a:solidFill>
              </a:rPr>
              <a:t>4</a:t>
            </a:r>
            <a:r>
              <a:rPr lang="zh-CN" altLang="en-US" b="1">
                <a:solidFill>
                  <a:srgbClr val="FF0000"/>
                </a:solidFill>
                <a:ea typeface="宋体" panose="02010600030101010101" pitchFamily="2" charset="-122"/>
              </a:rPr>
              <a:t>、及时性</a:t>
            </a:r>
            <a:r>
              <a:rPr lang="zh-CN" altLang="en-US" b="1">
                <a:solidFill>
                  <a:srgbClr val="FF0000"/>
                </a:solidFill>
                <a:ea typeface="宋体" panose="02010600030101010101" pitchFamily="2" charset="-122"/>
                <a:sym typeface="宋体" panose="02010600030101010101" pitchFamily="2" charset="-122"/>
              </a:rPr>
              <a:t>原则</a:t>
            </a:r>
            <a:r>
              <a:rPr lang="zh-CN" altLang="en-US" b="1">
                <a:solidFill>
                  <a:srgbClr val="FF0000"/>
                </a:solidFill>
                <a:ea typeface="宋体" panose="02010600030101010101" pitchFamily="2" charset="-122"/>
              </a:rPr>
              <a:t>：</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     第十四条</a:t>
            </a:r>
            <a:r>
              <a:rPr lang="zh-CN" altLang="en-US" b="1">
                <a:ea typeface="宋体" panose="02010600030101010101" pitchFamily="2" charset="-122"/>
              </a:rPr>
              <a:t> 政府会计主体对已经发生的经济业务或者事项，应当及时进行会计核算，不得提前或者延后。</a:t>
            </a:r>
            <a:r>
              <a:rPr lang="zh-CN" altLang="en-US">
                <a:ea typeface="宋体" panose="02010600030101010101" pitchFamily="2" charset="-122"/>
              </a:rPr>
              <a:t>　</a:t>
            </a:r>
            <a:endParaRPr lang="zh-CN" altLang="en-US">
              <a:ea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内容占位符 2"/>
          <p:cNvSpPr>
            <a:spLocks noGrp="1"/>
          </p:cNvSpPr>
          <p:nvPr>
            <p:ph idx="1"/>
          </p:nvPr>
        </p:nvSpPr>
        <p:spPr>
          <a:xfrm>
            <a:off x="498475" y="554038"/>
            <a:ext cx="8188325" cy="5572125"/>
          </a:xfrm>
        </p:spPr>
        <p:txBody>
          <a:bodyPr anchor="t"/>
          <a:p>
            <a:r>
              <a:rPr lang="en-US" altLang="zh-CN" b="1"/>
              <a:t>5</a:t>
            </a:r>
            <a:r>
              <a:rPr lang="zh-CN" altLang="en-US" b="1">
                <a:ea typeface="宋体" panose="02010600030101010101" pitchFamily="2" charset="-122"/>
              </a:rPr>
              <a:t>、</a:t>
            </a:r>
            <a:r>
              <a:rPr lang="zh-CN" altLang="en-US" b="1">
                <a:solidFill>
                  <a:srgbClr val="FF0000"/>
                </a:solidFill>
                <a:ea typeface="宋体" panose="02010600030101010101" pitchFamily="2" charset="-122"/>
                <a:sym typeface="Arial" panose="020B0604020202020204" pitchFamily="34" charset="0"/>
              </a:rPr>
              <a:t>可比性原则：</a:t>
            </a:r>
            <a:endParaRPr lang="zh-CN" altLang="en-US" b="1">
              <a:solidFill>
                <a:srgbClr val="FF0000"/>
              </a:solidFill>
              <a:ea typeface="宋体" panose="02010600030101010101" pitchFamily="2" charset="-122"/>
              <a:sym typeface="Arial" panose="020B0604020202020204" pitchFamily="34" charset="0"/>
            </a:endParaRPr>
          </a:p>
          <a:p>
            <a:r>
              <a:rPr lang="zh-CN" altLang="en-US" sz="2800" b="1">
                <a:solidFill>
                  <a:srgbClr val="FF0000"/>
                </a:solidFill>
                <a:ea typeface="宋体" panose="02010600030101010101" pitchFamily="2" charset="-122"/>
              </a:rPr>
              <a:t>    第十五条</a:t>
            </a:r>
            <a:r>
              <a:rPr lang="zh-CN" altLang="en-US" sz="2800" b="1">
                <a:ea typeface="宋体" panose="02010600030101010101" pitchFamily="2" charset="-122"/>
              </a:rPr>
              <a:t> 政府会计主体提供的会计信息应当具有可比性。</a:t>
            </a:r>
            <a:endParaRPr lang="zh-CN" altLang="en-US" sz="2800" b="1">
              <a:ea typeface="宋体" panose="02010600030101010101" pitchFamily="2" charset="-122"/>
            </a:endParaRPr>
          </a:p>
          <a:p>
            <a:r>
              <a:rPr lang="zh-CN" altLang="en-US" sz="2800" b="1">
                <a:ea typeface="宋体" panose="02010600030101010101" pitchFamily="2" charset="-122"/>
              </a:rPr>
              <a:t>     同一政府会计主体不同时期发生的相同或者相似的经济业务或者事项，应当采用一致的会计政策，不得随意变更。确需变更的，应当将变更的内容、理由及其影响在附注中予以说明。</a:t>
            </a:r>
            <a:endParaRPr lang="zh-CN" altLang="en-US" sz="2800" b="1">
              <a:ea typeface="宋体" panose="02010600030101010101" pitchFamily="2" charset="-122"/>
            </a:endParaRPr>
          </a:p>
          <a:p>
            <a:r>
              <a:rPr lang="zh-CN" altLang="en-US" sz="2800" b="1">
                <a:ea typeface="宋体" panose="02010600030101010101" pitchFamily="2" charset="-122"/>
              </a:rPr>
              <a:t>     不同政府会计主体发生的相同或者相似的经济业务或者事项，应当采用一致的会计政策，确保政府会计信息口径一致，相互可比</a:t>
            </a:r>
            <a:r>
              <a:rPr lang="zh-CN" altLang="en-US" b="1">
                <a:ea typeface="宋体" panose="02010600030101010101" pitchFamily="2" charset="-122"/>
              </a:rPr>
              <a:t>。　</a:t>
            </a:r>
            <a:r>
              <a:rPr lang="zh-CN" altLang="en-US">
                <a:ea typeface="宋体" panose="02010600030101010101" pitchFamily="2" charset="-122"/>
              </a:rPr>
              <a:t>　</a:t>
            </a:r>
            <a:endParaRPr lang="zh-CN" altLang="en-US">
              <a:ea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1" name="内容占位符 2"/>
          <p:cNvSpPr>
            <a:spLocks noGrp="1"/>
          </p:cNvSpPr>
          <p:nvPr>
            <p:ph idx="1"/>
          </p:nvPr>
        </p:nvSpPr>
        <p:spPr>
          <a:xfrm>
            <a:off x="430213" y="252413"/>
            <a:ext cx="8256587" cy="6246812"/>
          </a:xfrm>
        </p:spPr>
        <p:txBody>
          <a:bodyPr anchor="t"/>
          <a:p>
            <a:r>
              <a:rPr lang="en-US" altLang="zh-CN" sz="2800" b="1">
                <a:solidFill>
                  <a:srgbClr val="FF0000"/>
                </a:solidFill>
              </a:rPr>
              <a:t>6</a:t>
            </a:r>
            <a:r>
              <a:rPr lang="zh-CN" altLang="en-US" sz="2800" b="1">
                <a:solidFill>
                  <a:srgbClr val="FF0000"/>
                </a:solidFill>
                <a:ea typeface="宋体" panose="02010600030101010101" pitchFamily="2" charset="-122"/>
              </a:rPr>
              <a:t>、清晰性原则：</a:t>
            </a:r>
            <a:endParaRPr lang="zh-CN" altLang="en-US" sz="2800" b="1">
              <a:solidFill>
                <a:srgbClr val="FF0000"/>
              </a:solidFill>
              <a:ea typeface="宋体" panose="02010600030101010101" pitchFamily="2" charset="-122"/>
            </a:endParaRPr>
          </a:p>
          <a:p>
            <a:r>
              <a:rPr lang="zh-CN" altLang="en-US" sz="2800" b="1">
                <a:solidFill>
                  <a:srgbClr val="FF0000"/>
                </a:solidFill>
                <a:ea typeface="宋体" panose="02010600030101010101" pitchFamily="2" charset="-122"/>
              </a:rPr>
              <a:t>     第十六条</a:t>
            </a:r>
            <a:r>
              <a:rPr lang="zh-CN" altLang="en-US" sz="2800" b="1">
                <a:ea typeface="宋体" panose="02010600030101010101" pitchFamily="2" charset="-122"/>
              </a:rPr>
              <a:t> 政府会计主体提供的会计信息应当清晰明了，便于报告使用者理解和使用。</a:t>
            </a:r>
            <a:endParaRPr lang="zh-CN" altLang="en-US" sz="2800" b="1">
              <a:ea typeface="宋体" panose="02010600030101010101" pitchFamily="2" charset="-122"/>
            </a:endParaRPr>
          </a:p>
          <a:p>
            <a:r>
              <a:rPr lang="en-US" altLang="zh-CN" sz="2800" b="1">
                <a:solidFill>
                  <a:srgbClr val="FF0000"/>
                </a:solidFill>
              </a:rPr>
              <a:t>7</a:t>
            </a:r>
            <a:r>
              <a:rPr lang="zh-CN" altLang="en-US" sz="2800" b="1">
                <a:solidFill>
                  <a:srgbClr val="FF0000"/>
                </a:solidFill>
                <a:ea typeface="宋体" panose="02010600030101010101" pitchFamily="2" charset="-122"/>
              </a:rPr>
              <a:t>、实质性原则：</a:t>
            </a:r>
            <a:endParaRPr lang="zh-CN" altLang="en-US" sz="2800" b="1">
              <a:solidFill>
                <a:srgbClr val="FF0000"/>
              </a:solidFill>
              <a:ea typeface="宋体" panose="02010600030101010101" pitchFamily="2" charset="-122"/>
            </a:endParaRPr>
          </a:p>
          <a:p>
            <a:r>
              <a:rPr lang="zh-CN" altLang="en-US" sz="2800" b="1">
                <a:solidFill>
                  <a:srgbClr val="FF0000"/>
                </a:solidFill>
                <a:ea typeface="宋体" panose="02010600030101010101" pitchFamily="2" charset="-122"/>
              </a:rPr>
              <a:t>     第十七条</a:t>
            </a:r>
            <a:r>
              <a:rPr lang="zh-CN" altLang="en-US" sz="2800" b="1">
                <a:ea typeface="宋体" panose="02010600030101010101" pitchFamily="2" charset="-122"/>
              </a:rPr>
              <a:t> 政府会计主体应当按照经济业务或者事项的经济实质进行会计核算，不限于以经济业务或者事项的法律形式为依据。</a:t>
            </a:r>
            <a:endParaRPr lang="zh-CN" altLang="en-US" sz="2800" b="1">
              <a:ea typeface="宋体" panose="02010600030101010101" pitchFamily="2" charset="-122"/>
            </a:endParaRPr>
          </a:p>
          <a:p>
            <a:r>
              <a:rPr lang="zh-CN" altLang="en-US" sz="2800" b="1">
                <a:solidFill>
                  <a:srgbClr val="FF0000"/>
                </a:solidFill>
                <a:ea typeface="宋体" panose="02010600030101010101" pitchFamily="2" charset="-122"/>
              </a:rPr>
              <a:t>   附加：</a:t>
            </a:r>
            <a:endParaRPr lang="zh-CN" altLang="en-US" sz="2800" b="1">
              <a:solidFill>
                <a:srgbClr val="FF0000"/>
              </a:solidFill>
              <a:ea typeface="宋体" panose="02010600030101010101" pitchFamily="2" charset="-122"/>
            </a:endParaRPr>
          </a:p>
          <a:p>
            <a:r>
              <a:rPr lang="en-US" altLang="zh-CN" sz="2800" b="1">
                <a:solidFill>
                  <a:srgbClr val="FF0000"/>
                </a:solidFill>
              </a:rPr>
              <a:t>8</a:t>
            </a:r>
            <a:r>
              <a:rPr lang="zh-CN" altLang="en-US" sz="2800" b="1">
                <a:solidFill>
                  <a:srgbClr val="FF0000"/>
                </a:solidFill>
                <a:ea typeface="宋体" panose="02010600030101010101" pitchFamily="2" charset="-122"/>
              </a:rPr>
              <a:t>、配比性原则</a:t>
            </a:r>
            <a:endParaRPr lang="zh-CN" altLang="en-US" sz="2800" b="1">
              <a:solidFill>
                <a:srgbClr val="FF0000"/>
              </a:solidFill>
              <a:ea typeface="宋体" panose="02010600030101010101" pitchFamily="2" charset="-122"/>
            </a:endParaRPr>
          </a:p>
          <a:p>
            <a:r>
              <a:rPr lang="en-US" altLang="zh-CN" sz="2800" b="1">
                <a:solidFill>
                  <a:srgbClr val="FF0000"/>
                </a:solidFill>
              </a:rPr>
              <a:t>9</a:t>
            </a:r>
            <a:r>
              <a:rPr lang="zh-CN" altLang="en-US" sz="2800" b="1">
                <a:solidFill>
                  <a:srgbClr val="FF0000"/>
                </a:solidFill>
                <a:ea typeface="宋体" panose="02010600030101010101" pitchFamily="2" charset="-122"/>
              </a:rPr>
              <a:t>、重要性原则</a:t>
            </a:r>
            <a:endParaRPr lang="zh-CN" altLang="en-US" sz="2800" b="1">
              <a:solidFill>
                <a:srgbClr val="FF0000"/>
              </a:solidFill>
              <a:ea typeface="宋体" panose="02010600030101010101" pitchFamily="2" charset="-122"/>
            </a:endParaRPr>
          </a:p>
          <a:p>
            <a:r>
              <a:rPr lang="en-US" altLang="zh-CN" sz="2800" b="1">
                <a:solidFill>
                  <a:srgbClr val="FF0000"/>
                </a:solidFill>
              </a:rPr>
              <a:t>10</a:t>
            </a:r>
            <a:r>
              <a:rPr lang="zh-CN" altLang="en-US" sz="2800" b="1">
                <a:solidFill>
                  <a:srgbClr val="FF0000"/>
                </a:solidFill>
                <a:ea typeface="宋体" panose="02010600030101010101" pitchFamily="2" charset="-122"/>
              </a:rPr>
              <a:t>、谨慎性原则</a:t>
            </a:r>
            <a:endParaRPr lang="zh-CN" altLang="en-US" sz="2800" b="1">
              <a:solidFill>
                <a:srgbClr val="FF0000"/>
              </a:solidFill>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Box 3"/>
          <p:cNvSpPr txBox="1"/>
          <p:nvPr/>
        </p:nvSpPr>
        <p:spPr>
          <a:xfrm>
            <a:off x="1619250" y="1052513"/>
            <a:ext cx="4537075" cy="523875"/>
          </a:xfrm>
          <a:prstGeom prst="rect">
            <a:avLst/>
          </a:prstGeom>
          <a:noFill/>
          <a:ln w="28575">
            <a:solidFill>
              <a:srgbClr val="FF0000"/>
            </a:solidFill>
          </a:ln>
        </p:spPr>
        <p:txBody>
          <a:bodyPr>
            <a:spAutoFit/>
          </a:bodyPr>
          <a:lstStyle/>
          <a:p>
            <a:pPr marR="0" defTabSz="914400">
              <a:buClrTx/>
              <a:buSzTx/>
              <a:buFontTx/>
              <a:buNone/>
              <a:defRPr/>
            </a:pPr>
            <a:r>
              <a:rPr kumimoji="0" lang="zh-CN" altLang="en-US" sz="2800" b="1" kern="1200" cap="none" spc="0" normalizeH="0" baseline="0" noProof="0" dirty="0">
                <a:latin typeface="微软雅黑" panose="020B0503020204020204" charset="-122"/>
                <a:ea typeface="微软雅黑" panose="020B0503020204020204" charset="-122"/>
                <a:cs typeface="+mj-cs"/>
              </a:rPr>
              <a:t>现行政府预算会计制度体系</a:t>
            </a:r>
            <a:endParaRPr kumimoji="0" lang="zh-CN" altLang="en-US" sz="2800" b="1" kern="1200" cap="none" spc="0" normalizeH="0" baseline="0" noProof="0" dirty="0">
              <a:latin typeface="微软雅黑" panose="020B0503020204020204" charset="-122"/>
              <a:ea typeface="微软雅黑" panose="020B0503020204020204" charset="-122"/>
              <a:cs typeface="+mj-cs"/>
            </a:endParaRPr>
          </a:p>
        </p:txBody>
      </p:sp>
      <p:grpSp>
        <p:nvGrpSpPr>
          <p:cNvPr id="2" name="组合 24"/>
          <p:cNvGrpSpPr/>
          <p:nvPr/>
        </p:nvGrpSpPr>
        <p:grpSpPr>
          <a:xfrm>
            <a:off x="2484438" y="1557338"/>
            <a:ext cx="1439862" cy="1335087"/>
            <a:chOff x="2483768" y="1556792"/>
            <a:chExt cx="1440160" cy="1335053"/>
          </a:xfrm>
        </p:grpSpPr>
        <p:sp>
          <p:nvSpPr>
            <p:cNvPr id="6" name="TextBox 5"/>
            <p:cNvSpPr txBox="1"/>
            <p:nvPr/>
          </p:nvSpPr>
          <p:spPr>
            <a:xfrm>
              <a:off x="2483768" y="2061604"/>
              <a:ext cx="1440160" cy="830241"/>
            </a:xfrm>
            <a:prstGeom prst="rect">
              <a:avLst/>
            </a:prstGeom>
            <a:noFill/>
            <a:ln w="28575">
              <a:solidFill>
                <a:srgbClr val="00B0F0"/>
              </a:solidFill>
            </a:ln>
          </p:spPr>
          <p:txBody>
            <a:bodyPr>
              <a:spAutoFit/>
            </a:bodyPr>
            <a:lstStyle/>
            <a:p>
              <a:pPr marR="0" defTabSz="914400">
                <a:buClrTx/>
                <a:buSzTx/>
                <a:buFontTx/>
                <a:buNone/>
                <a:defRPr/>
              </a:pPr>
              <a:r>
                <a:rPr kumimoji="0" lang="zh-CN" altLang="en-US" sz="2400" b="1" kern="1200" cap="none" spc="0" normalizeH="0" baseline="0" noProof="0" dirty="0">
                  <a:latin typeface="微软雅黑" panose="020B0503020204020204" charset="-122"/>
                  <a:ea typeface="微软雅黑" panose="020B0503020204020204" charset="-122"/>
                  <a:cs typeface="+mj-cs"/>
                </a:rPr>
                <a:t>行政单位会计制度</a:t>
              </a:r>
              <a:endParaRPr kumimoji="0" lang="zh-CN" altLang="en-US" sz="2400" b="1" kern="1200" cap="none" spc="0" normalizeH="0" baseline="0" noProof="0" dirty="0">
                <a:latin typeface="微软雅黑" panose="020B0503020204020204" charset="-122"/>
                <a:ea typeface="微软雅黑" panose="020B0503020204020204" charset="-122"/>
                <a:cs typeface="+mj-cs"/>
              </a:endParaRPr>
            </a:p>
          </p:txBody>
        </p:sp>
        <p:cxnSp>
          <p:nvCxnSpPr>
            <p:cNvPr id="28" name="直接连接符 27"/>
            <p:cNvCxnSpPr/>
            <p:nvPr/>
          </p:nvCxnSpPr>
          <p:spPr>
            <a:xfrm>
              <a:off x="3131602" y="1556792"/>
              <a:ext cx="0" cy="431789"/>
            </a:xfrm>
            <a:prstGeom prst="line">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 name="组合 25"/>
          <p:cNvGrpSpPr/>
          <p:nvPr/>
        </p:nvGrpSpPr>
        <p:grpSpPr>
          <a:xfrm>
            <a:off x="4067175" y="1557338"/>
            <a:ext cx="4033838" cy="3887787"/>
            <a:chOff x="4067944" y="1556792"/>
            <a:chExt cx="4032448" cy="3888432"/>
          </a:xfrm>
        </p:grpSpPr>
        <p:grpSp>
          <p:nvGrpSpPr>
            <p:cNvPr id="6159" name="组合 19"/>
            <p:cNvGrpSpPr/>
            <p:nvPr/>
          </p:nvGrpSpPr>
          <p:grpSpPr>
            <a:xfrm>
              <a:off x="4067944" y="2019904"/>
              <a:ext cx="4032448" cy="3425320"/>
              <a:chOff x="4067944" y="2019904"/>
              <a:chExt cx="4032448" cy="3425320"/>
            </a:xfrm>
          </p:grpSpPr>
          <p:sp>
            <p:nvSpPr>
              <p:cNvPr id="24" name="矩形 23"/>
              <p:cNvSpPr/>
              <p:nvPr/>
            </p:nvSpPr>
            <p:spPr>
              <a:xfrm>
                <a:off x="4067944" y="2020419"/>
                <a:ext cx="4032448" cy="342480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TextBox 10"/>
              <p:cNvSpPr txBox="1"/>
              <p:nvPr/>
            </p:nvSpPr>
            <p:spPr bwMode="auto">
              <a:xfrm>
                <a:off x="4139357" y="2133150"/>
                <a:ext cx="3673796" cy="462040"/>
              </a:xfrm>
              <a:prstGeom prst="rect">
                <a:avLst/>
              </a:prstGeom>
              <a:noFill/>
              <a:ln>
                <a:solidFill>
                  <a:schemeClr val="tx1"/>
                </a:solidFill>
              </a:ln>
            </p:spPr>
            <p:txBody>
              <a:bodyPr>
                <a:spAutoFit/>
              </a:bodyPr>
              <a:lstStyle/>
              <a:p>
                <a:pPr marR="0" defTabSz="914400">
                  <a:buClrTx/>
                  <a:buSzTx/>
                  <a:buFontTx/>
                  <a:buNone/>
                  <a:defRPr/>
                </a:pPr>
                <a:r>
                  <a:rPr kumimoji="0" lang="zh-CN" altLang="en-US" sz="2400" b="1" kern="1200" cap="none" spc="0" normalizeH="0" baseline="0" noProof="0" dirty="0">
                    <a:latin typeface="微软雅黑" panose="020B0503020204020204" charset="-122"/>
                    <a:ea typeface="微软雅黑" panose="020B0503020204020204" charset="-122"/>
                    <a:cs typeface="+mj-cs"/>
                  </a:rPr>
                  <a:t>     事业单位会计准则</a:t>
                </a:r>
                <a:endParaRPr kumimoji="0" lang="zh-CN" altLang="en-US" sz="2400" b="1" kern="1200" cap="none" spc="0" normalizeH="0" baseline="0" noProof="0" dirty="0">
                  <a:latin typeface="微软雅黑" panose="020B0503020204020204" charset="-122"/>
                  <a:ea typeface="微软雅黑" panose="020B0503020204020204" charset="-122"/>
                  <a:cs typeface="+mj-cs"/>
                </a:endParaRPr>
              </a:p>
            </p:txBody>
          </p:sp>
          <p:sp>
            <p:nvSpPr>
              <p:cNvPr id="12" name="TextBox 11"/>
              <p:cNvSpPr txBox="1"/>
              <p:nvPr/>
            </p:nvSpPr>
            <p:spPr bwMode="auto">
              <a:xfrm>
                <a:off x="4734464" y="2773019"/>
                <a:ext cx="3078689" cy="460451"/>
              </a:xfrm>
              <a:prstGeom prst="rect">
                <a:avLst/>
              </a:prstGeom>
              <a:noFill/>
              <a:ln>
                <a:solidFill>
                  <a:schemeClr val="tx1"/>
                </a:solidFill>
              </a:ln>
            </p:spPr>
            <p:txBody>
              <a:bodyPr>
                <a:spAutoFit/>
              </a:bodyPr>
              <a:lstStyle/>
              <a:p>
                <a:pPr marR="0" defTabSz="914400">
                  <a:buClrTx/>
                  <a:buSzTx/>
                  <a:buFontTx/>
                  <a:buNone/>
                  <a:defRPr/>
                </a:pPr>
                <a:r>
                  <a:rPr kumimoji="0" lang="zh-CN" altLang="en-US" sz="2400" b="1" kern="1200" cap="none" spc="0" normalizeH="0" baseline="0" noProof="0" dirty="0">
                    <a:latin typeface="微软雅黑" panose="020B0503020204020204" charset="-122"/>
                    <a:ea typeface="微软雅黑" panose="020B0503020204020204" charset="-122"/>
                    <a:cs typeface="+mj-cs"/>
                  </a:rPr>
                  <a:t>事业单位会计制度</a:t>
                </a:r>
                <a:endParaRPr kumimoji="0" lang="zh-CN" altLang="en-US" sz="2400" b="1" kern="1200" cap="none" spc="0" normalizeH="0" baseline="0" noProof="0" dirty="0">
                  <a:latin typeface="微软雅黑" panose="020B0503020204020204" charset="-122"/>
                  <a:ea typeface="微软雅黑" panose="020B0503020204020204" charset="-122"/>
                  <a:cs typeface="+mj-cs"/>
                </a:endParaRPr>
              </a:p>
            </p:txBody>
          </p:sp>
          <p:sp>
            <p:nvSpPr>
              <p:cNvPr id="13" name="TextBox 12"/>
              <p:cNvSpPr txBox="1"/>
              <p:nvPr/>
            </p:nvSpPr>
            <p:spPr bwMode="auto">
              <a:xfrm>
                <a:off x="4739226" y="3428765"/>
                <a:ext cx="3073927" cy="1938659"/>
              </a:xfrm>
              <a:prstGeom prst="rect">
                <a:avLst/>
              </a:prstGeom>
              <a:noFill/>
              <a:ln>
                <a:solidFill>
                  <a:schemeClr val="tx1"/>
                </a:solidFill>
              </a:ln>
            </p:spPr>
            <p:txBody>
              <a:bodyPr>
                <a:spAutoFit/>
              </a:bodyPr>
              <a:lstStyle/>
              <a:p>
                <a:pPr marR="0" defTabSz="914400">
                  <a:buClrTx/>
                  <a:buSzTx/>
                  <a:buFontTx/>
                  <a:buNone/>
                  <a:defRPr/>
                </a:pPr>
                <a:r>
                  <a:rPr kumimoji="0" lang="zh-CN" altLang="en-US" sz="2400" b="1" kern="1200" cap="none" spc="0" normalizeH="0" baseline="0" noProof="0" dirty="0">
                    <a:latin typeface="微软雅黑" panose="020B0503020204020204" charset="-122"/>
                    <a:ea typeface="微软雅黑" panose="020B0503020204020204" charset="-122"/>
                    <a:cs typeface="+mj-cs"/>
                  </a:rPr>
                  <a:t>行业事业单位会计制度（医院、高校、中小学校、科学、彩票、基层医疗卫生机构、测绘、地勘等）</a:t>
                </a:r>
                <a:endParaRPr kumimoji="0" lang="zh-CN" altLang="en-US" sz="2400" b="1" kern="1200" cap="none" spc="0" normalizeH="0" baseline="0" noProof="0" dirty="0">
                  <a:latin typeface="微软雅黑" panose="020B0503020204020204" charset="-122"/>
                  <a:ea typeface="微软雅黑" panose="020B0503020204020204" charset="-122"/>
                  <a:cs typeface="+mj-cs"/>
                </a:endParaRPr>
              </a:p>
            </p:txBody>
          </p:sp>
          <p:cxnSp>
            <p:nvCxnSpPr>
              <p:cNvPr id="15" name="直接连接符 14"/>
              <p:cNvCxnSpPr/>
              <p:nvPr/>
            </p:nvCxnSpPr>
            <p:spPr bwMode="auto">
              <a:xfrm>
                <a:off x="4279009" y="2580899"/>
                <a:ext cx="0" cy="17274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bwMode="auto">
              <a:xfrm>
                <a:off x="4272661" y="3020710"/>
                <a:ext cx="47608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bwMode="auto">
              <a:xfrm>
                <a:off x="4293291" y="4325851"/>
                <a:ext cx="47449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1" name="直接连接符 30"/>
            <p:cNvCxnSpPr/>
            <p:nvPr/>
          </p:nvCxnSpPr>
          <p:spPr>
            <a:xfrm>
              <a:off x="5364485" y="1556792"/>
              <a:ext cx="0" cy="431872"/>
            </a:xfrm>
            <a:prstGeom prst="line">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9" name="组合 21"/>
          <p:cNvGrpSpPr/>
          <p:nvPr/>
        </p:nvGrpSpPr>
        <p:grpSpPr>
          <a:xfrm>
            <a:off x="684213" y="1557338"/>
            <a:ext cx="1727200" cy="1311275"/>
            <a:chOff x="683568" y="1556792"/>
            <a:chExt cx="1728192" cy="1311052"/>
          </a:xfrm>
        </p:grpSpPr>
        <p:sp>
          <p:nvSpPr>
            <p:cNvPr id="5" name="TextBox 4"/>
            <p:cNvSpPr txBox="1"/>
            <p:nvPr/>
          </p:nvSpPr>
          <p:spPr>
            <a:xfrm>
              <a:off x="683568" y="2036135"/>
              <a:ext cx="1728192" cy="831709"/>
            </a:xfrm>
            <a:prstGeom prst="rect">
              <a:avLst/>
            </a:prstGeom>
            <a:noFill/>
            <a:ln w="28575">
              <a:solidFill>
                <a:srgbClr val="00B0F0"/>
              </a:solidFill>
            </a:ln>
          </p:spPr>
          <p:txBody>
            <a:bodyPr>
              <a:spAutoFit/>
            </a:bodyPr>
            <a:lstStyle/>
            <a:p>
              <a:pPr marR="0" defTabSz="914400">
                <a:buClrTx/>
                <a:buSzTx/>
                <a:buFontTx/>
                <a:buNone/>
                <a:defRPr/>
              </a:pPr>
              <a:r>
                <a:rPr kumimoji="0" lang="zh-CN" altLang="en-US" sz="2400" b="1" kern="1200" cap="none" spc="0" normalizeH="0" baseline="0" noProof="0" dirty="0">
                  <a:latin typeface="微软雅黑" panose="020B0503020204020204" charset="-122"/>
                  <a:ea typeface="微软雅黑" panose="020B0503020204020204" charset="-122"/>
                  <a:cs typeface="+mj-cs"/>
                </a:rPr>
                <a:t>财政总预算会计制度</a:t>
              </a:r>
              <a:endParaRPr kumimoji="0" lang="zh-CN" altLang="en-US" sz="2400" b="1" kern="1200" cap="none" spc="0" normalizeH="0" baseline="0" noProof="0" dirty="0">
                <a:latin typeface="微软雅黑" panose="020B0503020204020204" charset="-122"/>
                <a:ea typeface="微软雅黑" panose="020B0503020204020204" charset="-122"/>
                <a:cs typeface="+mj-cs"/>
              </a:endParaRPr>
            </a:p>
          </p:txBody>
        </p:sp>
        <p:cxnSp>
          <p:nvCxnSpPr>
            <p:cNvPr id="33" name="直接连接符 32"/>
            <p:cNvCxnSpPr/>
            <p:nvPr/>
          </p:nvCxnSpPr>
          <p:spPr>
            <a:xfrm>
              <a:off x="1835166" y="1556792"/>
              <a:ext cx="0" cy="431727"/>
            </a:xfrm>
            <a:prstGeom prst="line">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10" name="组合 24"/>
          <p:cNvGrpSpPr/>
          <p:nvPr/>
        </p:nvGrpSpPr>
        <p:grpSpPr>
          <a:xfrm>
            <a:off x="457200" y="1314450"/>
            <a:ext cx="3609975" cy="4205605"/>
            <a:chOff x="456979" y="1314346"/>
            <a:chExt cx="3610965" cy="4205684"/>
          </a:xfrm>
        </p:grpSpPr>
        <p:grpSp>
          <p:nvGrpSpPr>
            <p:cNvPr id="6153" name="组合 26"/>
            <p:cNvGrpSpPr/>
            <p:nvPr/>
          </p:nvGrpSpPr>
          <p:grpSpPr>
            <a:xfrm>
              <a:off x="456979" y="1314346"/>
              <a:ext cx="3610965" cy="4205684"/>
              <a:chOff x="456979" y="1314346"/>
              <a:chExt cx="3610965" cy="4205684"/>
            </a:xfrm>
          </p:grpSpPr>
          <p:sp>
            <p:nvSpPr>
              <p:cNvPr id="8" name="TextBox 7"/>
              <p:cNvSpPr txBox="1"/>
              <p:nvPr/>
            </p:nvSpPr>
            <p:spPr>
              <a:xfrm>
                <a:off x="456979" y="3213032"/>
                <a:ext cx="3610965" cy="2306998"/>
              </a:xfrm>
              <a:prstGeom prst="rect">
                <a:avLst/>
              </a:prstGeom>
              <a:noFill/>
              <a:ln>
                <a:solidFill>
                  <a:srgbClr val="00B0F0"/>
                </a:solidFill>
              </a:ln>
            </p:spPr>
            <p:txBody>
              <a:bodyPr wrap="square">
                <a:spAutoFit/>
              </a:bodyPr>
              <a:lstStyle/>
              <a:p>
                <a:pPr marR="0" defTabSz="914400">
                  <a:buClrTx/>
                  <a:buSzTx/>
                  <a:buFontTx/>
                  <a:buNone/>
                  <a:defRPr/>
                </a:pPr>
                <a:r>
                  <a:rPr kumimoji="0" lang="zh-CN" altLang="en-US" sz="2400" b="1" kern="1200" cap="none" spc="0" normalizeH="0" baseline="0" noProof="0" dirty="0">
                    <a:latin typeface="微软雅黑" panose="020B0503020204020204" charset="-122"/>
                    <a:ea typeface="微软雅黑" panose="020B0503020204020204" charset="-122"/>
                    <a:cs typeface="+mj-cs"/>
                  </a:rPr>
                  <a:t>参与预算执行的会计：</a:t>
                </a:r>
                <a:endParaRPr kumimoji="0" lang="en-US" altLang="zh-CN" sz="2400" b="1" kern="1200" cap="none" spc="0" normalizeH="0" baseline="0" noProof="0" dirty="0">
                  <a:latin typeface="微软雅黑" panose="020B0503020204020204" charset="-122"/>
                  <a:ea typeface="微软雅黑" panose="020B0503020204020204" charset="-122"/>
                  <a:cs typeface="+mj-cs"/>
                </a:endParaRPr>
              </a:p>
              <a:p>
                <a:pPr marR="0" defTabSz="914400">
                  <a:buClrTx/>
                  <a:buSzTx/>
                  <a:buFontTx/>
                  <a:buNone/>
                  <a:defRPr/>
                </a:pPr>
                <a:r>
                  <a:rPr kumimoji="0" lang="zh-CN" altLang="en-US" sz="2400" kern="1200" cap="none" spc="0" normalizeH="0" baseline="0" noProof="0" dirty="0">
                    <a:latin typeface="微软雅黑" panose="020B0503020204020204" charset="-122"/>
                    <a:ea typeface="微软雅黑" panose="020B0503020204020204" charset="-122"/>
                    <a:cs typeface="+mj-cs"/>
                  </a:rPr>
                  <a:t>  </a:t>
                </a:r>
                <a:r>
                  <a:rPr kumimoji="0" lang="zh-CN" altLang="en-US" sz="2400" b="1" kern="1200" cap="none" spc="0" normalizeH="0" baseline="0" noProof="0" dirty="0">
                    <a:latin typeface="微软雅黑" panose="020B0503020204020204" charset="-122"/>
                    <a:ea typeface="微软雅黑" panose="020B0503020204020204" charset="-122"/>
                    <a:cs typeface="+mj-cs"/>
                  </a:rPr>
                  <a:t>国库会计</a:t>
                </a:r>
                <a:endParaRPr kumimoji="0" lang="en-US" altLang="zh-CN" sz="2400" b="1" kern="1200" cap="none" spc="0" normalizeH="0" baseline="0" noProof="0" dirty="0">
                  <a:latin typeface="微软雅黑" panose="020B0503020204020204" charset="-122"/>
                  <a:ea typeface="微软雅黑" panose="020B0503020204020204" charset="-122"/>
                  <a:cs typeface="+mj-cs"/>
                </a:endParaRPr>
              </a:p>
              <a:p>
                <a:pPr marR="0" defTabSz="914400">
                  <a:buClrTx/>
                  <a:buSzTx/>
                  <a:buFontTx/>
                  <a:buNone/>
                  <a:defRPr/>
                </a:pPr>
                <a:r>
                  <a:rPr kumimoji="0" lang="zh-CN" altLang="en-US" sz="2400" b="1" kern="1200" cap="none" spc="0" normalizeH="0" baseline="0" noProof="0" dirty="0">
                    <a:latin typeface="微软雅黑" panose="020B0503020204020204" charset="-122"/>
                    <a:ea typeface="微软雅黑" panose="020B0503020204020204" charset="-122"/>
                    <a:cs typeface="+mj-cs"/>
                  </a:rPr>
                  <a:t>  税收征解会计</a:t>
                </a:r>
                <a:endParaRPr kumimoji="0" lang="en-US" altLang="zh-CN" sz="2400" b="1" kern="1200" cap="none" spc="0" normalizeH="0" baseline="0" noProof="0" dirty="0">
                  <a:latin typeface="微软雅黑" panose="020B0503020204020204" charset="-122"/>
                  <a:ea typeface="微软雅黑" panose="020B0503020204020204" charset="-122"/>
                  <a:cs typeface="+mj-cs"/>
                </a:endParaRPr>
              </a:p>
              <a:p>
                <a:pPr marR="0" defTabSz="914400">
                  <a:buClrTx/>
                  <a:buSzTx/>
                  <a:buFontTx/>
                  <a:buNone/>
                  <a:defRPr/>
                </a:pPr>
                <a:r>
                  <a:rPr kumimoji="0" lang="zh-CN" altLang="en-US" sz="2400" b="1" kern="1200" cap="none" spc="0" normalizeH="0" baseline="0" noProof="0" dirty="0">
                    <a:latin typeface="微软雅黑" panose="020B0503020204020204" charset="-122"/>
                    <a:ea typeface="微软雅黑" panose="020B0503020204020204" charset="-122"/>
                    <a:cs typeface="+mj-cs"/>
                  </a:rPr>
                  <a:t>  土地储备资金会计</a:t>
                </a:r>
                <a:endParaRPr kumimoji="0" lang="en-US" altLang="zh-CN" sz="2400" b="1" kern="1200" cap="none" spc="0" normalizeH="0" baseline="0" noProof="0" dirty="0">
                  <a:latin typeface="微软雅黑" panose="020B0503020204020204" charset="-122"/>
                  <a:ea typeface="微软雅黑" panose="020B0503020204020204" charset="-122"/>
                  <a:cs typeface="+mj-cs"/>
                </a:endParaRPr>
              </a:p>
              <a:p>
                <a:pPr marR="0" defTabSz="914400">
                  <a:buClrTx/>
                  <a:buSzTx/>
                  <a:buFontTx/>
                  <a:buNone/>
                  <a:defRPr/>
                </a:pPr>
                <a:r>
                  <a:rPr kumimoji="0" lang="zh-CN" altLang="en-US" sz="2400" b="1" kern="1200" cap="none" spc="0" normalizeH="0" baseline="0" noProof="0" dirty="0">
                    <a:latin typeface="微软雅黑" panose="020B0503020204020204" charset="-122"/>
                    <a:ea typeface="微软雅黑" panose="020B0503020204020204" charset="-122"/>
                    <a:cs typeface="+mj-cs"/>
                  </a:rPr>
                  <a:t>  农业综合开发资金会计</a:t>
                </a:r>
                <a:endParaRPr kumimoji="0" lang="zh-CN" altLang="en-US" sz="2800" b="1" kern="1200" cap="none" spc="0" normalizeH="0" baseline="0" noProof="0" dirty="0">
                  <a:latin typeface="微软雅黑" panose="020B0503020204020204" charset="-122"/>
                  <a:ea typeface="微软雅黑" panose="020B0503020204020204" charset="-122"/>
                  <a:cs typeface="+mj-cs"/>
                </a:endParaRPr>
              </a:p>
              <a:p>
                <a:pPr marR="0" defTabSz="914400">
                  <a:buClrTx/>
                  <a:buSzTx/>
                  <a:buFontTx/>
                  <a:buNone/>
                  <a:defRPr/>
                </a:pPr>
                <a:r>
                  <a:rPr kumimoji="0" lang="zh-CN" altLang="en-US" sz="2400" b="1" kern="1200" cap="none" spc="0" normalizeH="0" baseline="0" noProof="0" dirty="0">
                    <a:latin typeface="微软雅黑" panose="020B0503020204020204" charset="-122"/>
                    <a:ea typeface="微软雅黑" panose="020B0503020204020204" charset="-122"/>
                    <a:cs typeface="+mj-cs"/>
                  </a:rPr>
                  <a:t>  </a:t>
                </a:r>
                <a:r>
                  <a:rPr kumimoji="0" lang="zh-CN" altLang="en-US" sz="2000" b="1" kern="1200" cap="none" spc="0" normalizeH="0" baseline="0" noProof="0" dirty="0">
                    <a:latin typeface="微软雅黑" panose="020B0503020204020204" charset="-122"/>
                    <a:ea typeface="微软雅黑" panose="020B0503020204020204" charset="-122"/>
                    <a:cs typeface="+mj-cs"/>
                  </a:rPr>
                  <a:t>国家物资储备资金会计等</a:t>
                </a:r>
                <a:endParaRPr kumimoji="0" lang="zh-CN" altLang="en-US" sz="2000" b="1" kern="1200" cap="none" spc="0" normalizeH="0" baseline="0" noProof="0" dirty="0">
                  <a:latin typeface="微软雅黑" panose="020B0503020204020204" charset="-122"/>
                  <a:ea typeface="微软雅黑" panose="020B0503020204020204" charset="-122"/>
                  <a:cs typeface="+mj-cs"/>
                </a:endParaRPr>
              </a:p>
            </p:txBody>
          </p:sp>
          <p:cxnSp>
            <p:nvCxnSpPr>
              <p:cNvPr id="54" name="形状 53"/>
              <p:cNvCxnSpPr>
                <a:stCxn id="4" idx="1"/>
              </p:cNvCxnSpPr>
              <p:nvPr/>
            </p:nvCxnSpPr>
            <p:spPr>
              <a:xfrm rot="10800000" flipV="1">
                <a:off x="539552" y="1314346"/>
                <a:ext cx="1079796" cy="2906768"/>
              </a:xfrm>
              <a:prstGeom prst="bentConnector2">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56" name="直接箭头连接符 55"/>
            <p:cNvCxnSpPr/>
            <p:nvPr/>
          </p:nvCxnSpPr>
          <p:spPr>
            <a:xfrm>
              <a:off x="539552" y="4221114"/>
              <a:ext cx="228663"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6151" name="日期占位符 36"/>
          <p:cNvSpPr txBox="1">
            <a:spLocks noGrp="1"/>
          </p:cNvSpPr>
          <p:nvPr>
            <p:ph type="dt" sz="half" idx="10"/>
          </p:nvPr>
        </p:nvSpPr>
        <p:spPr/>
        <p:txBody>
          <a:bodyPr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5pPr>
          </a:lstStyle>
          <a:p>
            <a:pPr lvl="0" eaLnBrk="1" hangingPunct="1"/>
            <a:fld id="{BB962C8B-B14F-4D97-AF65-F5344CB8AC3E}" type="datetime1">
              <a:rPr lang="zh-CN" altLang="en-US" sz="1200" dirty="0">
                <a:latin typeface="Arial" panose="020B0604020202020204" pitchFamily="34" charset="0"/>
              </a:rPr>
            </a:fld>
            <a:endParaRPr lang="zh-CN" altLang="en-US" sz="1200" dirty="0">
              <a:latin typeface="Arial" panose="020B0604020202020204" pitchFamily="34" charset="0"/>
            </a:endParaRPr>
          </a:p>
        </p:txBody>
      </p:sp>
      <p:sp>
        <p:nvSpPr>
          <p:cNvPr id="6152" name="灯片编号占位符 37"/>
          <p:cNvSpPr txBox="1">
            <a:spLocks noGrp="1"/>
          </p:cNvSpPr>
          <p:nvPr>
            <p:ph type="sldNum" sz="quarter" idx="11"/>
          </p:nvPr>
        </p:nvSpPr>
        <p:spPr>
          <a:xfrm>
            <a:off x="3124200" y="6248400"/>
            <a:ext cx="2895600" cy="476250"/>
          </a:xfrm>
        </p:spPr>
        <p:txBody>
          <a:bodyPr anchor="b"/>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宋体" panose="02010600030101010101" pitchFamily="2" charset="-122"/>
                <a:cs typeface="+mn-cs"/>
              </a:defRPr>
            </a:lvl5pPr>
          </a:lstStyle>
          <a:p>
            <a:pPr lvl="0" algn="ctr" eaLnBrk="1" hangingPunct="1"/>
            <a:fld id="{9A0DB2DC-4C9A-4742-B13C-FB6460FD3503}" type="slidenum">
              <a:rPr lang="zh-CN" altLang="en-US" sz="1200" dirty="0">
                <a:latin typeface="Arial" panose="020B0604020202020204" pitchFamily="34" charset="0"/>
              </a:rPr>
            </a:fld>
            <a:endParaRPr lang="zh-CN" altLang="en-US" sz="1200"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标题 1"/>
          <p:cNvSpPr>
            <a:spLocks noGrp="1"/>
          </p:cNvSpPr>
          <p:nvPr>
            <p:ph type="title"/>
          </p:nvPr>
        </p:nvSpPr>
        <p:spPr/>
        <p:txBody>
          <a:bodyPr anchor="ctr"/>
          <a:p>
            <a:r>
              <a:rPr lang="zh-CN" altLang="en-US" b="1">
                <a:ea typeface="宋体" panose="02010600030101010101" pitchFamily="2" charset="-122"/>
              </a:rPr>
              <a:t>第三章　政府预算会计要素</a:t>
            </a:r>
            <a:endParaRPr lang="zh-CN" altLang="en-US" b="1">
              <a:ea typeface="宋体" panose="02010600030101010101" pitchFamily="2" charset="-122"/>
            </a:endParaRPr>
          </a:p>
        </p:txBody>
      </p:sp>
      <p:sp>
        <p:nvSpPr>
          <p:cNvPr id="41986" name="内容占位符 2"/>
          <p:cNvSpPr>
            <a:spLocks noGrp="1"/>
          </p:cNvSpPr>
          <p:nvPr>
            <p:ph idx="1"/>
          </p:nvPr>
        </p:nvSpPr>
        <p:spPr/>
        <p:txBody>
          <a:bodyPr anchor="t"/>
          <a:p>
            <a:r>
              <a:rPr lang="en-US" altLang="zh-CN" sz="2800" b="1">
                <a:solidFill>
                  <a:srgbClr val="FF0000"/>
                </a:solidFill>
              </a:rPr>
              <a:t>1</a:t>
            </a:r>
            <a:r>
              <a:rPr lang="zh-CN" altLang="en-US" sz="2800" b="1">
                <a:solidFill>
                  <a:srgbClr val="FF0000"/>
                </a:solidFill>
                <a:ea typeface="宋体" panose="02010600030101010101" pitchFamily="2" charset="-122"/>
              </a:rPr>
              <a:t>、政府预算会计要素：</a:t>
            </a:r>
            <a:endParaRPr lang="zh-CN" altLang="en-US" sz="2800" b="1">
              <a:solidFill>
                <a:srgbClr val="FF0000"/>
              </a:solidFill>
              <a:ea typeface="宋体" panose="02010600030101010101" pitchFamily="2" charset="-122"/>
            </a:endParaRPr>
          </a:p>
          <a:p>
            <a:r>
              <a:rPr lang="zh-CN" altLang="en-US" sz="2800" b="1">
                <a:solidFill>
                  <a:srgbClr val="FF0000"/>
                </a:solidFill>
                <a:ea typeface="宋体" panose="02010600030101010101" pitchFamily="2" charset="-122"/>
              </a:rPr>
              <a:t>     第十八条</a:t>
            </a:r>
            <a:r>
              <a:rPr lang="zh-CN" altLang="en-US" sz="2800" b="1">
                <a:ea typeface="宋体" panose="02010600030101010101" pitchFamily="2" charset="-122"/>
              </a:rPr>
              <a:t> 政府预算会计要素包括预算收入、预算支出与预算结余。</a:t>
            </a:r>
            <a:endParaRPr lang="zh-CN" altLang="en-US" sz="2800" b="1">
              <a:ea typeface="宋体" panose="02010600030101010101" pitchFamily="2" charset="-122"/>
            </a:endParaRPr>
          </a:p>
          <a:p>
            <a:r>
              <a:rPr lang="en-US" altLang="zh-CN" sz="2800" b="1">
                <a:solidFill>
                  <a:srgbClr val="FF0000"/>
                </a:solidFill>
              </a:rPr>
              <a:t>2</a:t>
            </a:r>
            <a:r>
              <a:rPr lang="zh-CN" altLang="en-US" sz="2800" b="1">
                <a:solidFill>
                  <a:srgbClr val="FF0000"/>
                </a:solidFill>
                <a:ea typeface="宋体" panose="02010600030101010101" pitchFamily="2" charset="-122"/>
              </a:rPr>
              <a:t>、</a:t>
            </a:r>
            <a:r>
              <a:rPr lang="zh-CN" altLang="en-US" sz="2800" b="1">
                <a:solidFill>
                  <a:srgbClr val="FF0000"/>
                </a:solidFill>
                <a:ea typeface="宋体" panose="02010600030101010101" pitchFamily="2" charset="-122"/>
                <a:sym typeface="Arial" panose="020B0604020202020204" pitchFamily="34" charset="0"/>
              </a:rPr>
              <a:t>预算收入的定义：</a:t>
            </a:r>
            <a:endParaRPr lang="zh-CN" altLang="en-US" sz="2800" b="1">
              <a:solidFill>
                <a:srgbClr val="FF0000"/>
              </a:solidFill>
              <a:ea typeface="宋体" panose="02010600030101010101" pitchFamily="2" charset="-122"/>
              <a:sym typeface="Arial" panose="020B0604020202020204" pitchFamily="34" charset="0"/>
            </a:endParaRPr>
          </a:p>
          <a:p>
            <a:r>
              <a:rPr lang="zh-CN" altLang="en-US" sz="2800" b="1">
                <a:solidFill>
                  <a:srgbClr val="FF0000"/>
                </a:solidFill>
                <a:ea typeface="宋体" panose="02010600030101010101" pitchFamily="2" charset="-122"/>
              </a:rPr>
              <a:t>    第十九条</a:t>
            </a:r>
            <a:r>
              <a:rPr lang="zh-CN" altLang="en-US" sz="2800" b="1">
                <a:ea typeface="宋体" panose="02010600030101010101" pitchFamily="2" charset="-122"/>
              </a:rPr>
              <a:t> 预算收入是指政府会计主体在预算年度内依法取得的并纳入预算管理的现金流入。</a:t>
            </a:r>
            <a:endParaRPr lang="zh-CN" altLang="en-US" sz="2800" b="1">
              <a:ea typeface="宋体" panose="02010600030101010101" pitchFamily="2" charset="-122"/>
            </a:endParaRPr>
          </a:p>
          <a:p>
            <a:r>
              <a:rPr lang="en-US" altLang="zh-CN" sz="2800" b="1">
                <a:solidFill>
                  <a:srgbClr val="FF0000"/>
                </a:solidFill>
              </a:rPr>
              <a:t>3、</a:t>
            </a:r>
            <a:r>
              <a:rPr lang="en-US" altLang="zh-CN" sz="2800" b="1">
                <a:solidFill>
                  <a:srgbClr val="FF0000"/>
                </a:solidFill>
                <a:sym typeface="宋体" panose="02010600030101010101" pitchFamily="2" charset="-122"/>
              </a:rPr>
              <a:t>预算收入确认计量：</a:t>
            </a:r>
            <a:endParaRPr lang="zh-CN" altLang="en-US" sz="1800" b="1">
              <a:solidFill>
                <a:srgbClr val="FF0000"/>
              </a:solidFill>
              <a:ea typeface="宋体" panose="02010600030101010101" pitchFamily="2" charset="-122"/>
              <a:sym typeface="宋体" panose="02010600030101010101" pitchFamily="2" charset="-122"/>
            </a:endParaRPr>
          </a:p>
          <a:p>
            <a:r>
              <a:rPr lang="zh-CN" altLang="en-US" sz="2800" b="1">
                <a:solidFill>
                  <a:srgbClr val="FF0000"/>
                </a:solidFill>
                <a:ea typeface="宋体" panose="02010600030101010101" pitchFamily="2" charset="-122"/>
                <a:sym typeface="宋体" panose="02010600030101010101" pitchFamily="2" charset="-122"/>
              </a:rPr>
              <a:t>    第二十条</a:t>
            </a:r>
            <a:r>
              <a:rPr lang="zh-CN" altLang="en-US" sz="2800" b="1">
                <a:ea typeface="宋体" panose="02010600030101010101" pitchFamily="2" charset="-122"/>
                <a:sym typeface="宋体" panose="02010600030101010101" pitchFamily="2" charset="-122"/>
              </a:rPr>
              <a:t> 预算收入一般在实际收到时予以确认，以实际收到的金额计量。</a:t>
            </a:r>
            <a:r>
              <a:rPr lang="zh-CN" altLang="en-US">
                <a:ea typeface="宋体" panose="02010600030101010101" pitchFamily="2" charset="-122"/>
              </a:rPr>
              <a:t>　</a:t>
            </a:r>
            <a:endParaRPr lang="zh-CN" altLang="en-US">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09" name="内容占位符 2"/>
          <p:cNvSpPr>
            <a:spLocks noGrp="1"/>
          </p:cNvSpPr>
          <p:nvPr>
            <p:ph idx="1"/>
          </p:nvPr>
        </p:nvSpPr>
        <p:spPr>
          <a:xfrm>
            <a:off x="469900" y="458788"/>
            <a:ext cx="8216900" cy="5984875"/>
          </a:xfrm>
        </p:spPr>
        <p:txBody>
          <a:bodyPr anchor="t"/>
          <a:p>
            <a:r>
              <a:rPr lang="en-US" altLang="zh-CN" b="1">
                <a:solidFill>
                  <a:srgbClr val="FF0000"/>
                </a:solidFill>
                <a:sym typeface="Arial" panose="020B0604020202020204" pitchFamily="34" charset="0"/>
              </a:rPr>
              <a:t>4、</a:t>
            </a:r>
            <a:r>
              <a:rPr lang="en-US" altLang="zh-CN" b="1">
                <a:solidFill>
                  <a:srgbClr val="FF0000"/>
                </a:solidFill>
                <a:sym typeface="宋体" panose="02010600030101010101" pitchFamily="2" charset="-122"/>
              </a:rPr>
              <a:t>预算支出的定义：</a:t>
            </a:r>
            <a:endParaRPr lang="en-US" altLang="zh-CN" b="1">
              <a:solidFill>
                <a:srgbClr val="FF0000"/>
              </a:solidFill>
              <a:sym typeface="宋体" panose="02010600030101010101" pitchFamily="2" charset="-122"/>
            </a:endParaRPr>
          </a:p>
          <a:p>
            <a:r>
              <a:rPr lang="en-US" altLang="zh-CN" b="1">
                <a:solidFill>
                  <a:srgbClr val="FF0000"/>
                </a:solidFill>
                <a:sym typeface="Arial" panose="020B0604020202020204" pitchFamily="34" charset="0"/>
              </a:rPr>
              <a:t>    第二十一条 </a:t>
            </a:r>
            <a:r>
              <a:rPr lang="en-US" altLang="zh-CN" b="1">
                <a:sym typeface="Arial" panose="020B0604020202020204" pitchFamily="34" charset="0"/>
              </a:rPr>
              <a:t>预算支出是指政府会计主体在预算年度内依法发生并纳入预算管理的现金流出。</a:t>
            </a:r>
            <a:endParaRPr lang="en-US" altLang="zh-CN" b="1">
              <a:sym typeface="Arial" panose="020B0604020202020204" pitchFamily="34" charset="0"/>
            </a:endParaRPr>
          </a:p>
          <a:p>
            <a:r>
              <a:rPr lang="en-US" altLang="zh-CN" b="1">
                <a:solidFill>
                  <a:srgbClr val="FF0000"/>
                </a:solidFill>
                <a:sym typeface="Arial" panose="020B0604020202020204" pitchFamily="34" charset="0"/>
              </a:rPr>
              <a:t>5、</a:t>
            </a:r>
            <a:r>
              <a:rPr lang="en-US" altLang="zh-CN" sz="3600" b="1">
                <a:solidFill>
                  <a:srgbClr val="FF0000"/>
                </a:solidFill>
                <a:sym typeface="宋体" panose="02010600030101010101" pitchFamily="2" charset="-122"/>
              </a:rPr>
              <a:t>预算支出确认计量</a:t>
            </a:r>
            <a:endParaRPr lang="en-US" altLang="zh-CN" sz="3600" b="1">
              <a:solidFill>
                <a:srgbClr val="FF0000"/>
              </a:solidFill>
              <a:sym typeface="宋体" panose="02010600030101010101" pitchFamily="2" charset="-122"/>
            </a:endParaRPr>
          </a:p>
          <a:p>
            <a:r>
              <a:rPr lang="en-US" altLang="zh-CN" b="1">
                <a:solidFill>
                  <a:srgbClr val="FF0000"/>
                </a:solidFill>
              </a:rPr>
              <a:t>    第二十二条 </a:t>
            </a:r>
            <a:r>
              <a:rPr lang="en-US" altLang="zh-CN" b="1"/>
              <a:t>预算支出一般在实际支付时予以确认，以实际支付的金额计量。</a:t>
            </a:r>
            <a:endParaRPr lang="en-US" altLang="zh-CN" b="1"/>
          </a:p>
          <a:p>
            <a:r>
              <a:rPr lang="en-US" altLang="zh-CN" b="1">
                <a:solidFill>
                  <a:srgbClr val="FF0000"/>
                </a:solidFill>
                <a:sym typeface="宋体" panose="02010600030101010101" pitchFamily="2" charset="-122"/>
              </a:rPr>
              <a:t>6、预算结余的定义：</a:t>
            </a:r>
            <a:endParaRPr lang="zh-CN" altLang="en-US" sz="1800" b="1">
              <a:solidFill>
                <a:srgbClr val="FF0000"/>
              </a:solidFill>
              <a:ea typeface="宋体" panose="02010600030101010101" pitchFamily="2" charset="-122"/>
              <a:sym typeface="宋体" panose="02010600030101010101" pitchFamily="2" charset="-122"/>
            </a:endParaRPr>
          </a:p>
          <a:p>
            <a:r>
              <a:rPr lang="zh-CN" altLang="en-US" sz="2800" b="1">
                <a:solidFill>
                  <a:srgbClr val="FF0000"/>
                </a:solidFill>
                <a:ea typeface="宋体" panose="02010600030101010101" pitchFamily="2" charset="-122"/>
                <a:sym typeface="宋体" panose="02010600030101010101" pitchFamily="2" charset="-122"/>
              </a:rPr>
              <a:t>    第二十三条</a:t>
            </a:r>
            <a:r>
              <a:rPr lang="zh-CN" altLang="en-US" sz="2800" b="1">
                <a:ea typeface="宋体" panose="02010600030101010101" pitchFamily="2" charset="-122"/>
                <a:sym typeface="宋体" panose="02010600030101010101" pitchFamily="2" charset="-122"/>
              </a:rPr>
              <a:t> 预算结余是指政府会计主体预算年度内预算收入扣除预算支出后的资金余额，以及历年滚存的资金余额。</a:t>
            </a:r>
            <a:endParaRPr lang="zh-CN" altLang="en-US" sz="2800" b="1">
              <a:ea typeface="宋体" panose="02010600030101010101" pitchFamily="2" charset="-122"/>
              <a:sym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3" name="内容占位符 2"/>
          <p:cNvSpPr>
            <a:spLocks noGrp="1"/>
          </p:cNvSpPr>
          <p:nvPr>
            <p:ph idx="1"/>
          </p:nvPr>
        </p:nvSpPr>
        <p:spPr>
          <a:xfrm>
            <a:off x="306388" y="334963"/>
            <a:ext cx="8382000" cy="5972175"/>
          </a:xfrm>
        </p:spPr>
        <p:txBody>
          <a:bodyPr anchor="t"/>
          <a:p>
            <a:r>
              <a:rPr lang="en-US" altLang="en-US" sz="2800" b="1">
                <a:solidFill>
                  <a:srgbClr val="FF0000"/>
                </a:solidFill>
              </a:rPr>
              <a:t>7</a:t>
            </a:r>
            <a:r>
              <a:rPr lang="zh-CN" altLang="en-US" b="1">
                <a:solidFill>
                  <a:srgbClr val="FF0000"/>
                </a:solidFill>
                <a:ea typeface="宋体" panose="02010600030101010101" pitchFamily="2" charset="-122"/>
                <a:sym typeface="宋体" panose="02010600030101010101" pitchFamily="2" charset="-122"/>
              </a:rPr>
              <a:t>、预算结余的分类：</a:t>
            </a:r>
            <a:endParaRPr lang="zh-CN" altLang="en-US" b="1">
              <a:solidFill>
                <a:srgbClr val="FF0000"/>
              </a:solidFill>
              <a:ea typeface="宋体" panose="02010600030101010101" pitchFamily="2" charset="-122"/>
              <a:sym typeface="宋体" panose="02010600030101010101" pitchFamily="2" charset="-122"/>
            </a:endParaRPr>
          </a:p>
          <a:p>
            <a:r>
              <a:rPr lang="zh-CN" altLang="en-US" sz="2800" b="1">
                <a:solidFill>
                  <a:srgbClr val="FF0000"/>
                </a:solidFill>
                <a:ea typeface="宋体" panose="02010600030101010101" pitchFamily="2" charset="-122"/>
              </a:rPr>
              <a:t>    第二十四条</a:t>
            </a:r>
            <a:r>
              <a:rPr lang="zh-CN" altLang="en-US" sz="2800" b="1">
                <a:ea typeface="宋体" panose="02010600030101010101" pitchFamily="2" charset="-122"/>
              </a:rPr>
              <a:t> 预算结余包括结余资金和结转资金。</a:t>
            </a:r>
            <a:endParaRPr lang="zh-CN" altLang="en-US" sz="2800" b="1">
              <a:ea typeface="宋体" panose="02010600030101010101" pitchFamily="2" charset="-122"/>
            </a:endParaRPr>
          </a:p>
          <a:p>
            <a:r>
              <a:rPr lang="zh-CN" altLang="en-US" sz="2800" b="1">
                <a:ea typeface="宋体" panose="02010600030101010101" pitchFamily="2" charset="-122"/>
              </a:rPr>
              <a:t>    结余资金是指年度预算执行终了，预算收入实际完成数扣除预算支出和结转资金后剩余的资金。</a:t>
            </a:r>
            <a:endParaRPr lang="zh-CN" altLang="en-US" sz="2800" b="1">
              <a:ea typeface="宋体" panose="02010600030101010101" pitchFamily="2" charset="-122"/>
            </a:endParaRPr>
          </a:p>
          <a:p>
            <a:r>
              <a:rPr lang="zh-CN" altLang="en-US" sz="2800" b="1">
                <a:ea typeface="宋体" panose="02010600030101010101" pitchFamily="2" charset="-122"/>
              </a:rPr>
              <a:t>    结转资金是指预算安排项目的支出年终尚未执行完毕或者因故未执行，且下年需要按原用途继续使用的资金。</a:t>
            </a:r>
            <a:endParaRPr lang="zh-CN" altLang="en-US" sz="2400" b="1">
              <a:ea typeface="宋体" panose="02010600030101010101" pitchFamily="2" charset="-122"/>
            </a:endParaRPr>
          </a:p>
          <a:p>
            <a:r>
              <a:rPr lang="en-US" altLang="zh-CN" b="1">
                <a:solidFill>
                  <a:srgbClr val="FF0000"/>
                </a:solidFill>
                <a:sym typeface="宋体" panose="02010600030101010101" pitchFamily="2" charset="-122"/>
              </a:rPr>
              <a:t>8</a:t>
            </a:r>
            <a:r>
              <a:rPr lang="zh-CN" altLang="en-US" b="1">
                <a:solidFill>
                  <a:srgbClr val="FF0000"/>
                </a:solidFill>
                <a:ea typeface="宋体" panose="02010600030101010101" pitchFamily="2" charset="-122"/>
                <a:sym typeface="宋体" panose="02010600030101010101" pitchFamily="2" charset="-122"/>
              </a:rPr>
              <a:t>、政府预算会计要素记录报告：</a:t>
            </a:r>
            <a:endParaRPr lang="zh-CN" altLang="en-US" b="1">
              <a:solidFill>
                <a:srgbClr val="FF0000"/>
              </a:solidFill>
              <a:ea typeface="宋体" panose="02010600030101010101" pitchFamily="2" charset="-122"/>
              <a:sym typeface="宋体" panose="02010600030101010101" pitchFamily="2" charset="-122"/>
            </a:endParaRPr>
          </a:p>
          <a:p>
            <a:r>
              <a:rPr lang="zh-CN" altLang="en-US" sz="2800" b="1">
                <a:solidFill>
                  <a:srgbClr val="FF0000"/>
                </a:solidFill>
                <a:ea typeface="宋体" panose="02010600030101010101" pitchFamily="2" charset="-122"/>
              </a:rPr>
              <a:t>    第二十五条</a:t>
            </a:r>
            <a:r>
              <a:rPr lang="zh-CN" altLang="en-US" sz="2800" b="1">
                <a:ea typeface="宋体" panose="02010600030101010101" pitchFamily="2" charset="-122"/>
              </a:rPr>
              <a:t> 符合预算收入、预算支出和预算结余定义及其确认条件的项目应当列入政府决算报表。</a:t>
            </a:r>
            <a:endParaRPr lang="zh-CN" altLang="en-US" sz="2800" b="1">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7" name="标题 1"/>
          <p:cNvSpPr>
            <a:spLocks noGrp="1"/>
          </p:cNvSpPr>
          <p:nvPr>
            <p:ph type="title"/>
          </p:nvPr>
        </p:nvSpPr>
        <p:spPr/>
        <p:txBody>
          <a:bodyPr anchor="ctr"/>
          <a:p>
            <a:r>
              <a:rPr lang="zh-CN" altLang="en-US" b="1">
                <a:ea typeface="宋体" panose="02010600030101010101" pitchFamily="2" charset="-122"/>
              </a:rPr>
              <a:t>第四章 政府财务会计要素</a:t>
            </a:r>
            <a:endParaRPr lang="zh-CN" altLang="en-US" b="1">
              <a:ea typeface="宋体" panose="02010600030101010101" pitchFamily="2" charset="-122"/>
            </a:endParaRPr>
          </a:p>
        </p:txBody>
      </p:sp>
      <p:sp>
        <p:nvSpPr>
          <p:cNvPr id="45058" name="内容占位符 2"/>
          <p:cNvSpPr>
            <a:spLocks noGrp="1"/>
          </p:cNvSpPr>
          <p:nvPr>
            <p:ph idx="1"/>
          </p:nvPr>
        </p:nvSpPr>
        <p:spPr/>
        <p:txBody>
          <a:bodyPr anchor="t"/>
          <a:p>
            <a:r>
              <a:rPr lang="en-US" altLang="zh-CN" sz="4400" b="1">
                <a:solidFill>
                  <a:srgbClr val="FF0000"/>
                </a:solidFill>
              </a:rPr>
              <a:t>1</a:t>
            </a:r>
            <a:r>
              <a:rPr lang="zh-CN" altLang="en-US" sz="4400" b="1">
                <a:solidFill>
                  <a:srgbClr val="FF0000"/>
                </a:solidFill>
                <a:ea typeface="宋体" panose="02010600030101010101" pitchFamily="2" charset="-122"/>
              </a:rPr>
              <a:t>、政府财务会计要素分类：</a:t>
            </a:r>
            <a:endParaRPr lang="zh-CN" altLang="en-US" sz="4400" b="1">
              <a:solidFill>
                <a:srgbClr val="FF0000"/>
              </a:solidFill>
              <a:ea typeface="宋体" panose="02010600030101010101" pitchFamily="2" charset="-122"/>
            </a:endParaRPr>
          </a:p>
          <a:p>
            <a:r>
              <a:rPr lang="zh-CN" altLang="en-US" sz="4400" b="1">
                <a:solidFill>
                  <a:srgbClr val="FF0000"/>
                </a:solidFill>
                <a:ea typeface="宋体" panose="02010600030101010101" pitchFamily="2" charset="-122"/>
              </a:rPr>
              <a:t>    第二十六条</a:t>
            </a:r>
            <a:r>
              <a:rPr lang="zh-CN" altLang="en-US" sz="4400" b="1">
                <a:ea typeface="宋体" panose="02010600030101010101" pitchFamily="2" charset="-122"/>
              </a:rPr>
              <a:t> 政府财务会计要素包括资产、负债、净资产、收入和费用。</a:t>
            </a:r>
            <a:endParaRPr lang="zh-CN" altLang="en-US" sz="4400" b="1">
              <a:ea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标题 1"/>
          <p:cNvSpPr>
            <a:spLocks noGrp="1"/>
          </p:cNvSpPr>
          <p:nvPr>
            <p:ph type="title"/>
          </p:nvPr>
        </p:nvSpPr>
        <p:spPr/>
        <p:txBody>
          <a:bodyPr anchor="ctr"/>
          <a:p>
            <a:r>
              <a:rPr lang="zh-CN" altLang="en-US" b="1">
                <a:ea typeface="宋体" panose="02010600030101010101" pitchFamily="2" charset="-122"/>
              </a:rPr>
              <a:t>第一节 资 产</a:t>
            </a:r>
            <a:endParaRPr lang="zh-CN" altLang="en-US" b="1">
              <a:ea typeface="宋体" panose="02010600030101010101" pitchFamily="2" charset="-122"/>
            </a:endParaRPr>
          </a:p>
        </p:txBody>
      </p:sp>
      <p:sp>
        <p:nvSpPr>
          <p:cNvPr id="46082" name="内容占位符 2"/>
          <p:cNvSpPr>
            <a:spLocks noGrp="1"/>
          </p:cNvSpPr>
          <p:nvPr>
            <p:ph idx="1"/>
          </p:nvPr>
        </p:nvSpPr>
        <p:spPr/>
        <p:txBody>
          <a:bodyPr anchor="t"/>
          <a:p>
            <a:r>
              <a:rPr lang="en-US" altLang="zh-CN" b="1">
                <a:solidFill>
                  <a:srgbClr val="FF0000"/>
                </a:solidFill>
              </a:rPr>
              <a:t>2</a:t>
            </a:r>
            <a:r>
              <a:rPr lang="zh-CN" altLang="en-US" b="1">
                <a:solidFill>
                  <a:srgbClr val="FF0000"/>
                </a:solidFill>
                <a:ea typeface="宋体" panose="02010600030101010101" pitchFamily="2" charset="-122"/>
              </a:rPr>
              <a:t>、资产的定义：</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    第二十七条</a:t>
            </a:r>
            <a:r>
              <a:rPr lang="zh-CN" altLang="en-US" sz="2800" b="1">
                <a:ea typeface="宋体" panose="02010600030101010101" pitchFamily="2" charset="-122"/>
              </a:rPr>
              <a:t> 资产是指政府会计主体过去的经济业务或者事项形成的，由政府会计主体控制的，预期能够产生服务潜力或者带来经济利益流入的经济资源。</a:t>
            </a:r>
            <a:endParaRPr lang="zh-CN" altLang="en-US" sz="2800" b="1">
              <a:ea typeface="宋体" panose="02010600030101010101" pitchFamily="2" charset="-122"/>
            </a:endParaRPr>
          </a:p>
          <a:p>
            <a:r>
              <a:rPr lang="zh-CN" altLang="en-US" sz="2800" b="1">
                <a:ea typeface="宋体" panose="02010600030101010101" pitchFamily="2" charset="-122"/>
              </a:rPr>
              <a:t>服务潜力是指政府会计主体利用资产提供公共产品和服务以履行政府职能的潜在能力。</a:t>
            </a:r>
            <a:endParaRPr lang="zh-CN" altLang="en-US" sz="2800" b="1">
              <a:ea typeface="宋体" panose="02010600030101010101" pitchFamily="2" charset="-122"/>
            </a:endParaRPr>
          </a:p>
          <a:p>
            <a:r>
              <a:rPr lang="zh-CN" altLang="en-US" sz="2800" b="1">
                <a:ea typeface="宋体" panose="02010600030101010101" pitchFamily="2" charset="-122"/>
              </a:rPr>
              <a:t>经济利益流入表现为现金及现金等价物的流入，或者现金及现金等价物流出的减少。</a:t>
            </a:r>
            <a:endParaRPr lang="zh-CN" altLang="en-US" sz="2800" b="1">
              <a:ea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5" name="内容占位符 2"/>
          <p:cNvSpPr>
            <a:spLocks noGrp="1"/>
          </p:cNvSpPr>
          <p:nvPr>
            <p:ph idx="1"/>
          </p:nvPr>
        </p:nvSpPr>
        <p:spPr>
          <a:xfrm>
            <a:off x="485775" y="320675"/>
            <a:ext cx="8201025" cy="5807075"/>
          </a:xfrm>
        </p:spPr>
        <p:txBody>
          <a:bodyPr anchor="t"/>
          <a:p>
            <a:r>
              <a:rPr lang="en-US" altLang="zh-CN" b="1">
                <a:solidFill>
                  <a:srgbClr val="FF0000"/>
                </a:solidFill>
              </a:rPr>
              <a:t>3</a:t>
            </a:r>
            <a:r>
              <a:rPr lang="zh-CN" altLang="en-US" b="1">
                <a:solidFill>
                  <a:srgbClr val="FF0000"/>
                </a:solidFill>
                <a:ea typeface="宋体" panose="02010600030101010101" pitchFamily="2" charset="-122"/>
              </a:rPr>
              <a:t>、资产的分类：</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    第二十八条</a:t>
            </a:r>
            <a:r>
              <a:rPr lang="zh-CN" altLang="en-US" b="1">
                <a:ea typeface="宋体" panose="02010600030101010101" pitchFamily="2" charset="-122"/>
              </a:rPr>
              <a:t> 政府会计主体的资产按照流动性，分为流动资产和非流动资产。</a:t>
            </a:r>
            <a:endParaRPr lang="zh-CN" altLang="en-US" b="1">
              <a:ea typeface="宋体" panose="02010600030101010101" pitchFamily="2" charset="-122"/>
            </a:endParaRPr>
          </a:p>
          <a:p>
            <a:r>
              <a:rPr lang="zh-CN" altLang="en-US" b="1">
                <a:ea typeface="宋体" panose="02010600030101010101" pitchFamily="2" charset="-122"/>
              </a:rPr>
              <a:t>    流动资产是指预计在1年内（含1年）耗用或者可以变现的资产，包括货币资金、短期投资、应收及预付款项、存货等。</a:t>
            </a:r>
            <a:endParaRPr lang="zh-CN" altLang="en-US" b="1">
              <a:ea typeface="宋体" panose="02010600030101010101" pitchFamily="2" charset="-122"/>
            </a:endParaRPr>
          </a:p>
          <a:p>
            <a:r>
              <a:rPr lang="zh-CN" altLang="en-US" b="1">
                <a:ea typeface="宋体" panose="02010600030101010101" pitchFamily="2" charset="-122"/>
              </a:rPr>
              <a:t>    非流动资产是指流动资产以外的资产，包括固定资产、在建工程、无形资产、长期投资、公共基础设施、政府储备资产、文物文化资产、保障性住房和自然资源资产等。</a:t>
            </a:r>
            <a:endParaRPr lang="zh-CN" altLang="en-US" b="1">
              <a:ea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内容占位符 2"/>
          <p:cNvSpPr>
            <a:spLocks noGrp="1"/>
          </p:cNvSpPr>
          <p:nvPr>
            <p:ph idx="1"/>
          </p:nvPr>
        </p:nvSpPr>
        <p:spPr>
          <a:xfrm>
            <a:off x="568325" y="590550"/>
            <a:ext cx="8118475" cy="5353050"/>
          </a:xfrm>
        </p:spPr>
        <p:txBody>
          <a:bodyPr anchor="t"/>
          <a:p>
            <a:r>
              <a:rPr lang="en-US" altLang="zh-CN" b="1">
                <a:solidFill>
                  <a:srgbClr val="FF0000"/>
                </a:solidFill>
              </a:rPr>
              <a:t>4</a:t>
            </a:r>
            <a:r>
              <a:rPr lang="zh-CN" altLang="en-US" b="1">
                <a:solidFill>
                  <a:srgbClr val="FF0000"/>
                </a:solidFill>
                <a:ea typeface="宋体" panose="02010600030101010101" pitchFamily="2" charset="-122"/>
              </a:rPr>
              <a:t>、资产的确认：</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    第二十九条</a:t>
            </a:r>
            <a:r>
              <a:rPr lang="zh-CN" altLang="en-US" b="1">
                <a:ea typeface="宋体" panose="02010600030101010101" pitchFamily="2" charset="-122"/>
              </a:rPr>
              <a:t> 符合本准则第二十七条规定的资产定义的经济资源，在同时满足以下条件时，确认为资产：</a:t>
            </a:r>
            <a:endParaRPr lang="zh-CN" altLang="en-US" b="1">
              <a:ea typeface="宋体" panose="02010600030101010101" pitchFamily="2" charset="-122"/>
            </a:endParaRPr>
          </a:p>
          <a:p>
            <a:r>
              <a:rPr lang="zh-CN" altLang="en-US" b="1">
                <a:ea typeface="宋体" panose="02010600030101010101" pitchFamily="2" charset="-122"/>
              </a:rPr>
              <a:t>    （一）与该经济资源相关的服务潜力很可能实现或者经济利益很可能流入政府会计主体；</a:t>
            </a:r>
            <a:endParaRPr lang="zh-CN" altLang="en-US" b="1">
              <a:ea typeface="宋体" panose="02010600030101010101" pitchFamily="2" charset="-122"/>
            </a:endParaRPr>
          </a:p>
          <a:p>
            <a:r>
              <a:rPr lang="zh-CN" altLang="en-US" b="1">
                <a:ea typeface="宋体" panose="02010600030101010101" pitchFamily="2" charset="-122"/>
              </a:rPr>
              <a:t>    （二）该经济资源的成本或者价值能够可靠地计量。</a:t>
            </a:r>
            <a:endParaRPr lang="zh-CN" altLang="en-US" b="1">
              <a:ea typeface="宋体" panose="02010600030101010101" pitchFamily="2"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3" name="内容占位符 2"/>
          <p:cNvSpPr>
            <a:spLocks noGrp="1"/>
          </p:cNvSpPr>
          <p:nvPr>
            <p:ph idx="1"/>
          </p:nvPr>
        </p:nvSpPr>
        <p:spPr>
          <a:xfrm>
            <a:off x="498475" y="388938"/>
            <a:ext cx="8340725" cy="5737225"/>
          </a:xfrm>
        </p:spPr>
        <p:txBody>
          <a:bodyPr anchor="t"/>
          <a:p>
            <a:r>
              <a:rPr lang="en-US" altLang="zh-CN" b="1">
                <a:solidFill>
                  <a:srgbClr val="FF0000"/>
                </a:solidFill>
              </a:rPr>
              <a:t>5</a:t>
            </a:r>
            <a:r>
              <a:rPr lang="zh-CN" altLang="en-US" b="1">
                <a:solidFill>
                  <a:srgbClr val="FF0000"/>
                </a:solidFill>
                <a:ea typeface="宋体" panose="02010600030101010101" pitchFamily="2" charset="-122"/>
              </a:rPr>
              <a:t>、</a:t>
            </a:r>
            <a:r>
              <a:rPr lang="zh-CN" altLang="en-US" b="1">
                <a:solidFill>
                  <a:srgbClr val="FF0000"/>
                </a:solidFill>
                <a:ea typeface="宋体" panose="02010600030101010101" pitchFamily="2" charset="-122"/>
                <a:sym typeface="Arial" panose="020B0604020202020204" pitchFamily="34" charset="0"/>
              </a:rPr>
              <a:t>资产的计量属性：</a:t>
            </a:r>
            <a:endParaRPr lang="zh-CN" altLang="en-US" b="1">
              <a:solidFill>
                <a:srgbClr val="FF0000"/>
              </a:solidFill>
              <a:ea typeface="宋体" panose="02010600030101010101" pitchFamily="2" charset="-122"/>
              <a:sym typeface="Arial" panose="020B0604020202020204" pitchFamily="34" charset="0"/>
            </a:endParaRPr>
          </a:p>
          <a:p>
            <a:r>
              <a:rPr lang="zh-CN" altLang="en-US" sz="2400" b="1">
                <a:solidFill>
                  <a:srgbClr val="FF0000"/>
                </a:solidFill>
                <a:ea typeface="宋体" panose="02010600030101010101" pitchFamily="2" charset="-122"/>
              </a:rPr>
              <a:t>    第三十条</a:t>
            </a:r>
            <a:r>
              <a:rPr lang="zh-CN" altLang="en-US" sz="2400" b="1">
                <a:ea typeface="宋体" panose="02010600030101010101" pitchFamily="2" charset="-122"/>
              </a:rPr>
              <a:t> 资产的计量属性主要包括历史成本、重置成本、现值、公允价值和名义金额。</a:t>
            </a:r>
            <a:endParaRPr lang="zh-CN" altLang="en-US" sz="2400" b="1">
              <a:ea typeface="宋体" panose="02010600030101010101" pitchFamily="2" charset="-122"/>
            </a:endParaRPr>
          </a:p>
          <a:p>
            <a:r>
              <a:rPr lang="zh-CN" altLang="en-US" sz="2400" b="1">
                <a:ea typeface="宋体" panose="02010600030101010101" pitchFamily="2" charset="-122"/>
              </a:rPr>
              <a:t>     在历史成本计量下，资产按照取得时支付的现金金额或者支付对价的公允价值计量。</a:t>
            </a:r>
            <a:endParaRPr lang="zh-CN" altLang="en-US" sz="2400" b="1">
              <a:ea typeface="宋体" panose="02010600030101010101" pitchFamily="2" charset="-122"/>
            </a:endParaRPr>
          </a:p>
          <a:p>
            <a:r>
              <a:rPr lang="zh-CN" altLang="en-US" sz="2400" b="1">
                <a:ea typeface="宋体" panose="02010600030101010101" pitchFamily="2" charset="-122"/>
              </a:rPr>
              <a:t>     在重置成本计量下，资产按照现在购买相同或者相似资产所需支付的现金金额计量。</a:t>
            </a:r>
            <a:endParaRPr lang="zh-CN" altLang="en-US" sz="2400" b="1">
              <a:ea typeface="宋体" panose="02010600030101010101" pitchFamily="2" charset="-122"/>
            </a:endParaRPr>
          </a:p>
          <a:p>
            <a:r>
              <a:rPr lang="zh-CN" altLang="en-US" sz="2400" b="1">
                <a:ea typeface="宋体" panose="02010600030101010101" pitchFamily="2" charset="-122"/>
              </a:rPr>
              <a:t>     在现值计量下，资产按照预计从其持续使用和最终处置中所产生的未来净现金流入量的折现金额计量。</a:t>
            </a:r>
            <a:endParaRPr lang="zh-CN" altLang="en-US" sz="2400" b="1">
              <a:ea typeface="宋体" panose="02010600030101010101" pitchFamily="2" charset="-122"/>
            </a:endParaRPr>
          </a:p>
          <a:p>
            <a:r>
              <a:rPr lang="zh-CN" altLang="en-US" sz="2400" b="1">
                <a:ea typeface="宋体" panose="02010600030101010101" pitchFamily="2" charset="-122"/>
              </a:rPr>
              <a:t>     在公允价值计量下，资产按照市场参与者在计量日发生的有序交易中，出售资产所能收到的价格计量。</a:t>
            </a:r>
            <a:endParaRPr lang="zh-CN" altLang="en-US" sz="2400" b="1">
              <a:ea typeface="宋体" panose="02010600030101010101" pitchFamily="2" charset="-122"/>
            </a:endParaRPr>
          </a:p>
          <a:p>
            <a:r>
              <a:rPr lang="zh-CN" altLang="en-US" sz="2400" b="1">
                <a:ea typeface="宋体" panose="02010600030101010101" pitchFamily="2" charset="-122"/>
              </a:rPr>
              <a:t>    无法采用上述计量属性的，采用名义金额（即人民币1元）计量。</a:t>
            </a:r>
            <a:endParaRPr lang="zh-CN" altLang="en-US" sz="2400" b="1">
              <a:ea typeface="宋体" panose="02010600030101010101" pitchFamily="2"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内容占位符 2"/>
          <p:cNvSpPr>
            <a:spLocks noGrp="1"/>
          </p:cNvSpPr>
          <p:nvPr>
            <p:ph idx="1"/>
          </p:nvPr>
        </p:nvSpPr>
        <p:spPr>
          <a:xfrm>
            <a:off x="457200" y="415925"/>
            <a:ext cx="8229600" cy="5710238"/>
          </a:xfrm>
        </p:spPr>
        <p:txBody>
          <a:bodyPr anchor="t"/>
          <a:p>
            <a:r>
              <a:rPr lang="en-US" altLang="zh-CN" b="1">
                <a:solidFill>
                  <a:srgbClr val="FF0000"/>
                </a:solidFill>
              </a:rPr>
              <a:t>6</a:t>
            </a:r>
            <a:r>
              <a:rPr lang="zh-CN" altLang="en-US" b="1">
                <a:solidFill>
                  <a:srgbClr val="FF0000"/>
                </a:solidFill>
                <a:ea typeface="宋体" panose="02010600030101010101" pitchFamily="2" charset="-122"/>
              </a:rPr>
              <a:t>、</a:t>
            </a:r>
            <a:r>
              <a:rPr lang="zh-CN" altLang="en-US" b="1">
                <a:solidFill>
                  <a:srgbClr val="FF0000"/>
                </a:solidFill>
                <a:ea typeface="宋体" panose="02010600030101010101" pitchFamily="2" charset="-122"/>
                <a:sym typeface="宋体" panose="02010600030101010101" pitchFamily="2" charset="-122"/>
              </a:rPr>
              <a:t>资产的计量：</a:t>
            </a:r>
            <a:endParaRPr lang="zh-CN" altLang="en-US" b="1">
              <a:solidFill>
                <a:srgbClr val="FF0000"/>
              </a:solidFill>
              <a:ea typeface="宋体" panose="02010600030101010101" pitchFamily="2" charset="-122"/>
              <a:sym typeface="宋体" panose="02010600030101010101" pitchFamily="2" charset="-122"/>
            </a:endParaRPr>
          </a:p>
          <a:p>
            <a:r>
              <a:rPr lang="zh-CN" altLang="en-US" b="1">
                <a:solidFill>
                  <a:srgbClr val="FF0000"/>
                </a:solidFill>
                <a:ea typeface="宋体" panose="02010600030101010101" pitchFamily="2" charset="-122"/>
              </a:rPr>
              <a:t>    第三十一条</a:t>
            </a:r>
            <a:r>
              <a:rPr lang="zh-CN" altLang="en-US" b="1">
                <a:ea typeface="宋体" panose="02010600030101010101" pitchFamily="2" charset="-122"/>
              </a:rPr>
              <a:t> 政府会计主体在对资产进行计量时，一般应当采用历史成本。</a:t>
            </a:r>
            <a:endParaRPr lang="zh-CN" altLang="en-US" b="1">
              <a:ea typeface="宋体" panose="02010600030101010101" pitchFamily="2" charset="-122"/>
            </a:endParaRPr>
          </a:p>
          <a:p>
            <a:r>
              <a:rPr lang="zh-CN" altLang="en-US" b="1">
                <a:ea typeface="宋体" panose="02010600030101010101" pitchFamily="2" charset="-122"/>
              </a:rPr>
              <a:t>     采用重置成本、现值、公允价值计量的，应当保证所确定的资产金额能够持续、可靠计量。</a:t>
            </a:r>
            <a:endParaRPr lang="zh-CN" altLang="en-US" b="1">
              <a:ea typeface="宋体" panose="02010600030101010101" pitchFamily="2" charset="-122"/>
            </a:endParaRPr>
          </a:p>
          <a:p>
            <a:r>
              <a:rPr lang="en-US" altLang="zh-CN" b="1">
                <a:solidFill>
                  <a:srgbClr val="FF0000"/>
                </a:solidFill>
              </a:rPr>
              <a:t>7</a:t>
            </a:r>
            <a:r>
              <a:rPr lang="zh-CN" altLang="en-US" b="1">
                <a:solidFill>
                  <a:srgbClr val="FF0000"/>
                </a:solidFill>
                <a:ea typeface="宋体" panose="02010600030101010101" pitchFamily="2" charset="-122"/>
              </a:rPr>
              <a:t>、资产的记录报告：</a:t>
            </a:r>
            <a:r>
              <a:rPr lang="zh-CN" altLang="en-US" b="1">
                <a:ea typeface="宋体" panose="02010600030101010101" pitchFamily="2" charset="-122"/>
              </a:rPr>
              <a:t>　</a:t>
            </a:r>
            <a:endParaRPr lang="zh-CN" altLang="en-US" b="1">
              <a:ea typeface="宋体" panose="02010600030101010101" pitchFamily="2" charset="-122"/>
            </a:endParaRPr>
          </a:p>
          <a:p>
            <a:r>
              <a:rPr lang="zh-CN" altLang="en-US" b="1">
                <a:solidFill>
                  <a:srgbClr val="FF0000"/>
                </a:solidFill>
                <a:ea typeface="宋体" panose="02010600030101010101" pitchFamily="2" charset="-122"/>
              </a:rPr>
              <a:t>     第三十二条</a:t>
            </a:r>
            <a:r>
              <a:rPr lang="zh-CN" altLang="en-US" b="1">
                <a:ea typeface="宋体" panose="02010600030101010101" pitchFamily="2" charset="-122"/>
              </a:rPr>
              <a:t> 符合资产定义和资产确认条件的项目，应当列入资产负债表。</a:t>
            </a:r>
            <a:endParaRPr lang="zh-CN" altLang="en-US" b="1">
              <a:ea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1" name="标题 1"/>
          <p:cNvSpPr>
            <a:spLocks noGrp="1"/>
          </p:cNvSpPr>
          <p:nvPr>
            <p:ph type="title"/>
          </p:nvPr>
        </p:nvSpPr>
        <p:spPr/>
        <p:txBody>
          <a:bodyPr anchor="ctr"/>
          <a:p>
            <a:r>
              <a:rPr lang="zh-CN" altLang="en-US" b="1">
                <a:ea typeface="宋体" panose="02010600030101010101" pitchFamily="2" charset="-122"/>
              </a:rPr>
              <a:t>第二节 负 债</a:t>
            </a:r>
            <a:endParaRPr lang="zh-CN" altLang="en-US" b="1">
              <a:ea typeface="宋体" panose="02010600030101010101" pitchFamily="2" charset="-122"/>
            </a:endParaRPr>
          </a:p>
        </p:txBody>
      </p:sp>
      <p:sp>
        <p:nvSpPr>
          <p:cNvPr id="51202" name="内容占位符 2"/>
          <p:cNvSpPr>
            <a:spLocks noGrp="1"/>
          </p:cNvSpPr>
          <p:nvPr>
            <p:ph idx="1"/>
          </p:nvPr>
        </p:nvSpPr>
        <p:spPr/>
        <p:txBody>
          <a:bodyPr anchor="t"/>
          <a:p>
            <a:r>
              <a:rPr lang="en-US" altLang="zh-CN" b="1">
                <a:solidFill>
                  <a:srgbClr val="FF0000"/>
                </a:solidFill>
              </a:rPr>
              <a:t>1</a:t>
            </a:r>
            <a:r>
              <a:rPr lang="zh-CN" altLang="en-US" b="1">
                <a:solidFill>
                  <a:srgbClr val="FF0000"/>
                </a:solidFill>
                <a:ea typeface="宋体" panose="02010600030101010101" pitchFamily="2" charset="-122"/>
              </a:rPr>
              <a:t>、负债的定义：</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     第三十三条</a:t>
            </a:r>
            <a:r>
              <a:rPr lang="zh-CN" altLang="en-US" b="1">
                <a:ea typeface="宋体" panose="02010600030101010101" pitchFamily="2" charset="-122"/>
              </a:rPr>
              <a:t> 负债是指政府会计主体过去的经济业务或者事项形成的，预期会导致经济资源流出政府会计主体的现时义务。</a:t>
            </a:r>
            <a:endParaRPr lang="zh-CN" altLang="en-US" b="1">
              <a:ea typeface="宋体" panose="02010600030101010101" pitchFamily="2" charset="-122"/>
            </a:endParaRPr>
          </a:p>
          <a:p>
            <a:r>
              <a:rPr lang="zh-CN" altLang="en-US" b="1">
                <a:ea typeface="宋体" panose="02010600030101010101" pitchFamily="2" charset="-122"/>
              </a:rPr>
              <a:t>    现时义务是指政府会计主体在现行条件下已承担的义务。未来发生的经济业务或者事项形成的义务不属于现时义务，不应当确认为负债。</a:t>
            </a:r>
            <a:endParaRPr lang="zh-CN" altLang="en-US" b="1">
              <a:ea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内容占位符 2"/>
          <p:cNvSpPr>
            <a:spLocks noGrp="1"/>
          </p:cNvSpPr>
          <p:nvPr>
            <p:ph idx="1"/>
          </p:nvPr>
        </p:nvSpPr>
        <p:spPr>
          <a:xfrm>
            <a:off x="498475" y="376238"/>
            <a:ext cx="8188325" cy="5916612"/>
          </a:xfrm>
        </p:spPr>
        <p:txBody>
          <a:bodyPr anchor="t"/>
          <a:p>
            <a:r>
              <a:rPr lang="en-US" altLang="zh-CN" b="1">
                <a:latin typeface="仿宋" panose="02010609060101010101" charset="-122"/>
                <a:ea typeface="仿宋" panose="02010609060101010101" charset="-122"/>
              </a:rPr>
              <a:t>  </a:t>
            </a:r>
            <a:r>
              <a:rPr lang="en-US" altLang="zh-CN" b="1">
                <a:latin typeface="楷体" panose="02010609060101010101" pitchFamily="1" charset="-122"/>
                <a:ea typeface="楷体" panose="02010609060101010101" pitchFamily="1" charset="-122"/>
              </a:rPr>
              <a:t> 现行政府会计多项制度并存，体系繁杂、内容交叉、核算口径不一，造成不同部门、单位的会计信息可比性不高，通过汇总、调整编制的政府财务报告信息质量较低。</a:t>
            </a:r>
            <a:r>
              <a:rPr lang="zh-CN" altLang="en-US" b="1">
                <a:latin typeface="楷体" panose="02010609060101010101" pitchFamily="1" charset="-122"/>
                <a:ea typeface="楷体" panose="02010609060101010101" pitchFamily="1" charset="-122"/>
              </a:rPr>
              <a:t>具体表现在：</a:t>
            </a:r>
            <a:endParaRPr lang="zh-CN" altLang="en-US" b="1">
              <a:latin typeface="楷体" panose="02010609060101010101" pitchFamily="1" charset="-122"/>
              <a:ea typeface="楷体" panose="02010609060101010101" pitchFamily="1" charset="-122"/>
            </a:endParaRPr>
          </a:p>
          <a:p>
            <a:r>
              <a:rPr lang="en-US" altLang="zh-CN" sz="3200" b="1">
                <a:latin typeface="楷体" panose="02010609060101010101" pitchFamily="1" charset="-122"/>
                <a:ea typeface="楷体" panose="02010609060101010101" pitchFamily="1" charset="-122"/>
              </a:rPr>
              <a:t>  1、不能如实反映政府“家底”，不利于政府加强资产负债管理；</a:t>
            </a:r>
            <a:endParaRPr lang="en-US" altLang="zh-CN" sz="3200" b="1">
              <a:latin typeface="楷体" panose="02010609060101010101" pitchFamily="1" charset="-122"/>
              <a:ea typeface="楷体" panose="02010609060101010101" pitchFamily="1" charset="-122"/>
            </a:endParaRPr>
          </a:p>
          <a:p>
            <a:r>
              <a:rPr lang="en-US" altLang="zh-CN" sz="3200" b="1">
                <a:latin typeface="楷体" panose="02010609060101010101" pitchFamily="1" charset="-122"/>
                <a:ea typeface="楷体" panose="02010609060101010101" pitchFamily="1" charset="-122"/>
              </a:rPr>
              <a:t>  2、不能客观反映政府运行成本，不利于科学评价政府的运营绩效；</a:t>
            </a:r>
            <a:endParaRPr lang="en-US" altLang="zh-CN" sz="3200" b="1">
              <a:latin typeface="楷体" panose="02010609060101010101" pitchFamily="1" charset="-122"/>
              <a:ea typeface="楷体" panose="02010609060101010101" pitchFamily="1" charset="-122"/>
            </a:endParaRPr>
          </a:p>
          <a:p>
            <a:r>
              <a:rPr lang="en-US" altLang="zh-CN" sz="3200" b="1">
                <a:latin typeface="楷体" panose="02010609060101010101" pitchFamily="1" charset="-122"/>
                <a:ea typeface="楷体" panose="02010609060101010101" pitchFamily="1" charset="-122"/>
              </a:rPr>
              <a:t>  3、缺乏统一、规范的政府会计标准体系，不能提供信息准确完整的政府财务报告。</a:t>
            </a:r>
            <a:endParaRPr lang="en-US" altLang="zh-CN" sz="3200" b="1">
              <a:latin typeface="楷体" panose="02010609060101010101" pitchFamily="1" charset="-122"/>
              <a:ea typeface="楷体" panose="02010609060101010101" pitchFamily="1" charset="-122"/>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5" name="内容占位符 2"/>
          <p:cNvSpPr>
            <a:spLocks noGrp="1"/>
          </p:cNvSpPr>
          <p:nvPr>
            <p:ph idx="1"/>
          </p:nvPr>
        </p:nvSpPr>
        <p:spPr>
          <a:xfrm>
            <a:off x="376238" y="403225"/>
            <a:ext cx="8310562" cy="5722938"/>
          </a:xfrm>
        </p:spPr>
        <p:txBody>
          <a:bodyPr anchor="t"/>
          <a:p>
            <a:r>
              <a:rPr lang="en-US" altLang="zh-CN" b="1">
                <a:solidFill>
                  <a:srgbClr val="FF0000"/>
                </a:solidFill>
              </a:rPr>
              <a:t>2</a:t>
            </a:r>
            <a:r>
              <a:rPr lang="zh-CN" altLang="en-US" b="1">
                <a:solidFill>
                  <a:srgbClr val="FF0000"/>
                </a:solidFill>
                <a:ea typeface="宋体" panose="02010600030101010101" pitchFamily="2" charset="-122"/>
              </a:rPr>
              <a:t>、负债的分类：</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    第三十四条</a:t>
            </a:r>
            <a:r>
              <a:rPr lang="zh-CN" altLang="en-US" b="1">
                <a:ea typeface="宋体" panose="02010600030101010101" pitchFamily="2" charset="-122"/>
              </a:rPr>
              <a:t> 政府会计主体的负债按照流动性，分为流动负债和非流动负债。</a:t>
            </a:r>
            <a:endParaRPr lang="zh-CN" altLang="en-US" b="1">
              <a:ea typeface="宋体" panose="02010600030101010101" pitchFamily="2" charset="-122"/>
            </a:endParaRPr>
          </a:p>
          <a:p>
            <a:r>
              <a:rPr lang="zh-CN" altLang="en-US" b="1">
                <a:ea typeface="宋体" panose="02010600030101010101" pitchFamily="2" charset="-122"/>
              </a:rPr>
              <a:t>     流动负债是指预计在1年内（含1年）偿还的负债，包括应付及预收款项、应付职工薪酬、应缴款项等。</a:t>
            </a:r>
            <a:endParaRPr lang="zh-CN" altLang="en-US" b="1">
              <a:ea typeface="宋体" panose="02010600030101010101" pitchFamily="2" charset="-122"/>
            </a:endParaRPr>
          </a:p>
          <a:p>
            <a:r>
              <a:rPr lang="zh-CN" altLang="en-US" b="1">
                <a:ea typeface="宋体" panose="02010600030101010101" pitchFamily="2" charset="-122"/>
              </a:rPr>
              <a:t>     非流动负债是指流动负债以外的负债，包括长期应付款、应付政府债券和政府依法担保形成的债务等。</a:t>
            </a:r>
            <a:endParaRPr lang="zh-CN" altLang="en-US" b="1">
              <a:ea typeface="宋体" panose="02010600030101010101" pitchFamily="2" charset="-122"/>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49" name="内容占位符 2"/>
          <p:cNvSpPr>
            <a:spLocks noGrp="1"/>
          </p:cNvSpPr>
          <p:nvPr>
            <p:ph idx="1"/>
          </p:nvPr>
        </p:nvSpPr>
        <p:spPr>
          <a:xfrm>
            <a:off x="265113" y="762000"/>
            <a:ext cx="8421687" cy="5365750"/>
          </a:xfrm>
        </p:spPr>
        <p:txBody>
          <a:bodyPr anchor="t"/>
          <a:p>
            <a:r>
              <a:rPr lang="en-US" altLang="zh-CN" b="1">
                <a:solidFill>
                  <a:srgbClr val="FF0000"/>
                </a:solidFill>
              </a:rPr>
              <a:t>3</a:t>
            </a:r>
            <a:r>
              <a:rPr lang="zh-CN" altLang="en-US" b="1">
                <a:solidFill>
                  <a:srgbClr val="FF0000"/>
                </a:solidFill>
                <a:ea typeface="宋体" panose="02010600030101010101" pitchFamily="2" charset="-122"/>
              </a:rPr>
              <a:t>、负债的确认：</a:t>
            </a:r>
            <a:endParaRPr lang="zh-CN" altLang="en-US" b="1">
              <a:solidFill>
                <a:srgbClr val="FF0000"/>
              </a:solidFill>
              <a:ea typeface="宋体" panose="02010600030101010101" pitchFamily="2" charset="-122"/>
            </a:endParaRPr>
          </a:p>
          <a:p>
            <a:r>
              <a:rPr lang="zh-CN" altLang="en-US" b="1">
                <a:ea typeface="宋体" panose="02010600030101010101" pitchFamily="2" charset="-122"/>
              </a:rPr>
              <a:t>     第三十五条 符合本准则第三十三条规定的负债定义的义务，在同时满足以下条件时，确认为负债：</a:t>
            </a:r>
            <a:endParaRPr lang="zh-CN" altLang="en-US" b="1">
              <a:ea typeface="宋体" panose="02010600030101010101" pitchFamily="2" charset="-122"/>
            </a:endParaRPr>
          </a:p>
          <a:p>
            <a:r>
              <a:rPr lang="zh-CN" altLang="en-US" b="1">
                <a:ea typeface="宋体" panose="02010600030101010101" pitchFamily="2" charset="-122"/>
              </a:rPr>
              <a:t>　　（一）履行该义务很可能导致含有服务潜力或者经济利益的经济资源流出政府会计主体；</a:t>
            </a:r>
            <a:endParaRPr lang="zh-CN" altLang="en-US" b="1">
              <a:ea typeface="宋体" panose="02010600030101010101" pitchFamily="2" charset="-122"/>
            </a:endParaRPr>
          </a:p>
          <a:p>
            <a:r>
              <a:rPr lang="zh-CN" altLang="en-US" b="1">
                <a:ea typeface="宋体" panose="02010600030101010101" pitchFamily="2" charset="-122"/>
              </a:rPr>
              <a:t>　　（二）该义务的金额能够可靠地计量。</a:t>
            </a:r>
            <a:endParaRPr lang="zh-CN" altLang="en-US" b="1">
              <a:ea typeface="宋体" panose="02010600030101010101" pitchFamily="2" charset="-122"/>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内容占位符 2"/>
          <p:cNvSpPr>
            <a:spLocks noGrp="1"/>
          </p:cNvSpPr>
          <p:nvPr>
            <p:ph idx="1"/>
          </p:nvPr>
        </p:nvSpPr>
        <p:spPr>
          <a:xfrm>
            <a:off x="320675" y="650875"/>
            <a:ext cx="8366125" cy="5695950"/>
          </a:xfrm>
        </p:spPr>
        <p:txBody>
          <a:bodyPr anchor="t"/>
          <a:p>
            <a:r>
              <a:rPr lang="en-US" altLang="zh-CN" b="1">
                <a:solidFill>
                  <a:srgbClr val="FF0000"/>
                </a:solidFill>
              </a:rPr>
              <a:t>4</a:t>
            </a:r>
            <a:r>
              <a:rPr lang="zh-CN" altLang="en-US" b="1">
                <a:solidFill>
                  <a:srgbClr val="FF0000"/>
                </a:solidFill>
                <a:ea typeface="宋体" panose="02010600030101010101" pitchFamily="2" charset="-122"/>
              </a:rPr>
              <a:t>、</a:t>
            </a:r>
            <a:r>
              <a:rPr lang="zh-CN" altLang="en-US" b="1">
                <a:solidFill>
                  <a:srgbClr val="FF0000"/>
                </a:solidFill>
                <a:ea typeface="宋体" panose="02010600030101010101" pitchFamily="2" charset="-122"/>
                <a:sym typeface="Arial" panose="020B0604020202020204" pitchFamily="34" charset="0"/>
              </a:rPr>
              <a:t>负债的计量属性：</a:t>
            </a:r>
            <a:endParaRPr lang="zh-CN" altLang="en-US" b="1">
              <a:solidFill>
                <a:srgbClr val="FF0000"/>
              </a:solidFill>
              <a:ea typeface="宋体" panose="02010600030101010101" pitchFamily="2" charset="-122"/>
              <a:sym typeface="Arial" panose="020B0604020202020204" pitchFamily="34" charset="0"/>
            </a:endParaRPr>
          </a:p>
          <a:p>
            <a:r>
              <a:rPr lang="zh-CN" altLang="en-US" sz="2800" b="1">
                <a:solidFill>
                  <a:srgbClr val="FF0000"/>
                </a:solidFill>
                <a:ea typeface="宋体" panose="02010600030101010101" pitchFamily="2" charset="-122"/>
              </a:rPr>
              <a:t>       第三十六条</a:t>
            </a:r>
            <a:r>
              <a:rPr lang="zh-CN" altLang="en-US" sz="2800" b="1">
                <a:ea typeface="宋体" panose="02010600030101010101" pitchFamily="2" charset="-122"/>
              </a:rPr>
              <a:t> 负债的计量属性主要包括历史成本、现值和公允价值。</a:t>
            </a:r>
            <a:endParaRPr lang="zh-CN" altLang="en-US" sz="2800" b="1">
              <a:ea typeface="宋体" panose="02010600030101010101" pitchFamily="2" charset="-122"/>
            </a:endParaRPr>
          </a:p>
          <a:p>
            <a:r>
              <a:rPr lang="zh-CN" altLang="en-US" sz="2800" b="1">
                <a:ea typeface="宋体" panose="02010600030101010101" pitchFamily="2" charset="-122"/>
              </a:rPr>
              <a:t>　　在历史成本计量下，负债按照因承担现时义务而实际收到的款项或者资产的金额，或者承担现时义务的合同金额，或者按照为偿还负债预期需要支付的现金计量。</a:t>
            </a:r>
            <a:endParaRPr lang="zh-CN" altLang="en-US" sz="2800" b="1">
              <a:ea typeface="宋体" panose="02010600030101010101" pitchFamily="2" charset="-122"/>
            </a:endParaRPr>
          </a:p>
          <a:p>
            <a:r>
              <a:rPr lang="zh-CN" altLang="en-US" sz="2800" b="1">
                <a:ea typeface="宋体" panose="02010600030101010101" pitchFamily="2" charset="-122"/>
              </a:rPr>
              <a:t>　　在现值计量下，负债按照预计期限内需要偿还的未来净现金流出量的折现金额计量。</a:t>
            </a:r>
            <a:endParaRPr lang="zh-CN" altLang="en-US" sz="2800" b="1">
              <a:ea typeface="宋体" panose="02010600030101010101" pitchFamily="2" charset="-122"/>
            </a:endParaRPr>
          </a:p>
          <a:p>
            <a:r>
              <a:rPr lang="zh-CN" altLang="en-US" sz="2800" b="1">
                <a:ea typeface="宋体" panose="02010600030101010101" pitchFamily="2" charset="-122"/>
              </a:rPr>
              <a:t>　　在公允价值计量下，负债按照市场参与者在计量日发生的有序交易中，转移负债所需支付的价格计量。</a:t>
            </a:r>
            <a:endParaRPr lang="zh-CN" altLang="en-US" sz="2800" b="1">
              <a:ea typeface="宋体" panose="02010600030101010101" pitchFamily="2" charset="-122"/>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7" name="内容占位符 2"/>
          <p:cNvSpPr>
            <a:spLocks noGrp="1"/>
          </p:cNvSpPr>
          <p:nvPr>
            <p:ph idx="1"/>
          </p:nvPr>
        </p:nvSpPr>
        <p:spPr>
          <a:xfrm>
            <a:off x="554038" y="471488"/>
            <a:ext cx="8132762" cy="5654675"/>
          </a:xfrm>
        </p:spPr>
        <p:txBody>
          <a:bodyPr anchor="t"/>
          <a:p>
            <a:r>
              <a:rPr lang="en-US" altLang="zh-CN" b="1">
                <a:solidFill>
                  <a:srgbClr val="FF0000"/>
                </a:solidFill>
              </a:rPr>
              <a:t>5</a:t>
            </a:r>
            <a:r>
              <a:rPr lang="zh-CN" altLang="en-US" b="1">
                <a:solidFill>
                  <a:srgbClr val="FF0000"/>
                </a:solidFill>
                <a:ea typeface="宋体" panose="02010600030101010101" pitchFamily="2" charset="-122"/>
              </a:rPr>
              <a:t>、负债的计量</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第三十七条</a:t>
            </a:r>
            <a:r>
              <a:rPr lang="zh-CN" altLang="en-US" b="1">
                <a:ea typeface="宋体" panose="02010600030101010101" pitchFamily="2" charset="-122"/>
              </a:rPr>
              <a:t> 政府会计主体在对负债进行计量时，一般应当采用历史成本。</a:t>
            </a:r>
            <a:endParaRPr lang="zh-CN" altLang="en-US" b="1">
              <a:ea typeface="宋体" panose="02010600030101010101" pitchFamily="2" charset="-122"/>
            </a:endParaRPr>
          </a:p>
          <a:p>
            <a:r>
              <a:rPr lang="zh-CN" altLang="en-US" b="1">
                <a:ea typeface="宋体" panose="02010600030101010101" pitchFamily="2" charset="-122"/>
              </a:rPr>
              <a:t>　　采用现值、公允价值计量的，应当保证所确定的负债金额能够持续、可靠计量。</a:t>
            </a:r>
            <a:endParaRPr lang="zh-CN" altLang="en-US" b="1">
              <a:ea typeface="宋体" panose="02010600030101010101" pitchFamily="2" charset="-122"/>
            </a:endParaRPr>
          </a:p>
          <a:p>
            <a:r>
              <a:rPr lang="en-US" altLang="zh-CN" b="1">
                <a:solidFill>
                  <a:srgbClr val="FF0000"/>
                </a:solidFill>
              </a:rPr>
              <a:t>6</a:t>
            </a:r>
            <a:r>
              <a:rPr lang="zh-CN" altLang="en-US" b="1">
                <a:solidFill>
                  <a:srgbClr val="FF0000"/>
                </a:solidFill>
                <a:ea typeface="宋体" panose="02010600030101010101" pitchFamily="2" charset="-122"/>
              </a:rPr>
              <a:t>、负债的记录报告</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第三十八条</a:t>
            </a:r>
            <a:r>
              <a:rPr lang="zh-CN" altLang="en-US" b="1">
                <a:ea typeface="宋体" panose="02010600030101010101" pitchFamily="2" charset="-122"/>
              </a:rPr>
              <a:t> 符合负债定义和负债确认条件的项目，应当列入资产负债表。</a:t>
            </a:r>
            <a:endParaRPr lang="zh-CN" altLang="en-US" b="1">
              <a:ea typeface="宋体" panose="02010600030101010101" pitchFamily="2" charset="-122"/>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1"/>
          <p:cNvSpPr>
            <a:spLocks noGrp="1"/>
          </p:cNvSpPr>
          <p:nvPr>
            <p:ph type="title"/>
          </p:nvPr>
        </p:nvSpPr>
        <p:spPr/>
        <p:txBody>
          <a:bodyPr anchor="ctr"/>
          <a:p>
            <a:r>
              <a:rPr lang="zh-CN" altLang="en-US" b="1">
                <a:ea typeface="宋体" panose="02010600030101010101" pitchFamily="2" charset="-122"/>
              </a:rPr>
              <a:t>第三节 净资产</a:t>
            </a:r>
            <a:endParaRPr lang="zh-CN" altLang="en-US" b="1">
              <a:ea typeface="宋体" panose="02010600030101010101" pitchFamily="2" charset="-122"/>
            </a:endParaRPr>
          </a:p>
        </p:txBody>
      </p:sp>
      <p:sp>
        <p:nvSpPr>
          <p:cNvPr id="56322" name="内容占位符 2"/>
          <p:cNvSpPr>
            <a:spLocks noGrp="1"/>
          </p:cNvSpPr>
          <p:nvPr>
            <p:ph idx="1"/>
          </p:nvPr>
        </p:nvSpPr>
        <p:spPr>
          <a:xfrm>
            <a:off x="468313" y="1463675"/>
            <a:ext cx="8223250" cy="4978400"/>
          </a:xfrm>
        </p:spPr>
        <p:txBody>
          <a:bodyPr anchor="t"/>
          <a:p>
            <a:r>
              <a:rPr lang="en-US" altLang="zh-CN" b="1">
                <a:solidFill>
                  <a:srgbClr val="FF0000"/>
                </a:solidFill>
              </a:rPr>
              <a:t>1</a:t>
            </a:r>
            <a:r>
              <a:rPr lang="zh-CN" altLang="en-US" b="1">
                <a:solidFill>
                  <a:srgbClr val="FF0000"/>
                </a:solidFill>
                <a:ea typeface="宋体" panose="02010600030101010101" pitchFamily="2" charset="-122"/>
              </a:rPr>
              <a:t>、净资产的定义：</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    第三十九条</a:t>
            </a:r>
            <a:r>
              <a:rPr lang="zh-CN" altLang="en-US" b="1">
                <a:ea typeface="宋体" panose="02010600030101010101" pitchFamily="2" charset="-122"/>
              </a:rPr>
              <a:t> 净资产是指政府会计主体资产扣除负债后的净额。</a:t>
            </a:r>
            <a:endParaRPr lang="zh-CN" altLang="en-US" b="1">
              <a:ea typeface="宋体" panose="02010600030101010101" pitchFamily="2" charset="-122"/>
            </a:endParaRPr>
          </a:p>
          <a:p>
            <a:r>
              <a:rPr lang="en-US" altLang="zh-CN" b="1">
                <a:solidFill>
                  <a:srgbClr val="FF0000"/>
                </a:solidFill>
              </a:rPr>
              <a:t>2</a:t>
            </a:r>
            <a:r>
              <a:rPr lang="zh-CN" altLang="en-US" b="1">
                <a:solidFill>
                  <a:srgbClr val="FF0000"/>
                </a:solidFill>
                <a:ea typeface="宋体" panose="02010600030101010101" pitchFamily="2" charset="-122"/>
              </a:rPr>
              <a:t>、净资产的计量：</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   第四十条</a:t>
            </a:r>
            <a:r>
              <a:rPr lang="zh-CN" altLang="en-US" b="1">
                <a:ea typeface="宋体" panose="02010600030101010101" pitchFamily="2" charset="-122"/>
              </a:rPr>
              <a:t> 净资产金额取决于资产和负债的计量。</a:t>
            </a:r>
            <a:endParaRPr lang="zh-CN" altLang="en-US" b="1">
              <a:ea typeface="宋体" panose="02010600030101010101" pitchFamily="2" charset="-122"/>
            </a:endParaRPr>
          </a:p>
          <a:p>
            <a:r>
              <a:rPr lang="en-US" altLang="zh-CN" b="1">
                <a:solidFill>
                  <a:srgbClr val="FF0000"/>
                </a:solidFill>
              </a:rPr>
              <a:t>3</a:t>
            </a:r>
            <a:r>
              <a:rPr lang="zh-CN" altLang="en-US" b="1">
                <a:solidFill>
                  <a:srgbClr val="FF0000"/>
                </a:solidFill>
                <a:ea typeface="宋体" panose="02010600030101010101" pitchFamily="2" charset="-122"/>
              </a:rPr>
              <a:t>、净资产记录报告：</a:t>
            </a:r>
            <a:r>
              <a:rPr lang="zh-CN" altLang="en-US" b="1">
                <a:ea typeface="宋体" panose="02010600030101010101" pitchFamily="2" charset="-122"/>
              </a:rPr>
              <a:t> 　　</a:t>
            </a:r>
            <a:endParaRPr lang="zh-CN" altLang="en-US" b="1">
              <a:ea typeface="宋体" panose="02010600030101010101" pitchFamily="2" charset="-122"/>
            </a:endParaRPr>
          </a:p>
          <a:p>
            <a:r>
              <a:rPr lang="zh-CN" altLang="en-US" b="1">
                <a:solidFill>
                  <a:srgbClr val="FF0000"/>
                </a:solidFill>
                <a:ea typeface="宋体" panose="02010600030101010101" pitchFamily="2" charset="-122"/>
              </a:rPr>
              <a:t>    第四十一条</a:t>
            </a:r>
            <a:r>
              <a:rPr lang="zh-CN" altLang="en-US" b="1">
                <a:ea typeface="宋体" panose="02010600030101010101" pitchFamily="2" charset="-122"/>
              </a:rPr>
              <a:t> 净资产项目应当列入资产负债表。</a:t>
            </a:r>
            <a:endParaRPr lang="zh-CN" altLang="en-US" b="1">
              <a:ea typeface="宋体" panose="02010600030101010101" pitchFamily="2" charset="-122"/>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标题 1"/>
          <p:cNvSpPr>
            <a:spLocks noGrp="1"/>
          </p:cNvSpPr>
          <p:nvPr>
            <p:ph type="title"/>
          </p:nvPr>
        </p:nvSpPr>
        <p:spPr>
          <a:xfrm>
            <a:off x="457200" y="274638"/>
            <a:ext cx="8229600" cy="758825"/>
          </a:xfrm>
        </p:spPr>
        <p:txBody>
          <a:bodyPr anchor="ctr"/>
          <a:p>
            <a:r>
              <a:rPr lang="zh-CN" altLang="en-US" b="1">
                <a:ea typeface="宋体" panose="02010600030101010101" pitchFamily="2" charset="-122"/>
              </a:rPr>
              <a:t>第四节 收 入</a:t>
            </a:r>
            <a:endParaRPr lang="zh-CN" altLang="en-US" b="1">
              <a:ea typeface="宋体" panose="02010600030101010101" pitchFamily="2" charset="-122"/>
            </a:endParaRPr>
          </a:p>
        </p:txBody>
      </p:sp>
      <p:sp>
        <p:nvSpPr>
          <p:cNvPr id="57346" name="内容占位符 2"/>
          <p:cNvSpPr>
            <a:spLocks noGrp="1"/>
          </p:cNvSpPr>
          <p:nvPr>
            <p:ph idx="1"/>
          </p:nvPr>
        </p:nvSpPr>
        <p:spPr>
          <a:xfrm>
            <a:off x="79375" y="1077913"/>
            <a:ext cx="8801100" cy="5654675"/>
          </a:xfrm>
        </p:spPr>
        <p:txBody>
          <a:bodyPr anchor="t"/>
          <a:p>
            <a:r>
              <a:rPr lang="en-US" altLang="zh-CN" sz="2400" b="1">
                <a:solidFill>
                  <a:srgbClr val="FF0000"/>
                </a:solidFill>
              </a:rPr>
              <a:t>1</a:t>
            </a:r>
            <a:r>
              <a:rPr lang="zh-CN" altLang="en-US" sz="2400" b="1">
                <a:solidFill>
                  <a:srgbClr val="FF0000"/>
                </a:solidFill>
                <a:ea typeface="宋体" panose="02010600030101010101" pitchFamily="2" charset="-122"/>
              </a:rPr>
              <a:t>、收入的定义：</a:t>
            </a:r>
            <a:endParaRPr lang="zh-CN" altLang="en-US" sz="2400" b="1">
              <a:solidFill>
                <a:srgbClr val="FF0000"/>
              </a:solidFill>
              <a:ea typeface="宋体" panose="02010600030101010101" pitchFamily="2" charset="-122"/>
            </a:endParaRPr>
          </a:p>
          <a:p>
            <a:r>
              <a:rPr lang="zh-CN" altLang="en-US" sz="2400" b="1">
                <a:solidFill>
                  <a:srgbClr val="FF0000"/>
                </a:solidFill>
                <a:ea typeface="宋体" panose="02010600030101010101" pitchFamily="2" charset="-122"/>
              </a:rPr>
              <a:t>    第四十二条</a:t>
            </a:r>
            <a:r>
              <a:rPr lang="zh-CN" altLang="en-US" sz="2400" b="1">
                <a:ea typeface="宋体" panose="02010600030101010101" pitchFamily="2" charset="-122"/>
              </a:rPr>
              <a:t> 收入是指报告期内导致政府会计主体净资产增加的、含有服务潜力或者经济利益的经济资源的流入。</a:t>
            </a:r>
            <a:endParaRPr lang="zh-CN" altLang="en-US" sz="2400" b="1">
              <a:ea typeface="宋体" panose="02010600030101010101" pitchFamily="2" charset="-122"/>
            </a:endParaRPr>
          </a:p>
          <a:p>
            <a:r>
              <a:rPr lang="en-US" altLang="zh-CN" sz="2400" b="1">
                <a:solidFill>
                  <a:srgbClr val="FF0000"/>
                </a:solidFill>
              </a:rPr>
              <a:t>2</a:t>
            </a:r>
            <a:r>
              <a:rPr lang="zh-CN" altLang="en-US" sz="2400" b="1">
                <a:solidFill>
                  <a:srgbClr val="FF0000"/>
                </a:solidFill>
                <a:ea typeface="宋体" panose="02010600030101010101" pitchFamily="2" charset="-122"/>
              </a:rPr>
              <a:t>、</a:t>
            </a:r>
            <a:r>
              <a:rPr lang="zh-CN" altLang="en-US" sz="2400" b="1">
                <a:solidFill>
                  <a:srgbClr val="FF0000"/>
                </a:solidFill>
                <a:ea typeface="宋体" panose="02010600030101010101" pitchFamily="2" charset="-122"/>
                <a:sym typeface="Arial" panose="020B0604020202020204" pitchFamily="34" charset="0"/>
              </a:rPr>
              <a:t>收入的确认：</a:t>
            </a:r>
            <a:endParaRPr lang="zh-CN" altLang="en-US" sz="2400" b="1">
              <a:solidFill>
                <a:srgbClr val="FF0000"/>
              </a:solidFill>
              <a:ea typeface="宋体" panose="02010600030101010101" pitchFamily="2" charset="-122"/>
              <a:sym typeface="Arial" panose="020B0604020202020204" pitchFamily="34" charset="0"/>
            </a:endParaRPr>
          </a:p>
          <a:p>
            <a:r>
              <a:rPr lang="zh-CN" altLang="en-US" sz="2400" b="1">
                <a:solidFill>
                  <a:srgbClr val="FF0000"/>
                </a:solidFill>
                <a:ea typeface="宋体" panose="02010600030101010101" pitchFamily="2" charset="-122"/>
              </a:rPr>
              <a:t>    第四十三条</a:t>
            </a:r>
            <a:r>
              <a:rPr lang="zh-CN" altLang="en-US" sz="2400" b="1">
                <a:ea typeface="宋体" panose="02010600030101010101" pitchFamily="2" charset="-122"/>
              </a:rPr>
              <a:t> 收入的确认应当同时满足以下条件：</a:t>
            </a:r>
            <a:endParaRPr lang="zh-CN" altLang="en-US" sz="2400" b="1">
              <a:ea typeface="宋体" panose="02010600030101010101" pitchFamily="2" charset="-122"/>
            </a:endParaRPr>
          </a:p>
          <a:p>
            <a:r>
              <a:rPr lang="zh-CN" altLang="en-US" sz="2400" b="1">
                <a:ea typeface="宋体" panose="02010600030101010101" pitchFamily="2" charset="-122"/>
              </a:rPr>
              <a:t>　　（一）与收入相关的含有服务潜力或者经济利益的经济资源很可能流入政府会计主体；</a:t>
            </a:r>
            <a:endParaRPr lang="zh-CN" altLang="en-US" sz="2400" b="1">
              <a:ea typeface="宋体" panose="02010600030101010101" pitchFamily="2" charset="-122"/>
            </a:endParaRPr>
          </a:p>
          <a:p>
            <a:r>
              <a:rPr lang="zh-CN" altLang="en-US" sz="2400" b="1">
                <a:ea typeface="宋体" panose="02010600030101010101" pitchFamily="2" charset="-122"/>
              </a:rPr>
              <a:t>　　（二）含有服务潜力或者经济利益的经济资源流入会导致政府会计主体资产增加或者负债减少；</a:t>
            </a:r>
            <a:endParaRPr lang="zh-CN" altLang="en-US" sz="2400" b="1">
              <a:ea typeface="宋体" panose="02010600030101010101" pitchFamily="2" charset="-122"/>
            </a:endParaRPr>
          </a:p>
          <a:p>
            <a:r>
              <a:rPr lang="zh-CN" altLang="en-US" sz="2400" b="1">
                <a:ea typeface="宋体" panose="02010600030101010101" pitchFamily="2" charset="-122"/>
              </a:rPr>
              <a:t>　　（三）流入金额能够可靠地计量。</a:t>
            </a:r>
            <a:endParaRPr lang="zh-CN" altLang="en-US" sz="2400" b="1">
              <a:ea typeface="宋体" panose="02010600030101010101" pitchFamily="2" charset="-122"/>
            </a:endParaRPr>
          </a:p>
          <a:p>
            <a:r>
              <a:rPr lang="en-US" altLang="zh-CN" sz="2400" b="1">
                <a:solidFill>
                  <a:srgbClr val="FF0000"/>
                </a:solidFill>
              </a:rPr>
              <a:t>3</a:t>
            </a:r>
            <a:r>
              <a:rPr lang="zh-CN" altLang="en-US" sz="2400" b="1">
                <a:solidFill>
                  <a:srgbClr val="FF0000"/>
                </a:solidFill>
                <a:ea typeface="宋体" panose="02010600030101010101" pitchFamily="2" charset="-122"/>
              </a:rPr>
              <a:t>、收入的记录报告：</a:t>
            </a:r>
            <a:endParaRPr lang="zh-CN" altLang="en-US" sz="2400" b="1">
              <a:solidFill>
                <a:srgbClr val="FF0000"/>
              </a:solidFill>
              <a:ea typeface="宋体" panose="02010600030101010101" pitchFamily="2" charset="-122"/>
            </a:endParaRPr>
          </a:p>
          <a:p>
            <a:r>
              <a:rPr lang="zh-CN" altLang="en-US" sz="2400" b="1">
                <a:solidFill>
                  <a:srgbClr val="FF0000"/>
                </a:solidFill>
                <a:ea typeface="宋体" panose="02010600030101010101" pitchFamily="2" charset="-122"/>
              </a:rPr>
              <a:t>    第四十四条</a:t>
            </a:r>
            <a:r>
              <a:rPr lang="zh-CN" altLang="en-US" sz="2400" b="1">
                <a:ea typeface="宋体" panose="02010600030101010101" pitchFamily="2" charset="-122"/>
              </a:rPr>
              <a:t> 符合收入定义和收入确认条件的项目，应当列入收入费用表。</a:t>
            </a:r>
            <a:endParaRPr lang="zh-CN" altLang="en-US" sz="2400" b="1">
              <a:ea typeface="宋体" panose="02010600030101010101" pitchFamily="2" charset="-122"/>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69" name="标题 1"/>
          <p:cNvSpPr>
            <a:spLocks noGrp="1"/>
          </p:cNvSpPr>
          <p:nvPr>
            <p:ph type="title"/>
          </p:nvPr>
        </p:nvSpPr>
        <p:spPr>
          <a:xfrm>
            <a:off x="457200" y="276225"/>
            <a:ext cx="8229600" cy="798513"/>
          </a:xfrm>
        </p:spPr>
        <p:txBody>
          <a:bodyPr anchor="ctr"/>
          <a:p>
            <a:r>
              <a:rPr lang="zh-CN" altLang="en-US" b="1">
                <a:ea typeface="宋体" panose="02010600030101010101" pitchFamily="2" charset="-122"/>
                <a:sym typeface="Arial" panose="020B0604020202020204" pitchFamily="34" charset="0"/>
              </a:rPr>
              <a:t>第五节 费 用</a:t>
            </a:r>
            <a:endParaRPr lang="zh-CN" altLang="en-US" b="1">
              <a:ea typeface="宋体" panose="02010600030101010101" pitchFamily="2" charset="-122"/>
            </a:endParaRPr>
          </a:p>
        </p:txBody>
      </p:sp>
      <p:sp>
        <p:nvSpPr>
          <p:cNvPr id="58370" name="内容占位符 2"/>
          <p:cNvSpPr>
            <a:spLocks noGrp="1"/>
          </p:cNvSpPr>
          <p:nvPr>
            <p:ph idx="1"/>
          </p:nvPr>
        </p:nvSpPr>
        <p:spPr>
          <a:xfrm>
            <a:off x="231775" y="1081088"/>
            <a:ext cx="8662988" cy="5502275"/>
          </a:xfrm>
        </p:spPr>
        <p:txBody>
          <a:bodyPr anchor="t"/>
          <a:p>
            <a:r>
              <a:rPr lang="en-US" altLang="zh-CN" sz="2400" b="1">
                <a:solidFill>
                  <a:srgbClr val="FF0000"/>
                </a:solidFill>
              </a:rPr>
              <a:t>1</a:t>
            </a:r>
            <a:r>
              <a:rPr lang="zh-CN" altLang="en-US" sz="2400" b="1">
                <a:solidFill>
                  <a:srgbClr val="FF0000"/>
                </a:solidFill>
                <a:ea typeface="宋体" panose="02010600030101010101" pitchFamily="2" charset="-122"/>
              </a:rPr>
              <a:t>、费用的定义：</a:t>
            </a:r>
            <a:endParaRPr lang="zh-CN" altLang="en-US" sz="2400" b="1">
              <a:solidFill>
                <a:srgbClr val="FF0000"/>
              </a:solidFill>
              <a:ea typeface="宋体" panose="02010600030101010101" pitchFamily="2" charset="-122"/>
            </a:endParaRPr>
          </a:p>
          <a:p>
            <a:r>
              <a:rPr lang="zh-CN" altLang="en-US" sz="2400" b="1">
                <a:solidFill>
                  <a:srgbClr val="FF0000"/>
                </a:solidFill>
                <a:ea typeface="宋体" panose="02010600030101010101" pitchFamily="2" charset="-122"/>
              </a:rPr>
              <a:t>    第四十五条</a:t>
            </a:r>
            <a:r>
              <a:rPr lang="zh-CN" altLang="en-US" sz="2400" b="1">
                <a:ea typeface="宋体" panose="02010600030101010101" pitchFamily="2" charset="-122"/>
              </a:rPr>
              <a:t> 费用是指报告期内导致政府会计主体净资产减少的、含有服务潜力或者经济利益的经济资源的流出。</a:t>
            </a:r>
            <a:endParaRPr lang="zh-CN" altLang="en-US" sz="2400" b="1">
              <a:ea typeface="宋体" panose="02010600030101010101" pitchFamily="2" charset="-122"/>
            </a:endParaRPr>
          </a:p>
          <a:p>
            <a:r>
              <a:rPr lang="en-US" altLang="zh-CN" sz="2400" b="1">
                <a:solidFill>
                  <a:srgbClr val="FF0000"/>
                </a:solidFill>
              </a:rPr>
              <a:t>2</a:t>
            </a:r>
            <a:r>
              <a:rPr lang="zh-CN" altLang="en-US" sz="2400" b="1">
                <a:solidFill>
                  <a:srgbClr val="FF0000"/>
                </a:solidFill>
                <a:ea typeface="宋体" panose="02010600030101010101" pitchFamily="2" charset="-122"/>
              </a:rPr>
              <a:t>、</a:t>
            </a:r>
            <a:r>
              <a:rPr lang="zh-CN" altLang="en-US" sz="2400" b="1">
                <a:solidFill>
                  <a:srgbClr val="FF0000"/>
                </a:solidFill>
                <a:ea typeface="宋体" panose="02010600030101010101" pitchFamily="2" charset="-122"/>
                <a:sym typeface="Arial" panose="020B0604020202020204" pitchFamily="34" charset="0"/>
              </a:rPr>
              <a:t>费用的确认：</a:t>
            </a:r>
            <a:endParaRPr lang="zh-CN" altLang="en-US" sz="2400" b="1">
              <a:solidFill>
                <a:srgbClr val="FF0000"/>
              </a:solidFill>
              <a:ea typeface="宋体" panose="02010600030101010101" pitchFamily="2" charset="-122"/>
              <a:sym typeface="Arial" panose="020B0604020202020204" pitchFamily="34" charset="0"/>
            </a:endParaRPr>
          </a:p>
          <a:p>
            <a:r>
              <a:rPr lang="zh-CN" altLang="en-US" sz="2400" b="1">
                <a:solidFill>
                  <a:srgbClr val="FF0000"/>
                </a:solidFill>
                <a:ea typeface="宋体" panose="02010600030101010101" pitchFamily="2" charset="-122"/>
              </a:rPr>
              <a:t>    第四十六条</a:t>
            </a:r>
            <a:r>
              <a:rPr lang="zh-CN" altLang="en-US" sz="2400" b="1">
                <a:ea typeface="宋体" panose="02010600030101010101" pitchFamily="2" charset="-122"/>
              </a:rPr>
              <a:t> 费用的确认应当同时满足以下条件：</a:t>
            </a:r>
            <a:endParaRPr lang="zh-CN" altLang="en-US" sz="2400" b="1">
              <a:ea typeface="宋体" panose="02010600030101010101" pitchFamily="2" charset="-122"/>
            </a:endParaRPr>
          </a:p>
          <a:p>
            <a:r>
              <a:rPr lang="zh-CN" altLang="en-US" sz="2400" b="1">
                <a:ea typeface="宋体" panose="02010600030101010101" pitchFamily="2" charset="-122"/>
              </a:rPr>
              <a:t>　　（一）与费用相关的含有服务潜力或者经济利益的经济资源很可能流出政府会计主体；</a:t>
            </a:r>
            <a:endParaRPr lang="zh-CN" altLang="en-US" sz="2400" b="1">
              <a:ea typeface="宋体" panose="02010600030101010101" pitchFamily="2" charset="-122"/>
            </a:endParaRPr>
          </a:p>
          <a:p>
            <a:r>
              <a:rPr lang="zh-CN" altLang="en-US" sz="2400" b="1">
                <a:ea typeface="宋体" panose="02010600030101010101" pitchFamily="2" charset="-122"/>
              </a:rPr>
              <a:t>　　（二）含有服务潜力或者经济利益的经济资源流出会导致政府会计主体资产减少或者负债增加；</a:t>
            </a:r>
            <a:endParaRPr lang="zh-CN" altLang="en-US" sz="2400" b="1">
              <a:ea typeface="宋体" panose="02010600030101010101" pitchFamily="2" charset="-122"/>
            </a:endParaRPr>
          </a:p>
          <a:p>
            <a:r>
              <a:rPr lang="zh-CN" altLang="en-US" sz="2400" b="1">
                <a:ea typeface="宋体" panose="02010600030101010101" pitchFamily="2" charset="-122"/>
              </a:rPr>
              <a:t>　　（三）流出金额能够可靠地计量。</a:t>
            </a:r>
            <a:endParaRPr lang="zh-CN" altLang="en-US" sz="2400" b="1">
              <a:ea typeface="宋体" panose="02010600030101010101" pitchFamily="2" charset="-122"/>
            </a:endParaRPr>
          </a:p>
          <a:p>
            <a:r>
              <a:rPr lang="en-US" altLang="zh-CN" sz="2400" b="1">
                <a:solidFill>
                  <a:srgbClr val="FF0000"/>
                </a:solidFill>
              </a:rPr>
              <a:t>3</a:t>
            </a:r>
            <a:r>
              <a:rPr lang="zh-CN" altLang="en-US" sz="2400" b="1">
                <a:solidFill>
                  <a:srgbClr val="FF0000"/>
                </a:solidFill>
                <a:ea typeface="宋体" panose="02010600030101010101" pitchFamily="2" charset="-122"/>
              </a:rPr>
              <a:t>、费用的记录报告</a:t>
            </a:r>
            <a:endParaRPr lang="zh-CN" altLang="en-US" sz="2400" b="1">
              <a:solidFill>
                <a:srgbClr val="FF0000"/>
              </a:solidFill>
              <a:ea typeface="宋体" panose="02010600030101010101" pitchFamily="2" charset="-122"/>
            </a:endParaRPr>
          </a:p>
          <a:p>
            <a:r>
              <a:rPr lang="zh-CN" altLang="en-US" sz="2400" b="1">
                <a:solidFill>
                  <a:srgbClr val="FF0000"/>
                </a:solidFill>
                <a:ea typeface="宋体" panose="02010600030101010101" pitchFamily="2" charset="-122"/>
              </a:rPr>
              <a:t>    第四十七条</a:t>
            </a:r>
            <a:r>
              <a:rPr lang="zh-CN" altLang="en-US" sz="2400" b="1">
                <a:ea typeface="宋体" panose="02010600030101010101" pitchFamily="2" charset="-122"/>
              </a:rPr>
              <a:t> 符合费用定义和费用确认条件的项目，应当列入收入费用表。</a:t>
            </a:r>
            <a:endParaRPr lang="zh-CN" altLang="en-US" sz="2400" b="1">
              <a:ea typeface="宋体" panose="02010600030101010101" pitchFamily="2" charset="-122"/>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3" name="标题 1"/>
          <p:cNvSpPr>
            <a:spLocks noGrp="1"/>
          </p:cNvSpPr>
          <p:nvPr>
            <p:ph type="title"/>
          </p:nvPr>
        </p:nvSpPr>
        <p:spPr>
          <a:xfrm>
            <a:off x="266700" y="274638"/>
            <a:ext cx="8459788" cy="1143000"/>
          </a:xfrm>
        </p:spPr>
        <p:txBody>
          <a:bodyPr anchor="ctr"/>
          <a:p>
            <a:r>
              <a:rPr lang="zh-CN" altLang="en-US" b="1">
                <a:ea typeface="宋体" panose="02010600030101010101" pitchFamily="2" charset="-122"/>
              </a:rPr>
              <a:t>第五章 政府决算报告和财务报告</a:t>
            </a:r>
            <a:endParaRPr lang="zh-CN" altLang="en-US" b="1">
              <a:ea typeface="宋体" panose="02010600030101010101" pitchFamily="2" charset="-122"/>
            </a:endParaRPr>
          </a:p>
        </p:txBody>
      </p:sp>
      <p:sp>
        <p:nvSpPr>
          <p:cNvPr id="59394" name="内容占位符 2"/>
          <p:cNvSpPr>
            <a:spLocks noGrp="1"/>
          </p:cNvSpPr>
          <p:nvPr>
            <p:ph idx="1"/>
          </p:nvPr>
        </p:nvSpPr>
        <p:spPr/>
        <p:txBody>
          <a:bodyPr anchor="t"/>
          <a:p>
            <a:r>
              <a:rPr lang="en-US" altLang="zh-CN" sz="3600" b="1">
                <a:solidFill>
                  <a:srgbClr val="FF0000"/>
                </a:solidFill>
                <a:sym typeface="Arial" panose="020B0604020202020204" pitchFamily="34" charset="0"/>
              </a:rPr>
              <a:t>1</a:t>
            </a:r>
            <a:r>
              <a:rPr lang="zh-CN" altLang="en-US" sz="3600" b="1">
                <a:solidFill>
                  <a:srgbClr val="FF0000"/>
                </a:solidFill>
                <a:ea typeface="宋体" panose="02010600030101010101" pitchFamily="2" charset="-122"/>
                <a:sym typeface="Arial" panose="020B0604020202020204" pitchFamily="34" charset="0"/>
              </a:rPr>
              <a:t>、政府决算报告的定义：</a:t>
            </a:r>
            <a:endParaRPr lang="zh-CN" altLang="en-US" sz="3600" b="1">
              <a:solidFill>
                <a:srgbClr val="FF0000"/>
              </a:solidFill>
              <a:ea typeface="宋体" panose="02010600030101010101" pitchFamily="2" charset="-122"/>
              <a:sym typeface="Arial" panose="020B0604020202020204" pitchFamily="34" charset="0"/>
            </a:endParaRPr>
          </a:p>
          <a:p>
            <a:r>
              <a:rPr lang="zh-CN" altLang="en-US" b="1">
                <a:solidFill>
                  <a:srgbClr val="FF0000"/>
                </a:solidFill>
                <a:ea typeface="宋体" panose="02010600030101010101" pitchFamily="2" charset="-122"/>
              </a:rPr>
              <a:t>    第四十八条</a:t>
            </a:r>
            <a:r>
              <a:rPr lang="zh-CN" altLang="en-US" b="1">
                <a:ea typeface="宋体" panose="02010600030101010101" pitchFamily="2" charset="-122"/>
              </a:rPr>
              <a:t> 政府决算报告是综合反映政府会计主体年度预算收支执行结果的文件。</a:t>
            </a:r>
            <a:endParaRPr lang="zh-CN" altLang="en-US" b="1">
              <a:ea typeface="宋体" panose="02010600030101010101" pitchFamily="2" charset="-122"/>
            </a:endParaRPr>
          </a:p>
          <a:p>
            <a:r>
              <a:rPr lang="zh-CN" altLang="en-US" b="1">
                <a:ea typeface="宋体" panose="02010600030101010101" pitchFamily="2" charset="-122"/>
              </a:rPr>
              <a:t>　　政府决算报告应当包括决算报表和其他应当在决算报告中反映的相关信息和资料。</a:t>
            </a:r>
            <a:endParaRPr lang="zh-CN" altLang="en-US" b="1">
              <a:ea typeface="宋体" panose="02010600030101010101" pitchFamily="2" charset="-122"/>
            </a:endParaRPr>
          </a:p>
          <a:p>
            <a:r>
              <a:rPr lang="zh-CN" altLang="en-US" b="1">
                <a:ea typeface="宋体" panose="02010600030101010101" pitchFamily="2" charset="-122"/>
              </a:rPr>
              <a:t>　　政府决算报告的具体内容及编制要求等，由财政部另行规定。</a:t>
            </a:r>
            <a:endParaRPr lang="zh-CN" altLang="en-US" b="1">
              <a:ea typeface="宋体" panose="02010600030101010101" pitchFamily="2" charset="-122"/>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7" name="内容占位符 2"/>
          <p:cNvSpPr>
            <a:spLocks noGrp="1"/>
          </p:cNvSpPr>
          <p:nvPr>
            <p:ph idx="1"/>
          </p:nvPr>
        </p:nvSpPr>
        <p:spPr>
          <a:xfrm>
            <a:off x="554038" y="885825"/>
            <a:ext cx="8132762" cy="5241925"/>
          </a:xfrm>
        </p:spPr>
        <p:txBody>
          <a:bodyPr anchor="t"/>
          <a:p>
            <a:r>
              <a:rPr lang="en-US" altLang="zh-CN" sz="4000" b="1">
                <a:solidFill>
                  <a:srgbClr val="FF0000"/>
                </a:solidFill>
              </a:rPr>
              <a:t>2</a:t>
            </a:r>
            <a:r>
              <a:rPr lang="zh-CN" altLang="en-US" sz="4000" b="1">
                <a:solidFill>
                  <a:srgbClr val="FF0000"/>
                </a:solidFill>
                <a:ea typeface="宋体" panose="02010600030101010101" pitchFamily="2" charset="-122"/>
              </a:rPr>
              <a:t>、</a:t>
            </a:r>
            <a:r>
              <a:rPr lang="en-US" altLang="zh-CN" sz="4000" b="1">
                <a:solidFill>
                  <a:srgbClr val="FF0000"/>
                </a:solidFill>
              </a:rPr>
              <a:t>政府财务报告</a:t>
            </a:r>
            <a:r>
              <a:rPr lang="zh-CN" altLang="en-US" sz="4000" b="1">
                <a:solidFill>
                  <a:srgbClr val="FF0000"/>
                </a:solidFill>
                <a:ea typeface="宋体" panose="02010600030101010101" pitchFamily="2" charset="-122"/>
              </a:rPr>
              <a:t>的定义</a:t>
            </a:r>
            <a:endParaRPr lang="zh-CN" altLang="en-US" sz="4000"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第四十九条</a:t>
            </a:r>
            <a:r>
              <a:rPr lang="zh-CN" altLang="en-US" b="1">
                <a:ea typeface="宋体" panose="02010600030101010101" pitchFamily="2" charset="-122"/>
              </a:rPr>
              <a:t> 政府财务报告是反映政府会计主体某一特定日期的财务状况和某一会计期间的运行情况和现金流量等信息的文件。</a:t>
            </a:r>
            <a:endParaRPr lang="zh-CN" altLang="en-US" b="1">
              <a:ea typeface="宋体" panose="02010600030101010101" pitchFamily="2" charset="-122"/>
            </a:endParaRPr>
          </a:p>
          <a:p>
            <a:r>
              <a:rPr lang="zh-CN" altLang="en-US" b="1">
                <a:ea typeface="宋体" panose="02010600030101010101" pitchFamily="2" charset="-122"/>
              </a:rPr>
              <a:t>　　政府财务报告应当包括财务报表和其他应当在财务报告中披露的相关信息和资料。</a:t>
            </a:r>
            <a:endParaRPr lang="zh-CN" altLang="en-US" b="1">
              <a:ea typeface="宋体" panose="0201060003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1" name="内容占位符 2"/>
          <p:cNvSpPr>
            <a:spLocks noGrp="1"/>
          </p:cNvSpPr>
          <p:nvPr>
            <p:ph idx="1"/>
          </p:nvPr>
        </p:nvSpPr>
        <p:spPr>
          <a:xfrm>
            <a:off x="471488" y="968375"/>
            <a:ext cx="8215312" cy="5157788"/>
          </a:xfrm>
        </p:spPr>
        <p:txBody>
          <a:bodyPr anchor="t"/>
          <a:p>
            <a:r>
              <a:rPr lang="en-US" altLang="zh-CN" b="1">
                <a:solidFill>
                  <a:srgbClr val="FF0000"/>
                </a:solidFill>
              </a:rPr>
              <a:t>3</a:t>
            </a:r>
            <a:r>
              <a:rPr lang="zh-CN" altLang="en-US" b="1">
                <a:solidFill>
                  <a:srgbClr val="FF0000"/>
                </a:solidFill>
                <a:ea typeface="宋体" panose="02010600030101010101" pitchFamily="2" charset="-122"/>
              </a:rPr>
              <a:t>、</a:t>
            </a:r>
            <a:r>
              <a:rPr lang="zh-CN" altLang="en-US" b="1">
                <a:solidFill>
                  <a:srgbClr val="FF0000"/>
                </a:solidFill>
                <a:ea typeface="宋体" panose="02010600030101010101" pitchFamily="2" charset="-122"/>
                <a:sym typeface="Arial" panose="020B0604020202020204" pitchFamily="34" charset="0"/>
              </a:rPr>
              <a:t>政府财务报告的分类：</a:t>
            </a:r>
            <a:endParaRPr lang="zh-CN" altLang="en-US" b="1">
              <a:solidFill>
                <a:srgbClr val="FF0000"/>
              </a:solidFill>
              <a:ea typeface="宋体" panose="02010600030101010101" pitchFamily="2" charset="-122"/>
              <a:sym typeface="Arial" panose="020B0604020202020204" pitchFamily="34" charset="0"/>
            </a:endParaRPr>
          </a:p>
          <a:p>
            <a:r>
              <a:rPr lang="zh-CN" altLang="en-US" b="1">
                <a:solidFill>
                  <a:srgbClr val="FF0000"/>
                </a:solidFill>
                <a:ea typeface="宋体" panose="02010600030101010101" pitchFamily="2" charset="-122"/>
              </a:rPr>
              <a:t>      第五十条</a:t>
            </a:r>
            <a:r>
              <a:rPr lang="zh-CN" altLang="en-US" b="1">
                <a:ea typeface="宋体" panose="02010600030101010101" pitchFamily="2" charset="-122"/>
              </a:rPr>
              <a:t> 政府财务报告包括政府综合财务报告和政府部门财务报告。</a:t>
            </a:r>
            <a:endParaRPr lang="zh-CN" altLang="en-US" b="1">
              <a:ea typeface="宋体" panose="02010600030101010101" pitchFamily="2" charset="-122"/>
            </a:endParaRPr>
          </a:p>
          <a:p>
            <a:r>
              <a:rPr lang="zh-CN" altLang="en-US" b="1">
                <a:ea typeface="宋体" panose="02010600030101010101" pitchFamily="2" charset="-122"/>
              </a:rPr>
              <a:t>　　政府综合财务报告是指由政府财政部门编制的，反映各级政府整体财务状况、运行情况和财政中长期可持续性的报告。</a:t>
            </a:r>
            <a:endParaRPr lang="zh-CN" altLang="en-US" b="1">
              <a:ea typeface="宋体" panose="02010600030101010101" pitchFamily="2" charset="-122"/>
            </a:endParaRPr>
          </a:p>
          <a:p>
            <a:r>
              <a:rPr lang="zh-CN" altLang="en-US" b="1">
                <a:ea typeface="宋体" panose="02010600030101010101" pitchFamily="2" charset="-122"/>
              </a:rPr>
              <a:t>　　政府部门财务报告是指政府各部门、各单位按规定编制的财务报告。</a:t>
            </a:r>
            <a:endParaRPr lang="zh-CN" altLang="en-US" b="1">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6594" name="Rectangle 2"/>
          <p:cNvSpPr>
            <a:spLocks noGrp="1" noRot="1" noChangeArrowheads="1"/>
          </p:cNvSpPr>
          <p:nvPr>
            <p:ph type="title"/>
          </p:nvPr>
        </p:nvSpPr>
        <p:spPr>
          <a:xfrm>
            <a:off x="107950" y="274638"/>
            <a:ext cx="9036050" cy="777875"/>
          </a:xfrm>
        </p:spPr>
        <p:txBody>
          <a:bodyPr vert="horz" wrap="square" lIns="91440" tIns="45720" rIns="91440" bIns="45720" numCol="1" anchor="ctr" anchorCtr="0" compatLnSpc="1">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600" b="1" i="0" u="none" strike="noStrike" kern="0" cap="none" spc="0" normalizeH="0" baseline="0" noProof="0" dirty="0" smtClean="0">
                <a:ln/>
                <a:solidFill>
                  <a:schemeClr val="tx1"/>
                </a:solidFill>
                <a:effectLst>
                  <a:outerShdw blurRad="38100" dist="19050" dir="2700000" algn="tl" rotWithShape="0">
                    <a:schemeClr val="dk1">
                      <a:alpha val="40000"/>
                    </a:schemeClr>
                  </a:outerShdw>
                </a:effectLst>
                <a:uLnTx/>
                <a:uFillTx/>
                <a:latin typeface="+mn-ea"/>
                <a:ea typeface="+mn-ea"/>
                <a:cs typeface="+mj-cs"/>
              </a:rPr>
              <a:t>（二）十八届三中全会和新</a:t>
            </a:r>
            <a:r>
              <a:rPr kumimoji="0" lang="en-US" altLang="zh-CN" sz="3600" b="1" i="0" u="none" strike="noStrike" kern="0" cap="none" spc="0" normalizeH="0" baseline="0" noProof="0" dirty="0" smtClean="0">
                <a:ln/>
                <a:solidFill>
                  <a:schemeClr val="tx1"/>
                </a:solidFill>
                <a:effectLst>
                  <a:outerShdw blurRad="38100" dist="19050" dir="2700000" algn="tl" rotWithShape="0">
                    <a:schemeClr val="dk1">
                      <a:alpha val="40000"/>
                    </a:schemeClr>
                  </a:outerShdw>
                </a:effectLst>
                <a:uLnTx/>
                <a:uFillTx/>
                <a:latin typeface="+mn-ea"/>
                <a:ea typeface="+mn-ea"/>
                <a:cs typeface="+mj-cs"/>
              </a:rPr>
              <a:t>《</a:t>
            </a:r>
            <a:r>
              <a:rPr kumimoji="0" lang="zh-CN" altLang="en-US" sz="3600" b="1" i="0" u="none" strike="noStrike" kern="0" cap="none" spc="0" normalizeH="0" baseline="0" noProof="0" dirty="0" smtClean="0">
                <a:ln/>
                <a:solidFill>
                  <a:schemeClr val="tx1"/>
                </a:solidFill>
                <a:effectLst>
                  <a:outerShdw blurRad="38100" dist="19050" dir="2700000" algn="tl" rotWithShape="0">
                    <a:schemeClr val="dk1">
                      <a:alpha val="40000"/>
                    </a:schemeClr>
                  </a:outerShdw>
                </a:effectLst>
                <a:uLnTx/>
                <a:uFillTx/>
                <a:latin typeface="+mn-ea"/>
                <a:ea typeface="+mn-ea"/>
                <a:cs typeface="+mj-cs"/>
              </a:rPr>
              <a:t>预算法</a:t>
            </a:r>
            <a:r>
              <a:rPr kumimoji="0" lang="en-US" altLang="zh-CN" sz="3600" b="1" i="0" u="none" strike="noStrike" kern="0" cap="none" spc="0" normalizeH="0" baseline="0" noProof="0" dirty="0" smtClean="0">
                <a:ln/>
                <a:solidFill>
                  <a:schemeClr val="tx1"/>
                </a:solidFill>
                <a:effectLst>
                  <a:outerShdw blurRad="38100" dist="19050" dir="2700000" algn="tl" rotWithShape="0">
                    <a:schemeClr val="dk1">
                      <a:alpha val="40000"/>
                    </a:schemeClr>
                  </a:outerShdw>
                </a:effectLst>
                <a:uLnTx/>
                <a:uFillTx/>
                <a:latin typeface="+mn-ea"/>
                <a:ea typeface="+mn-ea"/>
                <a:cs typeface="+mj-cs"/>
              </a:rPr>
              <a:t>》</a:t>
            </a:r>
            <a:r>
              <a:rPr kumimoji="0" lang="zh-CN" altLang="en-US" sz="3600" b="1" i="0" u="none" strike="noStrike" kern="0" cap="none" spc="0" normalizeH="0" baseline="0" noProof="0" dirty="0" smtClean="0">
                <a:ln/>
                <a:solidFill>
                  <a:schemeClr val="tx1"/>
                </a:solidFill>
                <a:effectLst>
                  <a:outerShdw blurRad="38100" dist="19050" dir="2700000" algn="tl" rotWithShape="0">
                    <a:schemeClr val="dk1">
                      <a:alpha val="40000"/>
                    </a:schemeClr>
                  </a:outerShdw>
                </a:effectLst>
                <a:uLnTx/>
                <a:uFillTx/>
                <a:latin typeface="+mn-ea"/>
                <a:ea typeface="+mn-ea"/>
                <a:cs typeface="+mj-cs"/>
              </a:rPr>
              <a:t>要求</a:t>
            </a:r>
            <a:endParaRPr kumimoji="0" lang="zh-CN" altLang="en-US" sz="3600" b="1" i="0" u="none" strike="noStrike" kern="0" cap="none" spc="0" normalizeH="0" baseline="0" noProof="0" dirty="0" smtClean="0">
              <a:ln/>
              <a:solidFill>
                <a:schemeClr val="tx1"/>
              </a:solidFill>
              <a:effectLst>
                <a:outerShdw blurRad="38100" dist="19050" dir="2700000" algn="tl" rotWithShape="0">
                  <a:schemeClr val="dk1">
                    <a:alpha val="40000"/>
                  </a:schemeClr>
                </a:outerShdw>
              </a:effectLst>
              <a:uLnTx/>
              <a:uFillTx/>
              <a:latin typeface="+mn-ea"/>
              <a:ea typeface="+mn-ea"/>
              <a:cs typeface="+mj-cs"/>
            </a:endParaRPr>
          </a:p>
        </p:txBody>
      </p:sp>
      <p:sp>
        <p:nvSpPr>
          <p:cNvPr id="366595" name="Rectangle 3"/>
          <p:cNvSpPr>
            <a:spLocks noGrp="1" noChangeArrowheads="1"/>
          </p:cNvSpPr>
          <p:nvPr>
            <p:ph idx="1"/>
          </p:nvPr>
        </p:nvSpPr>
        <p:spPr>
          <a:xfrm>
            <a:off x="457200" y="1125538"/>
            <a:ext cx="8362950" cy="5616575"/>
          </a:xfrm>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党的十八届三中全会通过</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中共中央关于全面深化改革若干重大问题的决定</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2013</a:t>
            </a:r>
            <a:r>
              <a:rPr kumimoji="0" lang="zh-CN" altLang="en-US"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n"/>
              <a:defRPr/>
            </a:pPr>
            <a:r>
              <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rPr>
              <a:t>“</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楷体_GB2312" pitchFamily="49" charset="-122"/>
              </a:rPr>
              <a:t>建立</a:t>
            </a:r>
            <a:r>
              <a:rPr kumimoji="0" lang="zh-CN" altLang="en-US" sz="28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mn-lt"/>
                <a:ea typeface="楷体_GB2312" pitchFamily="49" charset="-122"/>
              </a:rPr>
              <a:t>权责发生制的政府综合财务报告</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楷体_GB2312" pitchFamily="49" charset="-122"/>
              </a:rPr>
              <a:t>制度，建立规范合理的中央和地方政府</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楷体_GB2312" pitchFamily="49" charset="-122"/>
              </a:rPr>
              <a:t>债务</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楷体_GB2312" pitchFamily="49" charset="-122"/>
              </a:rPr>
              <a:t>管理及风险预警机制</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Arial" panose="020B0604020202020204"/>
                <a:ea typeface="楷体_GB2312" pitchFamily="49" charset="-122"/>
              </a:rPr>
              <a:t>”</a:t>
            </a:r>
            <a:endPar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楷体_GB2312" pitchFamily="49" charset="-122"/>
            </a:endParaRPr>
          </a:p>
          <a:p>
            <a:pPr marL="342900" marR="0" lvl="0" indent="-342900" algn="l" defTabSz="914400" rtl="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n"/>
              <a:defRPr/>
            </a:pPr>
            <a:r>
              <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新</a:t>
            </a:r>
            <a:r>
              <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预算法</a:t>
            </a:r>
            <a:r>
              <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2014</a:t>
            </a:r>
            <a:r>
              <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年</a:t>
            </a:r>
            <a:r>
              <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8</a:t>
            </a:r>
            <a:r>
              <a:rPr kumimoji="0" lang="zh-CN" altLang="en-US"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月通过）</a:t>
            </a:r>
            <a:endParaRPr kumimoji="0" lang="en-US" altLang="zh-CN" sz="32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0" fontAlgn="base" latinLnBrk="0" hangingPunct="0">
              <a:lnSpc>
                <a:spcPct val="100000"/>
              </a:lnSpc>
              <a:spcBef>
                <a:spcPct val="20000"/>
              </a:spcBef>
              <a:spcAft>
                <a:spcPct val="0"/>
              </a:spcAft>
              <a:buClr>
                <a:schemeClr val="accent2"/>
              </a:buClr>
              <a:buSzPct val="70000"/>
              <a:buFont typeface="Wingdings" panose="05000000000000000000" pitchFamily="2" charset="2"/>
              <a:buChar char="n"/>
              <a:defRPr/>
            </a:pP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rPr>
              <a:t>第</a:t>
            </a: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rPr>
              <a:t>97</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rPr>
              <a:t>条  </a:t>
            </a:r>
            <a:r>
              <a:rPr kumimoji="0" lang="zh-CN"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rPr>
              <a:t>各级政府财政部门应当</a:t>
            </a:r>
            <a:r>
              <a:rPr kumimoji="0" lang="zh-CN" altLang="zh-CN" sz="2800" b="1" i="0" u="none" strike="noStrike" kern="0" cap="none" spc="0" normalizeH="0" baseline="0" noProof="0" dirty="0" smtClean="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rPr>
              <a:t>按年度编制以权责发生制为基础的政府综合财务报告</a:t>
            </a:r>
            <a:r>
              <a:rPr kumimoji="0" lang="zh-CN" altLang="en-US"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rPr>
              <a:t>，报告政府整体财务状况、运行情况和财政中长期可持续性，报本级人民代表大会常务委员会备案</a:t>
            </a:r>
            <a:endParaRPr kumimoji="0" lang="en-US" altLang="zh-CN" sz="28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_GB2312" pitchFamily="49" charset="-122"/>
              <a:ea typeface="楷体_GB2312" pitchFamily="49" charset="-122"/>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endParaRPr kumimoji="0" lang="en-US" altLang="zh-CN" sz="3200" b="0"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内容占位符 2"/>
          <p:cNvSpPr>
            <a:spLocks noGrp="1"/>
          </p:cNvSpPr>
          <p:nvPr>
            <p:ph idx="1"/>
          </p:nvPr>
        </p:nvSpPr>
        <p:spPr>
          <a:xfrm>
            <a:off x="457200" y="898525"/>
            <a:ext cx="8229600" cy="5060950"/>
          </a:xfrm>
        </p:spPr>
        <p:txBody>
          <a:bodyPr anchor="t"/>
          <a:p>
            <a:r>
              <a:rPr lang="en-US" altLang="zh-CN" b="1">
                <a:solidFill>
                  <a:srgbClr val="FF0000"/>
                </a:solidFill>
                <a:sym typeface="Arial" panose="020B0604020202020204" pitchFamily="34" charset="0"/>
              </a:rPr>
              <a:t>4</a:t>
            </a:r>
            <a:r>
              <a:rPr lang="zh-CN" altLang="en-US" b="1">
                <a:solidFill>
                  <a:srgbClr val="FF0000"/>
                </a:solidFill>
                <a:ea typeface="宋体" panose="02010600030101010101" pitchFamily="2" charset="-122"/>
                <a:sym typeface="Arial" panose="020B0604020202020204" pitchFamily="34" charset="0"/>
              </a:rPr>
              <a:t>、财务报表的定义与内容：</a:t>
            </a:r>
            <a:endParaRPr lang="zh-CN" altLang="en-US" b="1">
              <a:solidFill>
                <a:srgbClr val="FF0000"/>
              </a:solidFill>
              <a:ea typeface="宋体" panose="02010600030101010101" pitchFamily="2" charset="-122"/>
              <a:sym typeface="Arial" panose="020B0604020202020204" pitchFamily="34" charset="0"/>
            </a:endParaRPr>
          </a:p>
          <a:p>
            <a:r>
              <a:rPr lang="zh-CN" altLang="en-US" b="1">
                <a:solidFill>
                  <a:srgbClr val="FF0000"/>
                </a:solidFill>
                <a:ea typeface="宋体" panose="02010600030101010101" pitchFamily="2" charset="-122"/>
              </a:rPr>
              <a:t>      第五十一条</a:t>
            </a:r>
            <a:r>
              <a:rPr lang="zh-CN" altLang="en-US" b="1">
                <a:ea typeface="宋体" panose="02010600030101010101" pitchFamily="2" charset="-122"/>
              </a:rPr>
              <a:t> 财务报表是对政府会计主体财务状况、运行情况和现金流量等信息的结构性表述。</a:t>
            </a:r>
            <a:endParaRPr lang="zh-CN" altLang="en-US" b="1">
              <a:ea typeface="宋体" panose="02010600030101010101" pitchFamily="2" charset="-122"/>
            </a:endParaRPr>
          </a:p>
          <a:p>
            <a:r>
              <a:rPr lang="zh-CN" altLang="en-US" b="1">
                <a:ea typeface="宋体" panose="02010600030101010101" pitchFamily="2" charset="-122"/>
              </a:rPr>
              <a:t>　　 财务报表包括会计报表和附注。</a:t>
            </a:r>
            <a:endParaRPr lang="zh-CN" altLang="en-US" b="1">
              <a:ea typeface="宋体" panose="02010600030101010101" pitchFamily="2" charset="-122"/>
            </a:endParaRPr>
          </a:p>
          <a:p>
            <a:r>
              <a:rPr lang="zh-CN" altLang="en-US" b="1">
                <a:ea typeface="宋体" panose="02010600030101010101" pitchFamily="2" charset="-122"/>
              </a:rPr>
              <a:t>　　会计报表至少应当包括资产负债表、收入费用表和现金流量表。</a:t>
            </a:r>
            <a:endParaRPr lang="zh-CN" altLang="en-US" b="1">
              <a:ea typeface="宋体" panose="02010600030101010101" pitchFamily="2" charset="-122"/>
            </a:endParaRPr>
          </a:p>
          <a:p>
            <a:r>
              <a:rPr lang="zh-CN" altLang="en-US" b="1">
                <a:ea typeface="宋体" panose="02010600030101010101" pitchFamily="2" charset="-122"/>
              </a:rPr>
              <a:t>　　政府会计主体应当根据相关规定编制合并财务报表。</a:t>
            </a:r>
            <a:endParaRPr lang="zh-CN" altLang="en-US" b="1">
              <a:ea typeface="宋体" panose="02010600030101010101" pitchFamily="2" charset="-122"/>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内容占位符 2"/>
          <p:cNvSpPr>
            <a:spLocks noGrp="1"/>
          </p:cNvSpPr>
          <p:nvPr>
            <p:ph idx="1"/>
          </p:nvPr>
        </p:nvSpPr>
        <p:spPr>
          <a:xfrm>
            <a:off x="388938" y="595313"/>
            <a:ext cx="8297862" cy="5792787"/>
          </a:xfrm>
        </p:spPr>
        <p:txBody>
          <a:bodyPr anchor="t"/>
          <a:p>
            <a:r>
              <a:rPr lang="en-US" altLang="zh-CN" b="1">
                <a:solidFill>
                  <a:srgbClr val="FF0000"/>
                </a:solidFill>
              </a:rPr>
              <a:t>5</a:t>
            </a:r>
            <a:r>
              <a:rPr lang="zh-CN" altLang="en-US" b="1">
                <a:solidFill>
                  <a:srgbClr val="FF0000"/>
                </a:solidFill>
                <a:ea typeface="宋体" panose="02010600030101010101" pitchFamily="2" charset="-122"/>
              </a:rPr>
              <a:t>、</a:t>
            </a:r>
            <a:r>
              <a:rPr lang="zh-CN" altLang="en-US" b="1">
                <a:solidFill>
                  <a:srgbClr val="FF0000"/>
                </a:solidFill>
                <a:ea typeface="宋体" panose="02010600030101010101" pitchFamily="2" charset="-122"/>
                <a:sym typeface="Arial" panose="020B0604020202020204" pitchFamily="34" charset="0"/>
              </a:rPr>
              <a:t>资产负债表的定义：</a:t>
            </a:r>
            <a:endParaRPr lang="zh-CN" altLang="en-US" b="1">
              <a:solidFill>
                <a:srgbClr val="FF0000"/>
              </a:solidFill>
              <a:ea typeface="宋体" panose="02010600030101010101" pitchFamily="2" charset="-122"/>
              <a:sym typeface="Arial" panose="020B0604020202020204" pitchFamily="34" charset="0"/>
            </a:endParaRPr>
          </a:p>
          <a:p>
            <a:r>
              <a:rPr lang="zh-CN" altLang="en-US" b="1">
                <a:solidFill>
                  <a:srgbClr val="FF0000"/>
                </a:solidFill>
                <a:ea typeface="宋体" panose="02010600030101010101" pitchFamily="2" charset="-122"/>
              </a:rPr>
              <a:t>    第五十二条 </a:t>
            </a:r>
            <a:r>
              <a:rPr lang="zh-CN" altLang="en-US" b="1">
                <a:ea typeface="宋体" panose="02010600030101010101" pitchFamily="2" charset="-122"/>
              </a:rPr>
              <a:t>资产负债表是反映政府会计主体在某一特定日期的财务状况的报表。</a:t>
            </a:r>
            <a:endParaRPr lang="zh-CN" altLang="en-US" b="1">
              <a:ea typeface="宋体" panose="02010600030101010101" pitchFamily="2" charset="-122"/>
            </a:endParaRPr>
          </a:p>
          <a:p>
            <a:r>
              <a:rPr lang="en-US" altLang="zh-CN" b="1">
                <a:solidFill>
                  <a:srgbClr val="FF0000"/>
                </a:solidFill>
              </a:rPr>
              <a:t>6</a:t>
            </a:r>
            <a:r>
              <a:rPr lang="zh-CN" altLang="en-US" b="1">
                <a:solidFill>
                  <a:srgbClr val="FF0000"/>
                </a:solidFill>
                <a:ea typeface="宋体" panose="02010600030101010101" pitchFamily="2" charset="-122"/>
              </a:rPr>
              <a:t>、</a:t>
            </a:r>
            <a:r>
              <a:rPr lang="zh-CN" altLang="en-US" b="1">
                <a:solidFill>
                  <a:srgbClr val="FF0000"/>
                </a:solidFill>
                <a:ea typeface="宋体" panose="02010600030101010101" pitchFamily="2" charset="-122"/>
                <a:sym typeface="Arial" panose="020B0604020202020204" pitchFamily="34" charset="0"/>
              </a:rPr>
              <a:t>收入费用表</a:t>
            </a:r>
            <a:r>
              <a:rPr lang="zh-CN" altLang="en-US" b="1">
                <a:solidFill>
                  <a:srgbClr val="FF0000"/>
                </a:solidFill>
                <a:ea typeface="宋体" panose="02010600030101010101" pitchFamily="2" charset="-122"/>
                <a:sym typeface="宋体" panose="02010600030101010101" pitchFamily="2" charset="-122"/>
              </a:rPr>
              <a:t>定义：</a:t>
            </a:r>
            <a:endParaRPr lang="zh-CN" altLang="en-US" b="1">
              <a:solidFill>
                <a:srgbClr val="FF0000"/>
              </a:solidFill>
              <a:ea typeface="宋体" panose="02010600030101010101" pitchFamily="2" charset="-122"/>
              <a:sym typeface="宋体" panose="02010600030101010101" pitchFamily="2" charset="-122"/>
            </a:endParaRPr>
          </a:p>
          <a:p>
            <a:r>
              <a:rPr lang="zh-CN" altLang="en-US" b="1">
                <a:solidFill>
                  <a:srgbClr val="FF0000"/>
                </a:solidFill>
                <a:ea typeface="宋体" panose="02010600030101010101" pitchFamily="2" charset="-122"/>
              </a:rPr>
              <a:t>    第五十三条</a:t>
            </a:r>
            <a:r>
              <a:rPr lang="zh-CN" altLang="en-US" b="1">
                <a:ea typeface="宋体" panose="02010600030101010101" pitchFamily="2" charset="-122"/>
              </a:rPr>
              <a:t> 收入费用表是反映政府会计主体在一定会计期间运行情况的报表。</a:t>
            </a:r>
            <a:endParaRPr lang="zh-CN" altLang="en-US" b="1">
              <a:ea typeface="宋体" panose="02010600030101010101" pitchFamily="2" charset="-122"/>
            </a:endParaRPr>
          </a:p>
          <a:p>
            <a:r>
              <a:rPr lang="en-US" altLang="zh-CN" b="1">
                <a:solidFill>
                  <a:srgbClr val="FF0000"/>
                </a:solidFill>
              </a:rPr>
              <a:t>7</a:t>
            </a:r>
            <a:r>
              <a:rPr lang="zh-CN" altLang="en-US" b="1">
                <a:solidFill>
                  <a:srgbClr val="FF0000"/>
                </a:solidFill>
                <a:ea typeface="宋体" panose="02010600030101010101" pitchFamily="2" charset="-122"/>
              </a:rPr>
              <a:t>、</a:t>
            </a:r>
            <a:r>
              <a:rPr lang="zh-CN" altLang="en-US" b="1">
                <a:solidFill>
                  <a:srgbClr val="FF0000"/>
                </a:solidFill>
                <a:ea typeface="宋体" panose="02010600030101010101" pitchFamily="2" charset="-122"/>
                <a:sym typeface="Arial" panose="020B0604020202020204" pitchFamily="34" charset="0"/>
              </a:rPr>
              <a:t>现金流量表的定义：</a:t>
            </a:r>
            <a:endParaRPr lang="zh-CN" altLang="en-US" b="1">
              <a:solidFill>
                <a:srgbClr val="FF0000"/>
              </a:solidFill>
              <a:ea typeface="宋体" panose="02010600030101010101" pitchFamily="2" charset="-122"/>
              <a:sym typeface="Arial" panose="020B0604020202020204" pitchFamily="34" charset="0"/>
            </a:endParaRPr>
          </a:p>
          <a:p>
            <a:r>
              <a:rPr lang="zh-CN" altLang="en-US" b="1">
                <a:solidFill>
                  <a:srgbClr val="FF0000"/>
                </a:solidFill>
                <a:ea typeface="宋体" panose="02010600030101010101" pitchFamily="2" charset="-122"/>
              </a:rPr>
              <a:t>   第五十四条</a:t>
            </a:r>
            <a:r>
              <a:rPr lang="zh-CN" altLang="en-US" b="1">
                <a:ea typeface="宋体" panose="02010600030101010101" pitchFamily="2" charset="-122"/>
              </a:rPr>
              <a:t> 现金流量表是反映政府会计主体在一定会计期间现金及现金等价物流入和流出情况的报表。</a:t>
            </a:r>
            <a:endParaRPr lang="zh-CN" altLang="en-US" b="1">
              <a:ea typeface="宋体" panose="02010600030101010101" pitchFamily="2" charset="-122"/>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内容占位符 2"/>
          <p:cNvSpPr>
            <a:spLocks noGrp="1"/>
          </p:cNvSpPr>
          <p:nvPr>
            <p:ph idx="1"/>
          </p:nvPr>
        </p:nvSpPr>
        <p:spPr>
          <a:xfrm>
            <a:off x="334963" y="295275"/>
            <a:ext cx="8518525" cy="6094413"/>
          </a:xfrm>
        </p:spPr>
        <p:txBody>
          <a:bodyPr anchor="t"/>
          <a:p>
            <a:r>
              <a:rPr lang="en-US" altLang="zh-CN" b="1">
                <a:solidFill>
                  <a:srgbClr val="FF0000"/>
                </a:solidFill>
              </a:rPr>
              <a:t>8</a:t>
            </a:r>
            <a:r>
              <a:rPr lang="zh-CN" altLang="en-US" b="1">
                <a:solidFill>
                  <a:srgbClr val="FF0000"/>
                </a:solidFill>
                <a:ea typeface="宋体" panose="02010600030101010101" pitchFamily="2" charset="-122"/>
              </a:rPr>
              <a:t>、附注的定义：</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      第五十五条</a:t>
            </a:r>
            <a:r>
              <a:rPr lang="zh-CN" altLang="en-US" b="1">
                <a:ea typeface="宋体" panose="02010600030101010101" pitchFamily="2" charset="-122"/>
              </a:rPr>
              <a:t> 附注是对在资产负债表、收入费用表、现金流量表等报表中列示项目所作的进一步说明，以及对未能在这些报表中列示项目的说明。</a:t>
            </a:r>
            <a:endParaRPr lang="zh-CN" altLang="en-US" b="1">
              <a:ea typeface="宋体" panose="02010600030101010101" pitchFamily="2" charset="-122"/>
            </a:endParaRPr>
          </a:p>
          <a:p>
            <a:r>
              <a:rPr lang="en-US" altLang="zh-CN" b="1">
                <a:solidFill>
                  <a:srgbClr val="FF0000"/>
                </a:solidFill>
              </a:rPr>
              <a:t>9</a:t>
            </a:r>
            <a:r>
              <a:rPr lang="zh-CN" altLang="en-US" b="1">
                <a:solidFill>
                  <a:srgbClr val="FF0000"/>
                </a:solidFill>
                <a:ea typeface="宋体" panose="02010600030101010101" pitchFamily="2" charset="-122"/>
              </a:rPr>
              <a:t>、报告的编制基础：</a:t>
            </a:r>
            <a:endParaRPr lang="zh-CN" altLang="en-US" b="1">
              <a:solidFill>
                <a:srgbClr val="FF0000"/>
              </a:solidFill>
              <a:ea typeface="宋体" panose="02010600030101010101" pitchFamily="2" charset="-122"/>
            </a:endParaRPr>
          </a:p>
          <a:p>
            <a:r>
              <a:rPr lang="zh-CN" altLang="en-US" b="1">
                <a:solidFill>
                  <a:srgbClr val="FF0000"/>
                </a:solidFill>
                <a:ea typeface="宋体" panose="02010600030101010101" pitchFamily="2" charset="-122"/>
              </a:rPr>
              <a:t>       第五十六条 </a:t>
            </a:r>
            <a:r>
              <a:rPr lang="zh-CN" altLang="en-US" b="1">
                <a:ea typeface="宋体" panose="02010600030101010101" pitchFamily="2" charset="-122"/>
              </a:rPr>
              <a:t>政府决算报告的编制主要以收付实现制为基础，以预算会计核算生成的数据为准。</a:t>
            </a:r>
            <a:endParaRPr lang="zh-CN" altLang="en-US" b="1">
              <a:ea typeface="宋体" panose="02010600030101010101" pitchFamily="2" charset="-122"/>
            </a:endParaRPr>
          </a:p>
          <a:p>
            <a:r>
              <a:rPr lang="zh-CN" altLang="en-US" b="1">
                <a:ea typeface="宋体" panose="02010600030101010101" pitchFamily="2" charset="-122"/>
              </a:rPr>
              <a:t>　　政府财务报告的编制主要以权责发生制为基础，以财务会计核算生成的数据为准。</a:t>
            </a:r>
            <a:endParaRPr lang="zh-CN" altLang="en-US" b="1">
              <a:ea typeface="宋体" panose="02010600030101010101" pitchFamily="2" charset="-122"/>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3600" b="1">
                <a:latin typeface="26" charset="0"/>
                <a:cs typeface="26" charset="0"/>
                <a:sym typeface="Arial" panose="020B0604020202020204" pitchFamily="34" charset="0"/>
              </a:rPr>
              <a:t> </a:t>
            </a:r>
            <a:r>
              <a:rPr lang="zh-CN" altLang="en-US" sz="3600" b="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26" charset="0"/>
                <a:cs typeface="26" charset="0"/>
                <a:sym typeface="Arial" panose="020B0604020202020204" pitchFamily="34" charset="0"/>
              </a:rPr>
              <a:t>第二部分 </a:t>
            </a:r>
            <a:r>
              <a:rPr lang="zh-CN" altLang="en-US" sz="3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a typeface="黑体" panose="02010609060101010101" pitchFamily="1" charset="-122"/>
                <a:sym typeface="宋体" panose="02010600030101010101" pitchFamily="2" charset="-122"/>
              </a:rPr>
              <a:t>政府会计制度详细解读</a:t>
            </a:r>
            <a:endParaRPr lang="zh-CN" altLang="en-US" sz="3600" b="1" dirty="0">
              <a:ea typeface="黑体" panose="02010609060101010101" pitchFamily="1" charset="-122"/>
              <a:sym typeface="宋体" panose="02010600030101010101" pitchFamily="2" charset="-122"/>
            </a:endParaRPr>
          </a:p>
        </p:txBody>
      </p:sp>
      <p:sp>
        <p:nvSpPr>
          <p:cNvPr id="3" name="内容占位符 2"/>
          <p:cNvSpPr>
            <a:spLocks noGrp="1"/>
          </p:cNvSpPr>
          <p:nvPr>
            <p:ph idx="1"/>
          </p:nvPr>
        </p:nvSpPr>
        <p:spPr/>
        <p:txBody>
          <a:bodyPr/>
          <a:p>
            <a:r>
              <a:rPr lang="zh-CN" altLang="en-US" sz="3600" b="1">
                <a:latin typeface="黑体" panose="02010609060101010101" pitchFamily="1" charset="-122"/>
                <a:ea typeface="黑体" panose="02010609060101010101" pitchFamily="1" charset="-122"/>
              </a:rPr>
              <a:t>第一章  </a:t>
            </a:r>
            <a:r>
              <a:rPr lang="zh-CN" altLang="en-US" sz="3600" b="1">
                <a:latin typeface="黑体" panose="02010609060101010101" pitchFamily="1" charset="-122"/>
                <a:ea typeface="黑体" panose="02010609060101010101" pitchFamily="1" charset="-122"/>
                <a:sym typeface="+mn-ea"/>
              </a:rPr>
              <a:t>政府会计制度的架构</a:t>
            </a:r>
            <a:endParaRPr lang="zh-CN" altLang="en-US" sz="3600" b="1">
              <a:latin typeface="黑体" panose="02010609060101010101" pitchFamily="1" charset="-122"/>
              <a:ea typeface="黑体" panose="02010609060101010101" pitchFamily="1" charset="-122"/>
              <a:sym typeface="+mn-ea"/>
            </a:endParaRPr>
          </a:p>
          <a:p>
            <a:r>
              <a:rPr lang="zh-CN" altLang="en-US" b="1">
                <a:latin typeface="楷体" panose="02010609060101010101" pitchFamily="1" charset="-122"/>
                <a:ea typeface="楷体" panose="02010609060101010101" pitchFamily="1" charset="-122"/>
              </a:rPr>
              <a:t>   政府会计制度由</a:t>
            </a:r>
            <a:r>
              <a:rPr lang="zh-CN" altLang="en-US" b="1">
                <a:solidFill>
                  <a:srgbClr val="FF0000"/>
                </a:solidFill>
                <a:latin typeface="楷体" panose="02010609060101010101" pitchFamily="1" charset="-122"/>
                <a:ea typeface="楷体" panose="02010609060101010101" pitchFamily="1" charset="-122"/>
              </a:rPr>
              <a:t>正文和附录</a:t>
            </a:r>
            <a:r>
              <a:rPr lang="zh-CN" altLang="en-US" b="1">
                <a:latin typeface="楷体" panose="02010609060101010101" pitchFamily="1" charset="-122"/>
                <a:ea typeface="楷体" panose="02010609060101010101" pitchFamily="1" charset="-122"/>
              </a:rPr>
              <a:t>组成。</a:t>
            </a:r>
            <a:endParaRPr lang="zh-CN" altLang="en-US" b="1">
              <a:latin typeface="楷体" panose="02010609060101010101" pitchFamily="1" charset="-122"/>
              <a:ea typeface="楷体" panose="02010609060101010101" pitchFamily="1" charset="-122"/>
            </a:endParaRPr>
          </a:p>
          <a:p>
            <a:r>
              <a:rPr lang="zh-CN" altLang="en-US" b="1">
                <a:latin typeface="楷体" panose="02010609060101010101" pitchFamily="1" charset="-122"/>
                <a:ea typeface="楷体" panose="02010609060101010101" pitchFamily="1" charset="-122"/>
              </a:rPr>
              <a:t>   </a:t>
            </a:r>
            <a:r>
              <a:rPr lang="zh-CN" altLang="en-US" b="1">
                <a:solidFill>
                  <a:srgbClr val="FF0000"/>
                </a:solidFill>
                <a:latin typeface="楷体" panose="02010609060101010101" pitchFamily="1" charset="-122"/>
                <a:ea typeface="楷体" panose="02010609060101010101" pitchFamily="1" charset="-122"/>
              </a:rPr>
              <a:t>正文包括六部分内容：</a:t>
            </a:r>
            <a:endParaRPr lang="zh-CN" altLang="en-US" b="1">
              <a:solidFill>
                <a:srgbClr val="FF0000"/>
              </a:solidFill>
              <a:latin typeface="楷体" panose="02010609060101010101" pitchFamily="1" charset="-122"/>
              <a:ea typeface="楷体" panose="02010609060101010101" pitchFamily="1" charset="-122"/>
            </a:endParaRPr>
          </a:p>
          <a:p>
            <a:r>
              <a:rPr lang="zh-CN" altLang="en-US" b="1">
                <a:latin typeface="楷体" panose="02010609060101010101" pitchFamily="1" charset="-122"/>
                <a:ea typeface="楷体" panose="02010609060101010101" pitchFamily="1" charset="-122"/>
              </a:rPr>
              <a:t>　 第一部分为总说明，主要规范《制度》的制定依据、适用范围、会计核算模式和会计要素、会计科目设置要求、报表编制要求、会计信息化工作要求和施行日期等内容。</a:t>
            </a:r>
            <a:endParaRPr lang="zh-CN" altLang="en-US" b="1">
              <a:latin typeface="楷体" panose="02010609060101010101" pitchFamily="1" charset="-122"/>
              <a:ea typeface="楷体" panose="02010609060101010101" pitchFamily="1" charset="-122"/>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470535"/>
            <a:ext cx="8229600" cy="5655945"/>
          </a:xfrm>
        </p:spPr>
        <p:txBody>
          <a:bodyPr/>
          <a:p>
            <a:r>
              <a:rPr lang="en-US" altLang="zh-CN" b="1">
                <a:latin typeface="楷体" panose="02010609060101010101" pitchFamily="1" charset="-122"/>
                <a:ea typeface="楷体" panose="02010609060101010101" pitchFamily="1" charset="-122"/>
              </a:rPr>
              <a:t>    </a:t>
            </a:r>
            <a:r>
              <a:rPr lang="zh-CN" altLang="en-US" b="1">
                <a:latin typeface="楷体" panose="02010609060101010101" pitchFamily="1" charset="-122"/>
                <a:ea typeface="楷体" panose="02010609060101010101" pitchFamily="1" charset="-122"/>
              </a:rPr>
              <a:t>第二部分为会计科目名称和编号，主要列出了财务会计和预算会计两类科目表，</a:t>
            </a:r>
            <a:r>
              <a:rPr lang="zh-CN" altLang="en-US" b="1">
                <a:solidFill>
                  <a:srgbClr val="FF0000"/>
                </a:solidFill>
                <a:latin typeface="楷体" panose="02010609060101010101" pitchFamily="1" charset="-122"/>
                <a:ea typeface="楷体" panose="02010609060101010101" pitchFamily="1" charset="-122"/>
              </a:rPr>
              <a:t>共计103个一级会计科目</a:t>
            </a:r>
            <a:r>
              <a:rPr lang="zh-CN" altLang="en-US" b="1">
                <a:latin typeface="楷体" panose="02010609060101010101" pitchFamily="1" charset="-122"/>
                <a:ea typeface="楷体" panose="02010609060101010101" pitchFamily="1" charset="-122"/>
              </a:rPr>
              <a:t>，其中，财务会计下资产、负债、净资产、收入和费用五个要素共77个一级科目，预算会计下预算收入、预算支出和预算结余三个要素</a:t>
            </a:r>
            <a:r>
              <a:rPr lang="zh-CN" altLang="en-US" b="1">
                <a:solidFill>
                  <a:srgbClr val="FF0000"/>
                </a:solidFill>
                <a:latin typeface="楷体" panose="02010609060101010101" pitchFamily="1" charset="-122"/>
                <a:ea typeface="楷体" panose="02010609060101010101" pitchFamily="1" charset="-122"/>
              </a:rPr>
              <a:t>共26个一级科目</a:t>
            </a:r>
            <a:r>
              <a:rPr lang="zh-CN" altLang="en-US" b="1">
                <a:latin typeface="楷体" panose="02010609060101010101" pitchFamily="1" charset="-122"/>
                <a:ea typeface="楷体" panose="02010609060101010101" pitchFamily="1" charset="-122"/>
              </a:rPr>
              <a:t>。</a:t>
            </a:r>
            <a:endParaRPr lang="zh-CN" altLang="en-US" b="1">
              <a:latin typeface="楷体" panose="02010609060101010101" pitchFamily="1" charset="-122"/>
              <a:ea typeface="楷体" panose="02010609060101010101" pitchFamily="1" charset="-122"/>
            </a:endParaRPr>
          </a:p>
          <a:p>
            <a:r>
              <a:rPr lang="zh-CN" altLang="en-US" b="1">
                <a:latin typeface="楷体" panose="02010609060101010101" pitchFamily="1" charset="-122"/>
                <a:ea typeface="楷体" panose="02010609060101010101" pitchFamily="1" charset="-122"/>
              </a:rPr>
              <a:t>    第三部分为会计科目使用说明，主要</a:t>
            </a:r>
            <a:r>
              <a:rPr lang="zh-CN" altLang="en-US" b="1">
                <a:solidFill>
                  <a:srgbClr val="FF0000"/>
                </a:solidFill>
                <a:latin typeface="楷体" panose="02010609060101010101" pitchFamily="1" charset="-122"/>
                <a:ea typeface="楷体" panose="02010609060101010101" pitchFamily="1" charset="-122"/>
              </a:rPr>
              <a:t>对103个一级会计科目的核算内容、明细核算要求、主要账务处理等进行详细规定</a:t>
            </a:r>
            <a:r>
              <a:rPr lang="zh-CN" altLang="en-US" b="1">
                <a:latin typeface="楷体" panose="02010609060101010101" pitchFamily="1" charset="-122"/>
                <a:ea typeface="楷体" panose="02010609060101010101" pitchFamily="1" charset="-122"/>
              </a:rPr>
              <a:t>。本部分内容是《制度》的核心内容。</a:t>
            </a:r>
            <a:endParaRPr lang="zh-CN" altLang="en-US" b="1">
              <a:latin typeface="楷体" panose="02010609060101010101" pitchFamily="1" charset="-122"/>
              <a:ea typeface="楷体" panose="02010609060101010101" pitchFamily="1" charset="-122"/>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445770"/>
            <a:ext cx="8229600" cy="5680710"/>
          </a:xfrm>
        </p:spPr>
        <p:txBody>
          <a:bodyPr/>
          <a:p>
            <a:r>
              <a:rPr lang="en-US" altLang="zh-CN" b="1">
                <a:latin typeface="楷体" panose="02010609060101010101" pitchFamily="1" charset="-122"/>
                <a:ea typeface="楷体" panose="02010609060101010101" pitchFamily="1" charset="-122"/>
              </a:rPr>
              <a:t>    </a:t>
            </a:r>
            <a:r>
              <a:rPr lang="zh-CN" altLang="en-US" b="1">
                <a:latin typeface="楷体" panose="02010609060101010101" pitchFamily="1" charset="-122"/>
                <a:ea typeface="楷体" panose="02010609060101010101" pitchFamily="1" charset="-122"/>
              </a:rPr>
              <a:t>第四部分为报表格式，主要规定</a:t>
            </a:r>
            <a:r>
              <a:rPr lang="zh-CN" altLang="en-US" b="1">
                <a:solidFill>
                  <a:srgbClr val="FF0000"/>
                </a:solidFill>
                <a:latin typeface="楷体" panose="02010609060101010101" pitchFamily="1" charset="-122"/>
                <a:ea typeface="楷体" panose="02010609060101010101" pitchFamily="1" charset="-122"/>
              </a:rPr>
              <a:t>财务报表和预算会计报表的格式</a:t>
            </a:r>
            <a:r>
              <a:rPr lang="zh-CN" altLang="en-US" b="1">
                <a:latin typeface="楷体" panose="02010609060101010101" pitchFamily="1" charset="-122"/>
                <a:ea typeface="楷体" panose="02010609060101010101" pitchFamily="1" charset="-122"/>
              </a:rPr>
              <a:t>，其中，财务报表包括资产负债表、收入费用表、净资产变动表、现金流量表及报表附注，预算会计报表包括预算收入支出表、预算结转结余变动表和财政拨款预算收入支出表。</a:t>
            </a:r>
            <a:endParaRPr lang="zh-CN" altLang="en-US" b="1">
              <a:latin typeface="楷体" panose="02010609060101010101" pitchFamily="1" charset="-122"/>
              <a:ea typeface="楷体" panose="02010609060101010101" pitchFamily="1" charset="-122"/>
            </a:endParaRPr>
          </a:p>
          <a:p>
            <a:r>
              <a:rPr lang="zh-CN" altLang="en-US" b="1">
                <a:latin typeface="楷体" panose="02010609060101010101" pitchFamily="1" charset="-122"/>
                <a:ea typeface="楷体" panose="02010609060101010101" pitchFamily="1" charset="-122"/>
              </a:rPr>
              <a:t>    第五部分为报表编制说明，主要规定了第四部分列出的7张报表的编制说明，以及报表附注应披露的内容。</a:t>
            </a:r>
            <a:endParaRPr lang="zh-CN" altLang="en-US" b="1">
              <a:latin typeface="楷体" panose="02010609060101010101" pitchFamily="1" charset="-122"/>
              <a:ea typeface="楷体" panose="02010609060101010101" pitchFamily="1" charset="-122"/>
            </a:endParaRPr>
          </a:p>
          <a:p>
            <a:endParaRPr lang="zh-CN" altLang="en-US" b="1">
              <a:latin typeface="楷体" panose="02010609060101010101" pitchFamily="1" charset="-122"/>
              <a:ea typeface="楷体" panose="02010609060101010101" pitchFamily="1"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p:txBody>
          <a:bodyPr/>
          <a:p>
            <a:r>
              <a:rPr lang="en-US" altLang="zh-CN" b="1">
                <a:latin typeface="楷体" panose="02010609060101010101" pitchFamily="1" charset="-122"/>
                <a:ea typeface="楷体" panose="02010609060101010101" pitchFamily="1" charset="-122"/>
                <a:sym typeface="+mn-ea"/>
              </a:rPr>
              <a:t>    </a:t>
            </a:r>
            <a:r>
              <a:rPr lang="zh-CN" altLang="en-US" b="1">
                <a:latin typeface="楷体" panose="02010609060101010101" pitchFamily="1" charset="-122"/>
                <a:ea typeface="楷体" panose="02010609060101010101" pitchFamily="1" charset="-122"/>
                <a:sym typeface="+mn-ea"/>
              </a:rPr>
              <a:t>附录为主要业务和事项账务处理举例。本部分采用列表方式，以《制度》第三部分规定的会计科目使用说明为依据，按照会计科目顺序对单位通用业务或共性业务和事项的账务处理进行举例说明。</a:t>
            </a:r>
            <a:endParaRPr lang="zh-CN" altLang="en-US" b="1">
              <a:latin typeface="楷体" panose="02010609060101010101" pitchFamily="1" charset="-122"/>
              <a:ea typeface="楷体" panose="02010609060101010101" pitchFamily="1" charset="-122"/>
            </a:endParaRPr>
          </a:p>
          <a:p>
            <a:endParaRPr lang="zh-CN" alt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b="1"/>
              <a:t>第二章 政府会计制度的总说明</a:t>
            </a:r>
            <a:endParaRPr lang="zh-CN" altLang="en-US" sz="4000" b="1"/>
          </a:p>
        </p:txBody>
      </p:sp>
      <p:sp>
        <p:nvSpPr>
          <p:cNvPr id="3" name="内容占位符 2"/>
          <p:cNvSpPr>
            <a:spLocks noGrp="1"/>
          </p:cNvSpPr>
          <p:nvPr>
            <p:ph idx="1"/>
          </p:nvPr>
        </p:nvSpPr>
        <p:spPr>
          <a:xfrm>
            <a:off x="194310" y="1600200"/>
            <a:ext cx="8616950" cy="4526280"/>
          </a:xfrm>
        </p:spPr>
        <p:txBody>
          <a:bodyPr/>
          <a:p>
            <a:r>
              <a:rPr lang="en-US" altLang="zh-CN" b="1">
                <a:latin typeface="楷体" panose="02010609060101010101" pitchFamily="1" charset="-122"/>
                <a:ea typeface="楷体" panose="02010609060101010101" pitchFamily="1" charset="-122"/>
              </a:rPr>
              <a:t>1.</a:t>
            </a:r>
            <a:r>
              <a:rPr lang="zh-CN" altLang="en-US" b="1">
                <a:latin typeface="楷体" panose="02010609060101010101" pitchFamily="1" charset="-122"/>
                <a:ea typeface="楷体" panose="02010609060101010101" pitchFamily="1" charset="-122"/>
              </a:rPr>
              <a:t>制度适用于各级各类行政单位和事业单位。</a:t>
            </a:r>
            <a:endParaRPr lang="zh-CN" altLang="en-US" b="1">
              <a:latin typeface="楷体" panose="02010609060101010101" pitchFamily="1" charset="-122"/>
              <a:ea typeface="楷体" panose="02010609060101010101" pitchFamily="1" charset="-122"/>
            </a:endParaRPr>
          </a:p>
          <a:p>
            <a:r>
              <a:rPr lang="en-US" altLang="zh-CN" b="1">
                <a:latin typeface="楷体" panose="02010609060101010101" pitchFamily="1" charset="-122"/>
                <a:ea typeface="楷体" panose="02010609060101010101" pitchFamily="1" charset="-122"/>
              </a:rPr>
              <a:t>2.</a:t>
            </a:r>
            <a:r>
              <a:rPr lang="zh-CN" altLang="en-US" b="1">
                <a:latin typeface="楷体" panose="02010609060101010101" pitchFamily="1" charset="-122"/>
                <a:ea typeface="楷体" panose="02010609060101010101" pitchFamily="1" charset="-122"/>
              </a:rPr>
              <a:t>单位应当根据政府会计准则（包括基本准则和具体准则）规定的原则和本制度的要求，对其发生的各项经济业务或事项进行会计核算。</a:t>
            </a:r>
            <a:endParaRPr lang="zh-CN" altLang="en-US" b="1">
              <a:latin typeface="楷体" panose="02010609060101010101" pitchFamily="1" charset="-122"/>
              <a:ea typeface="楷体" panose="02010609060101010101" pitchFamily="1" charset="-122"/>
            </a:endParaRPr>
          </a:p>
          <a:p>
            <a:r>
              <a:rPr lang="en-US" altLang="zh-CN" b="1">
                <a:latin typeface="楷体" panose="02010609060101010101" pitchFamily="1" charset="-122"/>
                <a:ea typeface="楷体" panose="02010609060101010101" pitchFamily="1" charset="-122"/>
              </a:rPr>
              <a:t>3.</a:t>
            </a:r>
            <a:r>
              <a:rPr lang="zh-CN" altLang="en-US" b="1">
                <a:latin typeface="楷体" panose="02010609060101010101" pitchFamily="1" charset="-122"/>
                <a:ea typeface="楷体" panose="02010609060101010101" pitchFamily="1" charset="-122"/>
              </a:rPr>
              <a:t>单位对基本建设投资应当按照本制度规定统一进行会计核算，不再单独建账,但是应当按项目单独核算,并保证项目资料完整。</a:t>
            </a:r>
            <a:endParaRPr lang="zh-CN" altLang="en-US" b="1">
              <a:latin typeface="楷体" panose="02010609060101010101" pitchFamily="1" charset="-122"/>
              <a:ea typeface="楷体" panose="02010609060101010101" pitchFamily="1" charset="-122"/>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581660"/>
            <a:ext cx="8229600" cy="5718175"/>
          </a:xfrm>
        </p:spPr>
        <p:txBody>
          <a:bodyPr/>
          <a:p>
            <a:r>
              <a:rPr lang="en-US" altLang="zh-CN" b="1">
                <a:latin typeface="楷体" panose="02010609060101010101" pitchFamily="1" charset="-122"/>
                <a:ea typeface="楷体" panose="02010609060101010101" pitchFamily="1" charset="-122"/>
              </a:rPr>
              <a:t>4.单位会计核算应当具备财务会计与预算会计双重功能，实现财务会计与预算会计适度分离并相互衔接，全面、清晰反映单位财务信息和预算执行信息。</a:t>
            </a:r>
            <a:endParaRPr lang="en-US" altLang="zh-CN" b="1">
              <a:latin typeface="楷体" panose="02010609060101010101" pitchFamily="1" charset="-122"/>
              <a:ea typeface="楷体" panose="02010609060101010101" pitchFamily="1" charset="-122"/>
            </a:endParaRPr>
          </a:p>
          <a:p>
            <a:r>
              <a:rPr lang="en-US" altLang="zh-CN" b="1">
                <a:latin typeface="楷体" panose="02010609060101010101" pitchFamily="1" charset="-122"/>
                <a:ea typeface="楷体" panose="02010609060101010101" pitchFamily="1" charset="-122"/>
              </a:rPr>
              <a:t>单位财务会计核算实行权责发生制；单位预算会计核算实行收付实现制，国务院另有规定的，依照其规定。</a:t>
            </a:r>
            <a:endParaRPr lang="en-US" altLang="zh-CN" b="1">
              <a:latin typeface="楷体" panose="02010609060101010101" pitchFamily="1" charset="-122"/>
              <a:ea typeface="楷体" panose="02010609060101010101" pitchFamily="1" charset="-122"/>
            </a:endParaRPr>
          </a:p>
          <a:p>
            <a:r>
              <a:rPr lang="en-US" altLang="zh-CN" b="1">
                <a:latin typeface="楷体" panose="02010609060101010101" pitchFamily="1" charset="-122"/>
                <a:ea typeface="楷体" panose="02010609060101010101" pitchFamily="1" charset="-122"/>
              </a:rPr>
              <a:t>单位对于纳入部门预算管理的现金收支业务，在采用财务会计核算的同时应当进行预算会计核算；对于其他业务，仅需进行财务会计核算。</a:t>
            </a:r>
            <a:endParaRPr lang="en-US" altLang="zh-CN" b="1">
              <a:latin typeface="楷体" panose="02010609060101010101" pitchFamily="1" charset="-122"/>
              <a:ea typeface="楷体" panose="02010609060101010101" pitchFamily="1" charset="-122"/>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200660"/>
            <a:ext cx="8229600" cy="696595"/>
          </a:xfrm>
        </p:spPr>
        <p:txBody>
          <a:bodyPr/>
          <a:p>
            <a:pPr algn="l"/>
            <a:r>
              <a:rPr lang="en-US" altLang="zh-CN" sz="3600"/>
              <a:t>5.</a:t>
            </a:r>
            <a:r>
              <a:rPr lang="zh-CN" altLang="en-US" sz="3600">
                <a:sym typeface="+mn-ea"/>
              </a:rPr>
              <a:t>单位运用会计科目的规定</a:t>
            </a:r>
            <a:endParaRPr lang="zh-CN" altLang="en-US" sz="3600">
              <a:sym typeface="+mn-ea"/>
            </a:endParaRPr>
          </a:p>
        </p:txBody>
      </p:sp>
      <p:sp>
        <p:nvSpPr>
          <p:cNvPr id="3" name="内容占位符 2"/>
          <p:cNvSpPr>
            <a:spLocks noGrp="1"/>
          </p:cNvSpPr>
          <p:nvPr>
            <p:ph idx="1"/>
          </p:nvPr>
        </p:nvSpPr>
        <p:spPr>
          <a:xfrm>
            <a:off x="271780" y="781685"/>
            <a:ext cx="8589010" cy="5965825"/>
          </a:xfrm>
        </p:spPr>
        <p:txBody>
          <a:bodyPr/>
          <a:p>
            <a:r>
              <a:rPr lang="zh-CN" altLang="en-US" sz="2800" b="1">
                <a:latin typeface="楷体" panose="02010609060101010101" pitchFamily="1" charset="-122"/>
                <a:ea typeface="楷体" panose="02010609060101010101" pitchFamily="1" charset="-122"/>
              </a:rPr>
              <a:t>（</a:t>
            </a:r>
            <a:r>
              <a:rPr lang="en-US" altLang="zh-CN" sz="2800" b="1">
                <a:latin typeface="楷体" panose="02010609060101010101" pitchFamily="1" charset="-122"/>
                <a:ea typeface="楷体" panose="02010609060101010101" pitchFamily="1" charset="-122"/>
              </a:rPr>
              <a:t>1</a:t>
            </a:r>
            <a:r>
              <a:rPr lang="zh-CN" altLang="en-US" sz="2800" b="1">
                <a:latin typeface="楷体" panose="02010609060101010101" pitchFamily="1" charset="-122"/>
                <a:ea typeface="楷体" panose="02010609060101010101" pitchFamily="1" charset="-122"/>
              </a:rPr>
              <a:t>）单位应当按照本制度的规定设置和使用会计科目。在不影响会计处理和编制报表的前提下，单位可以根据实际情况自行增设或减少某些会计科目。</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（2）单位应当执行本制度统一规定的会计科目编号，以便于填制会计凭证、登记账簿、查阅账目，实行会计信息化管理。</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（3）单位在填制会计凭证、登记会计账簿时，应当填列会计科目的名称，或者同时填列会计科目的名称和编号，不得只填列会计科目编号、不填列会计科目名称。</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（4）单位设置明细科目或进行明细核算，除遵循本制度规定外，还应当满足权责发生制政府部门财务报告和政府综合财务报告编制的其他需要。</a:t>
            </a:r>
            <a:endParaRPr lang="zh-CN" altLang="en-US" sz="2800" b="1">
              <a:latin typeface="楷体" panose="02010609060101010101" pitchFamily="1" charset="-122"/>
              <a:ea typeface="楷体" panose="02010609060101010101" pitchFamily="1"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0850" y="259715"/>
            <a:ext cx="8235950" cy="6353810"/>
          </a:xfrm>
          <a:ln>
            <a:miter/>
          </a:ln>
        </p:spPr>
        <p:txBody>
          <a:bodyPr anchor="t"/>
          <a:p>
            <a:pPr fontAlgn="base"/>
            <a:r>
              <a:rPr lang="zh-CN" altLang="en-US" sz="3600" b="1" strike="noStrike" noProof="1">
                <a:ln/>
                <a:solidFill>
                  <a:schemeClr val="accent4"/>
                </a:solidFill>
              </a:rPr>
              <a:t>   </a:t>
            </a:r>
            <a:r>
              <a:rPr lang="zh-CN" altLang="en-US" b="1" strike="noStrike" noProof="1">
                <a:ln/>
                <a:solidFill>
                  <a:schemeClr val="accent4"/>
                </a:solidFill>
              </a:rPr>
              <a:t>   2014年12月，国务院批转了财政部制定的《权责发生制政府综合财务报告制度改革方案》国发[2014]63号，确立了政府会计改革的指导思想、总体目标、基本原则、主要任务、具体内容、配套措施、实施步骤和组织保障。</a:t>
            </a:r>
            <a:endParaRPr lang="zh-CN" altLang="en-US" b="1" strike="noStrike" noProof="1">
              <a:ln/>
              <a:solidFill>
                <a:schemeClr val="accent4"/>
              </a:solidFill>
            </a:endParaRPr>
          </a:p>
          <a:p>
            <a:pPr fontAlgn="base"/>
            <a:r>
              <a:rPr lang="zh-CN" altLang="en-US" b="1">
                <a:ln/>
                <a:solidFill>
                  <a:schemeClr val="accent4"/>
                </a:solidFill>
                <a:sym typeface="+mn-ea"/>
              </a:rPr>
              <a:t>   《改革方案》提出，权责发生制政府综合财务报告制度改革是基于政府会计规则的重大改革，其前提和基础就是要构建统一、科学、规范的</a:t>
            </a:r>
            <a:r>
              <a:rPr lang="zh-CN" altLang="en-US" b="1">
                <a:ln/>
                <a:solidFill>
                  <a:srgbClr val="FF0000"/>
                </a:solidFill>
                <a:effectLst>
                  <a:outerShdw blurRad="38100" dist="19050" dir="2700000" algn="tl" rotWithShape="0">
                    <a:schemeClr val="dk1">
                      <a:alpha val="40000"/>
                    </a:schemeClr>
                  </a:outerShdw>
                </a:effectLst>
                <a:sym typeface="+mn-ea"/>
              </a:rPr>
              <a:t>政府会计准则体系</a:t>
            </a:r>
            <a:r>
              <a:rPr lang="zh-CN" altLang="en-US" b="1">
                <a:ln/>
                <a:solidFill>
                  <a:schemeClr val="accent4"/>
                </a:solidFill>
                <a:sym typeface="+mn-ea"/>
              </a:rPr>
              <a:t>，</a:t>
            </a:r>
            <a:r>
              <a:rPr lang="zh-CN" altLang="en-US" b="1">
                <a:ln/>
                <a:solidFill>
                  <a:schemeClr val="accent4"/>
                </a:solidFill>
                <a:effectLst/>
                <a:sym typeface="+mn-ea"/>
              </a:rPr>
              <a:t>包括制定政府会计</a:t>
            </a:r>
            <a:r>
              <a:rPr lang="zh-CN" altLang="en-US" b="1">
                <a:ln/>
                <a:solidFill>
                  <a:srgbClr val="FF0000"/>
                </a:solidFill>
                <a:effectLst/>
                <a:sym typeface="+mn-ea"/>
              </a:rPr>
              <a:t>基本准则</a:t>
            </a:r>
            <a:r>
              <a:rPr lang="zh-CN" altLang="en-US" b="1">
                <a:ln/>
                <a:solidFill>
                  <a:schemeClr val="accent4"/>
                </a:solidFill>
                <a:effectLst/>
                <a:sym typeface="+mn-ea"/>
              </a:rPr>
              <a:t>、</a:t>
            </a:r>
            <a:r>
              <a:rPr lang="zh-CN" altLang="en-US" b="1">
                <a:ln/>
                <a:solidFill>
                  <a:srgbClr val="FF0000"/>
                </a:solidFill>
                <a:effectLst/>
                <a:sym typeface="+mn-ea"/>
              </a:rPr>
              <a:t>具体准则及应用指南</a:t>
            </a:r>
            <a:r>
              <a:rPr lang="zh-CN" altLang="en-US" b="1">
                <a:ln/>
                <a:solidFill>
                  <a:schemeClr val="accent4"/>
                </a:solidFill>
                <a:effectLst/>
                <a:sym typeface="+mn-ea"/>
              </a:rPr>
              <a:t>和健全完善政府</a:t>
            </a:r>
            <a:r>
              <a:rPr lang="zh-CN" altLang="en-US" b="1">
                <a:ln/>
                <a:solidFill>
                  <a:srgbClr val="FF0000"/>
                </a:solidFill>
                <a:effectLst/>
                <a:sym typeface="+mn-ea"/>
              </a:rPr>
              <a:t>会计制度</a:t>
            </a:r>
            <a:r>
              <a:rPr lang="zh-CN" altLang="en-US" b="1">
                <a:ln/>
                <a:solidFill>
                  <a:schemeClr val="accent4"/>
                </a:solidFill>
                <a:effectLst/>
                <a:sym typeface="+mn-ea"/>
              </a:rPr>
              <a:t>。</a:t>
            </a:r>
            <a:r>
              <a:rPr lang="zh-CN" altLang="en-US" sz="2800" b="1" strike="noStrike" noProof="1">
                <a:ln/>
                <a:solidFill>
                  <a:schemeClr val="accent4"/>
                </a:solidFill>
              </a:rPr>
              <a:t>  </a:t>
            </a:r>
            <a:endParaRPr lang="zh-CN" altLang="en-US" sz="2800" b="1" strike="noStrike" noProof="1">
              <a:ln/>
              <a:solidFill>
                <a:schemeClr val="accent4"/>
              </a:solidFill>
              <a:effectLs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sz="3200" b="1"/>
              <a:t>6.</a:t>
            </a:r>
            <a:r>
              <a:rPr lang="zh-CN" altLang="en-US" sz="3200" b="1"/>
              <a:t>单位编制财务报表和预算会计报表</a:t>
            </a:r>
            <a:r>
              <a:rPr lang="zh-CN" altLang="en-US" sz="3200" b="1">
                <a:sym typeface="+mn-ea"/>
              </a:rPr>
              <a:t>规定</a:t>
            </a:r>
            <a:endParaRPr lang="zh-CN" altLang="en-US" sz="3200" b="1">
              <a:sym typeface="+mn-ea"/>
            </a:endParaRPr>
          </a:p>
        </p:txBody>
      </p:sp>
      <p:sp>
        <p:nvSpPr>
          <p:cNvPr id="3" name="内容占位符 2"/>
          <p:cNvSpPr>
            <a:spLocks noGrp="1"/>
          </p:cNvSpPr>
          <p:nvPr>
            <p:ph idx="1"/>
          </p:nvPr>
        </p:nvSpPr>
        <p:spPr>
          <a:xfrm>
            <a:off x="457200" y="1417955"/>
            <a:ext cx="8229600" cy="4708525"/>
          </a:xfrm>
        </p:spPr>
        <p:txBody>
          <a:bodyPr/>
          <a:p>
            <a:r>
              <a:rPr lang="zh-CN" altLang="en-US" sz="2800" b="1">
                <a:latin typeface="楷体" panose="02010609060101010101" pitchFamily="1" charset="-122"/>
                <a:ea typeface="楷体" panose="02010609060101010101" pitchFamily="1" charset="-122"/>
              </a:rPr>
              <a:t>（</a:t>
            </a:r>
            <a:r>
              <a:rPr lang="en-US" altLang="zh-CN" sz="2800" b="1">
                <a:latin typeface="楷体" panose="02010609060101010101" pitchFamily="1" charset="-122"/>
                <a:ea typeface="楷体" panose="02010609060101010101" pitchFamily="1" charset="-122"/>
              </a:rPr>
              <a:t>1</a:t>
            </a:r>
            <a:r>
              <a:rPr lang="zh-CN" altLang="en-US" sz="2800" b="1">
                <a:latin typeface="楷体" panose="02010609060101010101" pitchFamily="1" charset="-122"/>
                <a:ea typeface="楷体" panose="02010609060101010101" pitchFamily="1" charset="-122"/>
              </a:rPr>
              <a:t>）财务报表的编制主要以权责发生制为基础，以单位财务会计核算生成的数据为准；预算会计报表的编制主要以收付实现制为基础，以单位预算会计核算生成的数据为准。</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a:t>
            </a:r>
            <a:r>
              <a:rPr lang="en-US" altLang="zh-CN" sz="2800" b="1">
                <a:latin typeface="楷体" panose="02010609060101010101" pitchFamily="1" charset="-122"/>
                <a:ea typeface="楷体" panose="02010609060101010101" pitchFamily="1" charset="-122"/>
              </a:rPr>
              <a:t>2</a:t>
            </a:r>
            <a:r>
              <a:rPr lang="zh-CN" altLang="en-US" sz="2800" b="1">
                <a:latin typeface="楷体" panose="02010609060101010101" pitchFamily="1" charset="-122"/>
                <a:ea typeface="楷体" panose="02010609060101010101" pitchFamily="1" charset="-122"/>
              </a:rPr>
              <a:t>）财务报表由会计报表及其附注构成。会计报表一般包括资产负债表、收入费用表和净资产变动表。单位可根据实际情况自行选择编制现金流量表。</a:t>
            </a:r>
            <a:endParaRPr lang="zh-CN" altLang="en-US" sz="2800" b="1">
              <a:latin typeface="楷体" panose="02010609060101010101" pitchFamily="1" charset="-122"/>
              <a:ea typeface="楷体" panose="02010609060101010101" pitchFamily="1" charset="-122"/>
            </a:endParaRPr>
          </a:p>
          <a:p>
            <a:r>
              <a:rPr lang="zh-CN" altLang="en-US" sz="2800" b="1">
                <a:latin typeface="楷体" panose="02010609060101010101" pitchFamily="1" charset="-122"/>
                <a:ea typeface="楷体" panose="02010609060101010101" pitchFamily="1" charset="-122"/>
              </a:rPr>
              <a:t>（</a:t>
            </a:r>
            <a:r>
              <a:rPr lang="en-US" altLang="zh-CN" sz="2800" b="1">
                <a:latin typeface="楷体" panose="02010609060101010101" pitchFamily="1" charset="-122"/>
                <a:ea typeface="楷体" panose="02010609060101010101" pitchFamily="1" charset="-122"/>
              </a:rPr>
              <a:t>3</a:t>
            </a:r>
            <a:r>
              <a:rPr lang="zh-CN" altLang="en-US" sz="2800" b="1">
                <a:latin typeface="楷体" panose="02010609060101010101" pitchFamily="1" charset="-122"/>
                <a:ea typeface="楷体" panose="02010609060101010101" pitchFamily="1" charset="-122"/>
              </a:rPr>
              <a:t>）预算会计报表至少包括预算收入支出表、预算结转结余变动表和财政拨款预算收入支出表。</a:t>
            </a:r>
            <a:endParaRPr lang="zh-CN" altLang="en-US" sz="2800" b="1">
              <a:latin typeface="楷体" panose="02010609060101010101" pitchFamily="1" charset="-122"/>
              <a:ea typeface="楷体" panose="02010609060101010101" pitchFamily="1" charset="-122"/>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780415"/>
            <a:ext cx="8229600" cy="5346065"/>
          </a:xfrm>
        </p:spPr>
        <p:txBody>
          <a:bodyPr/>
          <a:p>
            <a:r>
              <a:rPr lang="zh-CN" altLang="en-US" b="1">
                <a:latin typeface="楷体" panose="02010609060101010101" pitchFamily="1" charset="-122"/>
                <a:ea typeface="楷体" panose="02010609060101010101" pitchFamily="1" charset="-122"/>
              </a:rPr>
              <a:t>（</a:t>
            </a:r>
            <a:r>
              <a:rPr lang="en-US" altLang="zh-CN" b="1">
                <a:latin typeface="楷体" panose="02010609060101010101" pitchFamily="1" charset="-122"/>
                <a:ea typeface="楷体" panose="02010609060101010101" pitchFamily="1" charset="-122"/>
              </a:rPr>
              <a:t>4</a:t>
            </a:r>
            <a:r>
              <a:rPr lang="zh-CN" altLang="en-US" b="1">
                <a:latin typeface="楷体" panose="02010609060101010101" pitchFamily="1" charset="-122"/>
                <a:ea typeface="楷体" panose="02010609060101010101" pitchFamily="1" charset="-122"/>
              </a:rPr>
              <a:t>）单位应当至少按照年度编制财务报表和预算会计报表。</a:t>
            </a:r>
            <a:endParaRPr lang="zh-CN" altLang="en-US" b="1">
              <a:latin typeface="楷体" panose="02010609060101010101" pitchFamily="1" charset="-122"/>
              <a:ea typeface="楷体" panose="02010609060101010101" pitchFamily="1" charset="-122"/>
            </a:endParaRPr>
          </a:p>
          <a:p>
            <a:r>
              <a:rPr lang="zh-CN" altLang="en-US" b="1">
                <a:latin typeface="楷体" panose="02010609060101010101" pitchFamily="1" charset="-122"/>
                <a:ea typeface="楷体" panose="02010609060101010101" pitchFamily="1" charset="-122"/>
              </a:rPr>
              <a:t>（</a:t>
            </a:r>
            <a:r>
              <a:rPr lang="en-US" altLang="zh-CN" b="1">
                <a:latin typeface="楷体" panose="02010609060101010101" pitchFamily="1" charset="-122"/>
                <a:ea typeface="楷体" panose="02010609060101010101" pitchFamily="1" charset="-122"/>
              </a:rPr>
              <a:t>5</a:t>
            </a:r>
            <a:r>
              <a:rPr lang="zh-CN" altLang="en-US" b="1">
                <a:latin typeface="楷体" panose="02010609060101010101" pitchFamily="1" charset="-122"/>
                <a:ea typeface="楷体" panose="02010609060101010101" pitchFamily="1" charset="-122"/>
              </a:rPr>
              <a:t>）单位应当根据本制度规定编制真实、完整的财务报表和预算会计报表，不得违反本制度规定随意改变财务报表和预算会计报表的编制基础、编制依据、编制原则和方法，不得随意改变本制度规定的财务报表和预算会计报表有关数据的会计口径。</a:t>
            </a:r>
            <a:endParaRPr lang="zh-CN" altLang="en-US" b="1">
              <a:latin typeface="楷体" panose="02010609060101010101" pitchFamily="1" charset="-122"/>
              <a:ea typeface="楷体" panose="02010609060101010101" pitchFamily="1" charset="-122"/>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57200" y="805815"/>
            <a:ext cx="8229600" cy="5320665"/>
          </a:xfrm>
        </p:spPr>
        <p:txBody>
          <a:bodyPr/>
          <a:p>
            <a:r>
              <a:rPr lang="zh-CN" altLang="en-US" b="1">
                <a:latin typeface="楷体" panose="02010609060101010101" pitchFamily="1" charset="-122"/>
                <a:ea typeface="楷体" panose="02010609060101010101" pitchFamily="1" charset="-122"/>
              </a:rPr>
              <a:t>（6）财务报表和预算会计报表应当根据登记完整、核对无误的账簿记录和其他有关资料编制，做到数字真实、计算准确、内容完整、编报及时。</a:t>
            </a:r>
            <a:endParaRPr lang="zh-CN" altLang="en-US" b="1">
              <a:latin typeface="楷体" panose="02010609060101010101" pitchFamily="1" charset="-122"/>
              <a:ea typeface="楷体" panose="02010609060101010101" pitchFamily="1" charset="-122"/>
            </a:endParaRPr>
          </a:p>
          <a:p>
            <a:r>
              <a:rPr lang="zh-CN" altLang="en-US" b="1">
                <a:latin typeface="楷体" panose="02010609060101010101" pitchFamily="1" charset="-122"/>
                <a:ea typeface="楷体" panose="02010609060101010101" pitchFamily="1" charset="-122"/>
              </a:rPr>
              <a:t>（7）财务报表和预算会计报表应当由单位负责人和主管会计工作的负责人、会计机构负责人（会计主管人员）签名并盖章。</a:t>
            </a:r>
            <a:endParaRPr lang="zh-CN" altLang="en-US" b="1">
              <a:latin typeface="楷体" panose="02010609060101010101" pitchFamily="1" charset="-122"/>
              <a:ea typeface="楷体" panose="02010609060101010101" pitchFamily="1" charset="-122"/>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l"/>
            <a:r>
              <a:rPr lang="en-US" altLang="zh-CN" sz="3200" b="1">
                <a:latin typeface="仿宋" panose="02010609060101010101" charset="-122"/>
                <a:ea typeface="仿宋" panose="02010609060101010101" charset="-122"/>
                <a:sym typeface="+mn-ea"/>
              </a:rPr>
              <a:t>7.</a:t>
            </a:r>
            <a:r>
              <a:rPr lang="zh-CN" altLang="en-US" sz="3200" b="1">
                <a:latin typeface="仿宋" panose="02010609060101010101" charset="-122"/>
                <a:ea typeface="仿宋" panose="02010609060101010101" charset="-122"/>
                <a:sym typeface="+mn-ea"/>
              </a:rPr>
              <a:t>单位推进会计信息化应用的规定</a:t>
            </a:r>
            <a:endParaRPr lang="zh-CN" altLang="en-US" sz="3200" b="1">
              <a:solidFill>
                <a:schemeClr val="tx1"/>
              </a:solidFill>
              <a:latin typeface="仿宋" panose="02010609060101010101" charset="-122"/>
              <a:ea typeface="仿宋" panose="02010609060101010101" charset="-122"/>
              <a:cs typeface="+mn-cs"/>
            </a:endParaRPr>
          </a:p>
        </p:txBody>
      </p:sp>
      <p:sp>
        <p:nvSpPr>
          <p:cNvPr id="3" name="内容占位符 2"/>
          <p:cNvSpPr>
            <a:spLocks noGrp="1"/>
          </p:cNvSpPr>
          <p:nvPr>
            <p:ph idx="1"/>
          </p:nvPr>
        </p:nvSpPr>
        <p:spPr/>
        <p:txBody>
          <a:bodyPr/>
          <a:p>
            <a:r>
              <a:rPr lang="zh-CN" altLang="en-US" b="1">
                <a:latin typeface="楷体" panose="02010609060101010101" pitchFamily="1" charset="-122"/>
                <a:ea typeface="楷体" panose="02010609060101010101" pitchFamily="1" charset="-122"/>
              </a:rPr>
              <a:t>单位应当重视并不断推进会计信息化的应用。</a:t>
            </a:r>
            <a:endParaRPr lang="zh-CN" altLang="en-US" b="1">
              <a:latin typeface="楷体" panose="02010609060101010101" pitchFamily="1" charset="-122"/>
              <a:ea typeface="楷体" panose="02010609060101010101" pitchFamily="1" charset="-122"/>
            </a:endParaRPr>
          </a:p>
          <a:p>
            <a:r>
              <a:rPr lang="zh-CN" altLang="en-US" b="1">
                <a:latin typeface="楷体" panose="02010609060101010101" pitchFamily="1" charset="-122"/>
                <a:ea typeface="楷体" panose="02010609060101010101" pitchFamily="1" charset="-122"/>
              </a:rPr>
              <a:t>单位开展会计信息化工作，应当符合财政部制定的相关会计信息化工作规范和标准，确保利用现代信息技术手段开展会计核算及生成的会计信息符合政府会计准则和本制度的规定。</a:t>
            </a:r>
            <a:endParaRPr lang="zh-CN" altLang="en-US" b="1">
              <a:latin typeface="楷体" panose="02010609060101010101" pitchFamily="1" charset="-122"/>
              <a:ea typeface="楷体" panose="02010609060101010101" pitchFamily="1" charset="-122"/>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4000" b="1" kern="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sym typeface="+mn-ea"/>
              </a:rPr>
              <a:t>第三章 政府会计平行记账示例</a:t>
            </a:r>
            <a:endParaRPr lang="zh-CN" altLang="en-US" sz="4000" b="1" kern="0" noProof="0"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uLnTx/>
              <a:uFillTx/>
              <a:sym typeface="+mn-ea"/>
            </a:endParaRPr>
          </a:p>
        </p:txBody>
      </p:sp>
      <p:sp>
        <p:nvSpPr>
          <p:cNvPr id="3" name="内容占位符 2"/>
          <p:cNvSpPr>
            <a:spLocks noGrp="1"/>
          </p:cNvSpPr>
          <p:nvPr>
            <p:ph idx="1"/>
          </p:nvPr>
        </p:nvSpPr>
        <p:spPr>
          <a:xfrm>
            <a:off x="457200" y="1417955"/>
            <a:ext cx="8229600" cy="5106035"/>
          </a:xfrm>
        </p:spPr>
        <p:txBody>
          <a:bodyPr/>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smtClean="0">
                <a:ln>
                  <a:noFill/>
                </a:ln>
                <a:effectLst>
                  <a:outerShdw blurRad="38100" dist="38100" dir="2700000" algn="tl">
                    <a:srgbClr val="000000"/>
                  </a:outerShdw>
                </a:effectLst>
                <a:uLnTx/>
                <a:uFillTx/>
                <a:latin typeface="楷体_GB2312" pitchFamily="49" charset="-122"/>
                <a:ea typeface="楷体_GB2312" pitchFamily="49" charset="-122"/>
                <a:sym typeface="+mn-ea"/>
              </a:rPr>
              <a:t>由于政府会计分别设置</a:t>
            </a:r>
            <a:r>
              <a:rPr lang="zh-CN" altLang="en-US" sz="2800" kern="0" noProof="0" dirty="0" smtClean="0">
                <a:ln>
                  <a:noFill/>
                </a:ln>
                <a:solidFill>
                  <a:srgbClr val="FFC000"/>
                </a:solidFill>
                <a:effectLst>
                  <a:outerShdw blurRad="38100" dist="38100" dir="2700000" algn="tl">
                    <a:srgbClr val="000000"/>
                  </a:outerShdw>
                </a:effectLst>
                <a:uLnTx/>
                <a:uFillTx/>
                <a:latin typeface="楷体_GB2312" pitchFamily="49" charset="-122"/>
                <a:ea typeface="楷体_GB2312" pitchFamily="49" charset="-122"/>
                <a:sym typeface="+mn-ea"/>
              </a:rPr>
              <a:t>财务会计科目体系</a:t>
            </a:r>
            <a:r>
              <a:rPr lang="zh-CN" altLang="en-US" sz="2800" kern="0" noProof="0" dirty="0" smtClean="0">
                <a:ln>
                  <a:noFill/>
                </a:ln>
                <a:effectLst>
                  <a:outerShdw blurRad="38100" dist="38100" dir="2700000" algn="tl">
                    <a:srgbClr val="000000"/>
                  </a:outerShdw>
                </a:effectLst>
                <a:uLnTx/>
                <a:uFillTx/>
                <a:latin typeface="楷体_GB2312" pitchFamily="49" charset="-122"/>
                <a:ea typeface="楷体_GB2312" pitchFamily="49" charset="-122"/>
                <a:sym typeface="+mn-ea"/>
              </a:rPr>
              <a:t>和</a:t>
            </a:r>
            <a:r>
              <a:rPr lang="zh-CN" altLang="en-US" sz="2800" kern="0" noProof="0" dirty="0" smtClean="0">
                <a:ln>
                  <a:noFill/>
                </a:ln>
                <a:solidFill>
                  <a:srgbClr val="FFC000"/>
                </a:solidFill>
                <a:effectLst>
                  <a:outerShdw blurRad="38100" dist="38100" dir="2700000" algn="tl">
                    <a:srgbClr val="000000"/>
                  </a:outerShdw>
                </a:effectLst>
                <a:uLnTx/>
                <a:uFillTx/>
                <a:latin typeface="楷体_GB2312" pitchFamily="49" charset="-122"/>
                <a:ea typeface="楷体_GB2312" pitchFamily="49" charset="-122"/>
                <a:sym typeface="+mn-ea"/>
              </a:rPr>
              <a:t>预算会计科目体系。</a:t>
            </a:r>
            <a:r>
              <a:rPr lang="zh-CN" altLang="en-US" sz="2800" kern="0" noProof="0" dirty="0" smtClean="0">
                <a:ln>
                  <a:noFill/>
                </a:ln>
                <a:effectLst>
                  <a:outerShdw blurRad="38100" dist="38100" dir="2700000" algn="tl">
                    <a:srgbClr val="000000"/>
                  </a:outerShdw>
                </a:effectLst>
                <a:uLnTx/>
                <a:uFillTx/>
                <a:latin typeface="楷体_GB2312" pitchFamily="49" charset="-122"/>
                <a:ea typeface="楷体_GB2312" pitchFamily="49" charset="-122"/>
                <a:sym typeface="+mn-ea"/>
              </a:rPr>
              <a:t>需要按按不同</a:t>
            </a:r>
            <a:r>
              <a:rPr lang="zh-CN" altLang="en-US" sz="2800" u="sng" kern="0" noProof="0" dirty="0" smtClean="0">
                <a:ln>
                  <a:noFill/>
                </a:ln>
                <a:effectLst>
                  <a:outerShdw blurRad="38100" dist="38100" dir="2700000" algn="tl">
                    <a:srgbClr val="000000"/>
                  </a:outerShdw>
                </a:effectLst>
                <a:uLnTx/>
                <a:uFillTx/>
                <a:latin typeface="楷体_GB2312" pitchFamily="49" charset="-122"/>
                <a:ea typeface="楷体_GB2312" pitchFamily="49" charset="-122"/>
                <a:sym typeface="+mn-ea"/>
              </a:rPr>
              <a:t>核算基础</a:t>
            </a:r>
            <a:r>
              <a:rPr lang="zh-CN" altLang="en-US" sz="2800" kern="0" noProof="0" dirty="0" smtClean="0">
                <a:ln>
                  <a:noFill/>
                </a:ln>
                <a:effectLst>
                  <a:outerShdw blurRad="38100" dist="38100" dir="2700000" algn="tl">
                    <a:srgbClr val="000000"/>
                  </a:outerShdw>
                </a:effectLst>
                <a:uLnTx/>
                <a:uFillTx/>
                <a:latin typeface="楷体_GB2312" pitchFamily="49" charset="-122"/>
                <a:ea typeface="楷体_GB2312" pitchFamily="49" charset="-122"/>
                <a:sym typeface="+mn-ea"/>
              </a:rPr>
              <a:t>和各自</a:t>
            </a:r>
            <a:r>
              <a:rPr lang="zh-CN" altLang="en-US" sz="2800" u="sng" kern="0" noProof="0" dirty="0" smtClean="0">
                <a:ln>
                  <a:noFill/>
                </a:ln>
                <a:effectLst>
                  <a:outerShdw blurRad="38100" dist="38100" dir="2700000" algn="tl">
                    <a:srgbClr val="000000"/>
                  </a:outerShdw>
                </a:effectLst>
                <a:uLnTx/>
                <a:uFillTx/>
                <a:latin typeface="楷体_GB2312" pitchFamily="49" charset="-122"/>
                <a:ea typeface="楷体_GB2312" pitchFamily="49" charset="-122"/>
                <a:sym typeface="+mn-ea"/>
              </a:rPr>
              <a:t>核算范围</a:t>
            </a:r>
            <a:r>
              <a:rPr lang="zh-CN" altLang="en-US" sz="2800" kern="0" noProof="0" dirty="0" smtClean="0">
                <a:ln>
                  <a:noFill/>
                </a:ln>
                <a:solidFill>
                  <a:srgbClr val="FFC000"/>
                </a:solidFill>
                <a:effectLst>
                  <a:outerShdw blurRad="38100" dist="38100" dir="2700000" algn="tl">
                    <a:srgbClr val="000000"/>
                  </a:outerShdw>
                </a:effectLst>
                <a:uLnTx/>
                <a:uFillTx/>
                <a:latin typeface="楷体_GB2312" pitchFamily="49" charset="-122"/>
                <a:ea typeface="楷体_GB2312" pitchFamily="49" charset="-122"/>
                <a:sym typeface="+mn-ea"/>
              </a:rPr>
              <a:t>平行记账。</a:t>
            </a:r>
            <a:endParaRPr lang="zh-CN" altLang="en-US" sz="2800" kern="0" noProof="0" dirty="0" smtClean="0">
              <a:ln>
                <a:noFill/>
              </a:ln>
              <a:solidFill>
                <a:srgbClr val="FFC000"/>
              </a:solidFill>
              <a:effectLst>
                <a:outerShdw blurRad="38100" dist="38100" dir="2700000" algn="tl">
                  <a:srgbClr val="000000"/>
                </a:outerShdw>
              </a:effectLst>
              <a:uLnTx/>
              <a:uFillTx/>
              <a:latin typeface="楷体_GB2312" pitchFamily="49" charset="-122"/>
              <a:ea typeface="楷体_GB2312" pitchFamily="49" charset="-122"/>
              <a:sym typeface="+mn-ea"/>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lang="zh-CN" altLang="en-US" i="1" kern="0" noProof="0" dirty="0" smtClean="0">
                <a:ln>
                  <a:noFill/>
                </a:ln>
                <a:effectLst>
                  <a:outerShdw blurRad="38100" dist="38100" dir="2700000" algn="tl">
                    <a:srgbClr val="000000"/>
                  </a:outerShdw>
                </a:effectLst>
                <a:uLnTx/>
                <a:uFillTx/>
                <a:latin typeface="楷体" panose="02010609060101010101" pitchFamily="1" charset="-122"/>
                <a:ea typeface="楷体" panose="02010609060101010101" pitchFamily="1" charset="-122"/>
                <a:sym typeface="+mn-ea"/>
              </a:rPr>
              <a:t>基于同一会计核算系统、相同原始凭证。基于</a:t>
            </a:r>
            <a:r>
              <a:rPr lang="en-US" altLang="zh-CN" i="1" kern="0" noProof="0" dirty="0" smtClean="0">
                <a:ln>
                  <a:noFill/>
                </a:ln>
                <a:effectLst>
                  <a:outerShdw blurRad="38100" dist="38100" dir="2700000" algn="tl">
                    <a:srgbClr val="000000"/>
                  </a:outerShdw>
                </a:effectLst>
                <a:uLnTx/>
                <a:uFillTx/>
                <a:latin typeface="楷体" panose="02010609060101010101" pitchFamily="1" charset="-122"/>
                <a:ea typeface="楷体" panose="02010609060101010101" pitchFamily="1" charset="-122"/>
                <a:sym typeface="+mn-ea"/>
              </a:rPr>
              <a:t>8</a:t>
            </a:r>
            <a:r>
              <a:rPr lang="zh-CN" altLang="en-US" i="1" kern="0" noProof="0" dirty="0" smtClean="0">
                <a:ln>
                  <a:noFill/>
                </a:ln>
                <a:effectLst>
                  <a:outerShdw blurRad="38100" dist="38100" dir="2700000" algn="tl">
                    <a:srgbClr val="000000"/>
                  </a:outerShdw>
                </a:effectLst>
                <a:uLnTx/>
                <a:uFillTx/>
                <a:latin typeface="楷体" panose="02010609060101010101" pitchFamily="1" charset="-122"/>
                <a:ea typeface="楷体" panose="02010609060101010101" pitchFamily="1" charset="-122"/>
                <a:sym typeface="+mn-ea"/>
              </a:rPr>
              <a:t>要素的“一套账”。</a:t>
            </a:r>
            <a:r>
              <a:rPr lang="zh-CN" altLang="en-US" i="1" kern="0" noProof="0" dirty="0">
                <a:ln>
                  <a:noFill/>
                </a:ln>
                <a:effectLst>
                  <a:outerShdw blurRad="38100" dist="38100" dir="2700000" algn="tl">
                    <a:srgbClr val="000000"/>
                  </a:outerShdw>
                </a:effectLst>
                <a:uLnTx/>
                <a:uFillTx/>
                <a:latin typeface="楷体" panose="02010609060101010101" pitchFamily="1" charset="-122"/>
                <a:ea typeface="楷体" panose="02010609060101010101" pitchFamily="1" charset="-122"/>
                <a:sym typeface="+mn-ea"/>
              </a:rPr>
              <a:t>不同</a:t>
            </a:r>
            <a:r>
              <a:rPr lang="zh-CN" altLang="en-US" i="1" kern="0" noProof="0" dirty="0" smtClean="0">
                <a:ln>
                  <a:noFill/>
                </a:ln>
                <a:effectLst>
                  <a:outerShdw blurRad="38100" dist="38100" dir="2700000" algn="tl">
                    <a:srgbClr val="000000"/>
                  </a:outerShdw>
                </a:effectLst>
                <a:uLnTx/>
                <a:uFillTx/>
                <a:latin typeface="楷体" panose="02010609060101010101" pitchFamily="1" charset="-122"/>
                <a:ea typeface="楷体" panose="02010609060101010101" pitchFamily="1" charset="-122"/>
                <a:sym typeface="+mn-ea"/>
              </a:rPr>
              <a:t>于现行“双分录”模式。</a:t>
            </a:r>
            <a:endParaRPr kumimoji="0" lang="zh-CN" altLang="en-US" b="0" i="1"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楷体" panose="02010609060101010101" pitchFamily="1" charset="-122"/>
              <a:ea typeface="楷体" panose="02010609060101010101" pitchFamily="1" charset="-122"/>
              <a:cs typeface="+mn-cs"/>
              <a:sym typeface="+mn-ea"/>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smtClean="0">
                <a:ln>
                  <a:noFill/>
                </a:ln>
                <a:effectLst>
                  <a:outerShdw blurRad="38100" dist="38100" dir="2700000" algn="tl">
                    <a:srgbClr val="000000"/>
                  </a:outerShdw>
                </a:effectLst>
                <a:uLnTx/>
                <a:uFillTx/>
                <a:latin typeface="楷体_GB2312" pitchFamily="49" charset="-122"/>
                <a:ea typeface="楷体_GB2312" pitchFamily="49" charset="-122"/>
                <a:sym typeface="+mn-ea"/>
              </a:rPr>
              <a:t>对于纳入部门预算管理的现金收支业务，在采用财务会计核算的同时应当进行预算会计核算；对于其他业务，仅需进行财务会计核算。</a:t>
            </a:r>
            <a:endParaRPr lang="zh-CN" altLang="en-US" sz="2800" kern="0" noProof="0" dirty="0" smtClean="0">
              <a:ln>
                <a:noFill/>
              </a:ln>
              <a:effectLst>
                <a:outerShdw blurRad="38100" dist="38100" dir="2700000" algn="tl">
                  <a:srgbClr val="000000"/>
                </a:outerShdw>
              </a:effectLst>
              <a:uLnTx/>
              <a:uFillTx/>
              <a:latin typeface="楷体_GB2312" pitchFamily="49" charset="-122"/>
              <a:ea typeface="楷体_GB2312" pitchFamily="49" charset="-122"/>
              <a:sym typeface="+mn-ea"/>
            </a:endParaRPr>
          </a:p>
          <a:p>
            <a:pPr marL="342900" marR="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a:pPr>
            <a:r>
              <a:rPr lang="zh-CN" altLang="en-US" sz="2800" kern="0" noProof="0" dirty="0" smtClean="0">
                <a:ln>
                  <a:noFill/>
                </a:ln>
                <a:effectLst>
                  <a:outerShdw blurRad="38100" dist="38100" dir="2700000" algn="tl">
                    <a:srgbClr val="000000"/>
                  </a:outerShdw>
                </a:effectLst>
                <a:uLnTx/>
                <a:uFillTx/>
                <a:latin typeface="楷体_GB2312" pitchFamily="49" charset="-122"/>
                <a:ea typeface="楷体_GB2312" pitchFamily="49" charset="-122"/>
                <a:sym typeface="+mn-ea"/>
              </a:rPr>
              <a:t>牢记：</a:t>
            </a:r>
            <a:r>
              <a:rPr lang="zh-CN" altLang="en-US" sz="2800" kern="0" noProof="0" dirty="0" smtClean="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sym typeface="+mn-ea"/>
              </a:rPr>
              <a:t>财务会计是必做题；预算会计是选做题。</a:t>
            </a:r>
            <a:endParaRPr lang="zh-CN" altLang="en-US" sz="2800" kern="0" noProof="0" dirty="0" smtClean="0">
              <a:ln>
                <a:noFill/>
              </a:ln>
              <a:solidFill>
                <a:srgbClr val="FF0000"/>
              </a:solidFill>
              <a:effectLst>
                <a:outerShdw blurRad="38100" dist="38100" dir="2700000" algn="tl">
                  <a:srgbClr val="000000"/>
                </a:outerShdw>
              </a:effectLst>
              <a:uLnTx/>
              <a:uFillTx/>
              <a:latin typeface="楷体_GB2312" pitchFamily="49" charset="-122"/>
              <a:ea typeface="楷体_GB2312" pitchFamily="49" charset="-122"/>
              <a:sym typeface="+mn-ea"/>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865188"/>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600" b="1"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684213" y="1123950"/>
            <a:ext cx="8064500" cy="5400675"/>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1. </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确认事业收入</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3600"/>
              </a:lnSpc>
              <a:spcBef>
                <a:spcPct val="20000"/>
              </a:spcBef>
              <a:spcAft>
                <a:spcPct val="0"/>
              </a:spcAft>
              <a:buClr>
                <a:schemeClr val="hlink"/>
              </a:buClr>
              <a:buSzPct val="70000"/>
              <a:buFont typeface="Wingdings" panose="05000000000000000000" pitchFamily="2" charset="2"/>
              <a:buChar char="n"/>
              <a:defRPr/>
            </a:pPr>
            <a:r>
              <a:rPr kumimoji="0" lang="zh-CN" altLang="en-US"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财务会计</a:t>
            </a:r>
            <a:endParaRPr kumimoji="0" lang="zh-CN" altLang="en-US"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8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8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收入实现时：</a:t>
            </a:r>
            <a:r>
              <a:rPr kumimoji="0" lang="en-US" altLang="zh-CN" sz="28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endParaRPr kumimoji="0" lang="en-US" altLang="zh-CN" sz="28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zh-CN" altLang="en-US" sz="28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借：应收账款</a:t>
            </a:r>
            <a:r>
              <a:rPr kumimoji="0" lang="en-US" altLang="zh-CN" sz="28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8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预收</a:t>
            </a:r>
            <a:r>
              <a:rPr kumimoji="0" lang="zh-CN" altLang="en-US" sz="28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账款</a:t>
            </a:r>
            <a:r>
              <a:rPr kumimoji="0" lang="en-US" altLang="zh-CN" sz="28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银行存款</a:t>
            </a:r>
            <a:endParaRPr kumimoji="0" lang="zh-CN" altLang="en-US"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8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a:t>
            </a:r>
            <a:r>
              <a:rPr kumimoji="0" lang="zh-CN" altLang="en-US" sz="28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8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事业</a:t>
            </a:r>
            <a:r>
              <a:rPr kumimoji="0" lang="zh-CN" altLang="en-US"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收入 </a:t>
            </a:r>
            <a:endParaRPr kumimoji="0" lang="zh-CN" altLang="en-US"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en-US" altLang="zh-CN"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endParaRPr kumimoji="0" lang="en-US" altLang="zh-CN"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342900" marR="0" lvl="0" indent="-34290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Char char="n"/>
              <a:defRPr/>
            </a:pPr>
            <a:r>
              <a:rPr kumimoji="0" lang="zh-CN" altLang="en-US"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预算会计</a:t>
            </a:r>
            <a:endParaRPr kumimoji="0" lang="zh-CN" altLang="en-US"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8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收到款项（</a:t>
            </a:r>
            <a:r>
              <a:rPr kumimoji="0" lang="zh-CN" altLang="en-US" sz="2800" b="1" i="1" u="none" strike="noStrike" kern="0" cap="none" spc="0" normalizeH="0" baseline="0" noProof="0" dirty="0">
                <a:ln>
                  <a:noFill/>
                </a:ln>
                <a:solidFill>
                  <a:srgbClr val="FF66FF"/>
                </a:solidFill>
                <a:effectLst/>
                <a:uLnTx/>
                <a:uFillTx/>
                <a:latin typeface="楷体" panose="02010609060101010101" pitchFamily="1" charset="-122"/>
                <a:ea typeface="楷体" panose="02010609060101010101" pitchFamily="1" charset="-122"/>
                <a:cs typeface="+mn-cs"/>
              </a:rPr>
              <a:t>包括预收款项</a:t>
            </a:r>
            <a:r>
              <a:rPr kumimoji="0" lang="zh-CN" altLang="en-US"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）时：</a:t>
            </a:r>
            <a:endParaRPr kumimoji="0" lang="zh-CN" altLang="en-US"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借：资金结存</a:t>
            </a:r>
            <a:endParaRPr kumimoji="0" lang="zh-CN" altLang="en-US"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8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贷：事业预算</a:t>
            </a:r>
            <a:r>
              <a:rPr kumimoji="0" lang="zh-CN" altLang="en-US" sz="28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收入</a:t>
            </a:r>
            <a:endParaRPr kumimoji="0" lang="zh-CN" altLang="en-US" sz="28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zh-CN" altLang="en-US" sz="1600" b="0"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endParaRP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endParaRPr kumimoji="0" lang="en-US" altLang="zh-CN" sz="2000" b="0" i="0" u="none" strike="noStrike" kern="0" cap="none" spc="0" normalizeH="0" baseline="0" noProof="0" dirty="0" smtClean="0">
              <a:ln>
                <a:noFill/>
              </a:ln>
              <a:solidFill>
                <a:schemeClr val="tx1"/>
              </a:solidFill>
              <a:effectLst/>
              <a:uLnTx/>
              <a:uFillTx/>
              <a:latin typeface="+mn-ea"/>
              <a:ea typeface="+mn-ea"/>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411480" y="836930"/>
            <a:ext cx="8337550" cy="568833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2. </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预付账款</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Ø"/>
              <a:defRPr/>
            </a:pPr>
            <a:r>
              <a:rPr kumimoji="0" lang="zh-CN" altLang="en-US" sz="20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rPr>
              <a:t>在预算支出科目下设置</a:t>
            </a:r>
            <a:r>
              <a:rPr kumimoji="0" lang="zh-CN" altLang="en-US" sz="2000" b="1" i="0" u="none" strike="noStrike" kern="0" cap="none" spc="0" normalizeH="0" baseline="0" noProof="0" dirty="0" smtClean="0">
                <a:ln>
                  <a:noFill/>
                </a:ln>
                <a:solidFill>
                  <a:srgbClr val="FFC000"/>
                </a:solidFill>
                <a:effectLst/>
                <a:uLnTx/>
                <a:uFillTx/>
                <a:latin typeface="楷体" panose="02010609060101010101" pitchFamily="1" charset="-122"/>
                <a:ea typeface="楷体" panose="02010609060101010101" pitchFamily="1" charset="-122"/>
              </a:rPr>
              <a:t>“待处理”</a:t>
            </a:r>
            <a:r>
              <a:rPr kumimoji="0" lang="zh-CN" altLang="en-US" sz="20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rPr>
              <a:t>明细科目，年末结转后无余额</a:t>
            </a:r>
            <a:endParaRPr kumimoji="0" lang="en-US" altLang="zh-CN" sz="20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endParaRPr>
          </a:p>
          <a:p>
            <a:pPr marL="342900" marR="0" lvl="0" indent="-342900" algn="l" defTabSz="914400" rtl="0" eaLnBrk="1" fontAlgn="base" latinLnBrk="0" hangingPunct="1">
              <a:lnSpc>
                <a:spcPts val="2300"/>
              </a:lnSpc>
              <a:spcBef>
                <a:spcPct val="20000"/>
              </a:spcBef>
              <a:spcAft>
                <a:spcPct val="0"/>
              </a:spcAft>
              <a:buClr>
                <a:schemeClr val="hlink"/>
              </a:buClr>
              <a:buSzPct val="70000"/>
              <a:buFont typeface="Wingdings" panose="05000000000000000000" pitchFamily="2" charset="2"/>
              <a:buChar char="n"/>
              <a:defRPr/>
            </a:pPr>
            <a:r>
              <a:rPr kumimoji="0" lang="zh-CN" altLang="en-US" sz="20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财务会计</a:t>
            </a:r>
            <a:endParaRPr kumimoji="0" lang="en-US" altLang="zh-CN" sz="20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3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0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预付时：</a:t>
            </a:r>
            <a:endParaRPr kumimoji="0" lang="en-US" altLang="zh-CN" sz="20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3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借：预付账款</a:t>
            </a:r>
            <a:endPar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3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0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贷</a:t>
            </a:r>
            <a:r>
              <a:rPr kumimoji="0" lang="zh-CN" altLang="en-US"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：零余额账户用款额度</a:t>
            </a: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银行存款等</a:t>
            </a:r>
            <a:endPar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300"/>
              </a:lnSpc>
              <a:spcBef>
                <a:spcPct val="20000"/>
              </a:spcBef>
              <a:spcAft>
                <a:spcPct val="0"/>
              </a:spcAft>
              <a:buClr>
                <a:schemeClr val="hlink"/>
              </a:buClr>
              <a:buSzPct val="70000"/>
              <a:buFont typeface="Wingdings" panose="05000000000000000000" pitchFamily="2" charset="2"/>
              <a:buNone/>
              <a:defRPr/>
            </a:pPr>
            <a:r>
              <a:rPr kumimoji="0" lang="en-US" altLang="zh-CN" sz="20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0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结算</a:t>
            </a:r>
            <a:r>
              <a:rPr kumimoji="0" lang="en-US" altLang="zh-CN" sz="20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0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取得资产时：</a:t>
            </a:r>
            <a:endParaRPr kumimoji="0" lang="en-US" altLang="zh-CN" sz="20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300"/>
              </a:lnSpc>
              <a:spcBef>
                <a:spcPct val="20000"/>
              </a:spcBef>
              <a:spcAft>
                <a:spcPct val="0"/>
              </a:spcAft>
              <a:buClr>
                <a:schemeClr val="hlink"/>
              </a:buClr>
              <a:buSzPct val="70000"/>
              <a:buFont typeface="Wingdings" panose="05000000000000000000" pitchFamily="2" charset="2"/>
              <a:buNone/>
              <a:defRPr/>
            </a:pPr>
            <a:r>
              <a:rPr kumimoji="0" lang="zh-CN" altLang="en-US"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借：业务活动费用</a:t>
            </a: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库存物品</a:t>
            </a: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固定资产等</a:t>
            </a:r>
            <a:endPar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3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贷：预付账款</a:t>
            </a:r>
            <a:endPar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3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en-US" altLang="zh-CN" sz="20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0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零</a:t>
            </a:r>
            <a:r>
              <a:rPr kumimoji="0" lang="zh-CN" altLang="en-US"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余额账户用款额度</a:t>
            </a: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银行存款等</a:t>
            </a:r>
            <a:endPar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342900" marR="0" lvl="0" indent="-342900" algn="l" defTabSz="914400" rtl="0" eaLnBrk="1" fontAlgn="base" latinLnBrk="0" hangingPunct="1">
              <a:lnSpc>
                <a:spcPts val="2300"/>
              </a:lnSpc>
              <a:spcBef>
                <a:spcPct val="20000"/>
              </a:spcBef>
              <a:spcAft>
                <a:spcPct val="0"/>
              </a:spcAft>
              <a:buClr>
                <a:schemeClr val="hlink"/>
              </a:buClr>
              <a:buSzPct val="70000"/>
              <a:buFont typeface="Wingdings" panose="05000000000000000000" pitchFamily="2" charset="2"/>
              <a:buChar char="n"/>
              <a:defRPr/>
            </a:pPr>
            <a:r>
              <a:rPr kumimoji="0" lang="zh-CN" altLang="en-US" sz="2000" b="1" i="0" u="sng"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预算</a:t>
            </a:r>
            <a:r>
              <a:rPr kumimoji="0" lang="zh-CN" altLang="en-US" sz="20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会计</a:t>
            </a:r>
            <a:endParaRPr kumimoji="0" lang="en-US" altLang="zh-CN" sz="20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3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0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预付</a:t>
            </a:r>
            <a:r>
              <a:rPr kumimoji="0" lang="en-US" altLang="zh-CN" sz="20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a:t>
            </a:r>
            <a:r>
              <a:rPr kumimoji="0" lang="zh-CN" altLang="en-US" sz="20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补付资金</a:t>
            </a:r>
            <a:r>
              <a:rPr kumimoji="0" lang="zh-CN" altLang="en-US" sz="20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时：</a:t>
            </a:r>
            <a:r>
              <a:rPr kumimoji="0" lang="zh-CN" altLang="en-US"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借：行政支出</a:t>
            </a: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事业</a:t>
            </a:r>
            <a:r>
              <a:rPr kumimoji="0" lang="zh-CN" altLang="en-US" sz="20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支出</a:t>
            </a:r>
            <a:r>
              <a:rPr kumimoji="0" lang="en-US" altLang="zh-CN" sz="20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0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经营支出</a:t>
            </a:r>
            <a:endPar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3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en-US" altLang="zh-CN" sz="20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0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贷</a:t>
            </a:r>
            <a:r>
              <a:rPr kumimoji="0" lang="zh-CN" altLang="en-US"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：资金结存等</a:t>
            </a:r>
            <a:r>
              <a:rPr kumimoji="0" lang="en-US" altLang="zh-CN" sz="20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endParaRPr kumimoji="0" lang="en-US" altLang="zh-CN" sz="20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300"/>
              </a:lnSpc>
              <a:spcBef>
                <a:spcPct val="20000"/>
              </a:spcBef>
              <a:spcAft>
                <a:spcPct val="0"/>
              </a:spcAft>
              <a:buClr>
                <a:schemeClr val="hlink"/>
              </a:buClr>
              <a:buSzPct val="70000"/>
              <a:buFont typeface="Wingdings" panose="05000000000000000000" pitchFamily="2" charset="2"/>
              <a:buNone/>
              <a:defRPr/>
            </a:pPr>
            <a:r>
              <a:rPr kumimoji="0" lang="en-US" altLang="zh-CN" sz="2000" b="1" i="0" u="none" strike="noStrike" kern="0" cap="none" spc="0" normalizeH="0" baseline="0" noProof="0" dirty="0" smtClean="0">
                <a:ln>
                  <a:noFill/>
                </a:ln>
                <a:solidFill>
                  <a:srgbClr val="FF0000"/>
                </a:solidFill>
                <a:effectLst/>
                <a:uLnTx/>
                <a:uFillTx/>
                <a:latin typeface="楷体" panose="02010609060101010101" pitchFamily="1" charset="-122"/>
                <a:ea typeface="楷体" panose="02010609060101010101" pitchFamily="1" charset="-122"/>
                <a:cs typeface="+mn-cs"/>
              </a:rPr>
              <a:t>[</a:t>
            </a:r>
            <a:r>
              <a:rPr kumimoji="0" lang="zh-CN" altLang="zh-CN" sz="2000" b="1" i="0" u="none" strike="noStrike" kern="0" cap="none" spc="0" normalizeH="0" baseline="0" noProof="0" dirty="0" smtClean="0">
                <a:ln>
                  <a:noFill/>
                </a:ln>
                <a:solidFill>
                  <a:srgbClr val="FF0000"/>
                </a:solidFill>
                <a:effectLst/>
                <a:uLnTx/>
                <a:uFillTx/>
                <a:latin typeface="楷体" panose="02010609060101010101" pitchFamily="1" charset="-122"/>
                <a:ea typeface="楷体" panose="02010609060101010101" pitchFamily="1" charset="-122"/>
                <a:cs typeface="+mn-cs"/>
              </a:rPr>
              <a:t>对于</a:t>
            </a:r>
            <a:r>
              <a:rPr kumimoji="0" lang="zh-CN" altLang="zh-CN" sz="2000" b="1" i="0"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暂付款项，在支付款项时可不做预算会计处理，待结算或报销</a:t>
            </a:r>
            <a:r>
              <a:rPr kumimoji="0" lang="zh-CN" altLang="zh-CN" sz="2000" b="1" i="0" u="none" strike="noStrike" kern="0" cap="none" spc="0" normalizeH="0" baseline="0" noProof="0" dirty="0" smtClean="0">
                <a:ln>
                  <a:noFill/>
                </a:ln>
                <a:solidFill>
                  <a:srgbClr val="FF0000"/>
                </a:solidFill>
                <a:effectLst/>
                <a:uLnTx/>
                <a:uFillTx/>
                <a:latin typeface="楷体" panose="02010609060101010101" pitchFamily="1" charset="-122"/>
                <a:ea typeface="楷体" panose="02010609060101010101" pitchFamily="1" charset="-122"/>
                <a:cs typeface="+mn-cs"/>
              </a:rPr>
              <a:t>时</a:t>
            </a:r>
            <a:r>
              <a:rPr kumimoji="0" lang="zh-CN" altLang="en-US" sz="2000" b="1" i="0" u="none" strike="noStrike" kern="0" cap="none" spc="0" normalizeH="0" baseline="0" noProof="0" dirty="0" smtClean="0">
                <a:ln>
                  <a:noFill/>
                </a:ln>
                <a:solidFill>
                  <a:srgbClr val="FF0000"/>
                </a:solidFill>
                <a:effectLst/>
                <a:uLnTx/>
                <a:uFillTx/>
                <a:latin typeface="楷体" panose="02010609060101010101" pitchFamily="1" charset="-122"/>
                <a:ea typeface="楷体" panose="02010609060101010101" pitchFamily="1" charset="-122"/>
                <a:cs typeface="+mn-cs"/>
              </a:rPr>
              <a:t>列支</a:t>
            </a:r>
            <a:r>
              <a:rPr kumimoji="0" lang="en-US" altLang="zh-CN" sz="2000" b="1" i="0" u="none" strike="noStrike" kern="0" cap="none" spc="0" normalizeH="0" baseline="0" noProof="0" dirty="0" smtClean="0">
                <a:ln>
                  <a:noFill/>
                </a:ln>
                <a:solidFill>
                  <a:srgbClr val="FF0000"/>
                </a:solidFill>
                <a:effectLst/>
                <a:uLnTx/>
                <a:uFillTx/>
                <a:latin typeface="楷体" panose="02010609060101010101" pitchFamily="1" charset="-122"/>
                <a:ea typeface="楷体" panose="02010609060101010101" pitchFamily="1" charset="-122"/>
                <a:cs typeface="+mn-cs"/>
              </a:rPr>
              <a:t>]</a:t>
            </a:r>
            <a:endParaRPr kumimoji="0" lang="en-US" altLang="zh-CN" sz="2000" b="1" i="0" u="none" strike="noStrike" kern="0" cap="none" spc="0" normalizeH="0" baseline="0" noProof="0" dirty="0" smtClean="0">
              <a:ln>
                <a:noFill/>
              </a:ln>
              <a:solidFill>
                <a:srgbClr val="FF0000"/>
              </a:solidFill>
              <a:effectLst/>
              <a:uLnTx/>
              <a:uFillTx/>
              <a:latin typeface="楷体" panose="02010609060101010101" pitchFamily="1" charset="-122"/>
              <a:ea typeface="楷体" panose="02010609060101010101" pitchFamily="1" charset="-122"/>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684213" y="981075"/>
            <a:ext cx="8064500" cy="554355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3. </a:t>
            </a:r>
            <a:r>
              <a:rPr kumimoji="0" lang="zh-CN" altLang="en-US" sz="2800" b="1" i="0" u="none" strike="noStrike" kern="0" cap="none" spc="0" normalizeH="0" baseline="0" noProof="0" dirty="0">
                <a:ln>
                  <a:noFill/>
                </a:ln>
                <a:solidFill>
                  <a:schemeClr val="tx1"/>
                </a:solidFill>
                <a:effectLst>
                  <a:outerShdw blurRad="38100" dist="38100" dir="2700000" algn="tl">
                    <a:srgbClr val="000000"/>
                  </a:outerShdw>
                </a:effectLst>
                <a:uLnTx/>
                <a:uFillTx/>
                <a:latin typeface="+mn-lt"/>
                <a:ea typeface="+mn-ea"/>
                <a:cs typeface="+mn-cs"/>
              </a:rPr>
              <a:t>职</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工薪酬</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36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财务会计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计提</a:t>
            </a:r>
            <a:r>
              <a:rPr kumimoji="0" lang="zh-CN" altLang="en-US" sz="2400" b="1" i="1"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当月职工薪酬</a:t>
            </a:r>
            <a:endParaRPr kumimoji="0" lang="en-US" altLang="zh-CN" sz="2400" b="1" i="1"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借：业务活动费用</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单位管理费用</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经营费用等</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贷：应付职工薪酬                  </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342900" marR="0" lvl="0" indent="-34290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预算会计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发放</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支付薪酬时</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rgbClr val="FF66FF"/>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借：行政支出</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事业支出</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经营</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支出</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贷：资金结存等</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684213" y="836613"/>
            <a:ext cx="8064500" cy="5688013"/>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4. </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存货</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36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财务会计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购入时：</a:t>
            </a:r>
            <a:endParaRPr kumimoji="0" lang="en-US" altLang="zh-CN" sz="24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借：库存</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物品等</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贷：零余额账户用款额度</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银行存款</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应付账款等</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领用</a:t>
            </a:r>
            <a:r>
              <a:rPr kumimoji="0" lang="en-US" altLang="zh-CN"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a:t>
            </a:r>
            <a:r>
              <a:rPr kumimoji="0" lang="zh-CN" altLang="en-US"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发出时：</a:t>
            </a:r>
            <a:endParaRPr kumimoji="0" lang="zh-CN" altLang="en-US"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借：业务活动费用</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单位管理费用</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经营费用等</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贷：库存物品</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342900" marR="0" lvl="0" indent="-34290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预算</a:t>
            </a: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rgbClr val="FF66FF"/>
                </a:solidFill>
                <a:effectLst/>
                <a:uLnTx/>
                <a:uFillTx/>
                <a:latin typeface="楷体" panose="02010609060101010101" pitchFamily="1" charset="-122"/>
                <a:ea typeface="楷体" panose="02010609060101010101" pitchFamily="1" charset="-122"/>
                <a:cs typeface="+mn-cs"/>
              </a:rPr>
              <a:t>  </a:t>
            </a:r>
            <a:r>
              <a:rPr kumimoji="0" lang="zh-CN" altLang="en-US"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支付</a:t>
            </a:r>
            <a:r>
              <a:rPr kumimoji="0" lang="zh-CN" altLang="en-US" sz="2400" b="1" i="1" u="none" strike="noStrike" kern="0" cap="none" spc="0" normalizeH="0" baseline="0" noProof="0" dirty="0" smtClean="0">
                <a:ln>
                  <a:noFill/>
                </a:ln>
                <a:solidFill>
                  <a:srgbClr val="FF0000"/>
                </a:solidFill>
                <a:effectLst/>
                <a:uLnTx/>
                <a:uFillTx/>
                <a:latin typeface="楷体" panose="02010609060101010101" pitchFamily="1" charset="-122"/>
                <a:ea typeface="楷体" panose="02010609060101010101" pitchFamily="1" charset="-122"/>
                <a:cs typeface="+mn-cs"/>
              </a:rPr>
              <a:t>购买</a:t>
            </a:r>
            <a:r>
              <a:rPr kumimoji="0" lang="zh-CN" altLang="en-US"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款项</a:t>
            </a:r>
            <a:r>
              <a:rPr kumimoji="0" lang="zh-CN" altLang="en-US" sz="2400" b="1" i="1" u="none" strike="noStrike" kern="0" cap="none" spc="0" normalizeH="0" baseline="0" noProof="0" dirty="0" smtClean="0">
                <a:ln>
                  <a:noFill/>
                </a:ln>
                <a:solidFill>
                  <a:srgbClr val="FF0000"/>
                </a:solidFill>
                <a:effectLst/>
                <a:uLnTx/>
                <a:uFillTx/>
                <a:latin typeface="楷体" panose="02010609060101010101" pitchFamily="1" charset="-122"/>
                <a:ea typeface="楷体" panose="02010609060101010101" pitchFamily="1" charset="-122"/>
                <a:cs typeface="+mn-cs"/>
              </a:rPr>
              <a:t>时</a:t>
            </a:r>
            <a:r>
              <a:rPr kumimoji="0" lang="zh-CN" altLang="en-US"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a:t>
            </a:r>
            <a:endParaRPr kumimoji="0" lang="zh-CN" altLang="en-US"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借：行政支出</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事业支出</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经营</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支出</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贷</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：资金结存等</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Rectangle 2"/>
          <p:cNvSpPr>
            <a:spLocks noGrp="1" noRot="1" noChangeArrowheads="1"/>
          </p:cNvSpPr>
          <p:nvPr>
            <p:ph type="title"/>
          </p:nvPr>
        </p:nvSpPr>
        <p:spPr>
          <a:xfrm>
            <a:off x="1187450" y="260350"/>
            <a:ext cx="6769100" cy="504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0" normalizeH="0" baseline="0" noProof="0" dirty="0" smtClean="0">
              <a:ln>
                <a:noFill/>
              </a:ln>
              <a:solidFill>
                <a:srgbClr val="FFCCFF"/>
              </a:solidFill>
              <a:effectLst>
                <a:outerShdw blurRad="38100" dist="38100" dir="2700000" algn="tl">
                  <a:srgbClr val="000000"/>
                </a:outerShdw>
              </a:effectLst>
              <a:uLnTx/>
              <a:uFillTx/>
              <a:latin typeface="+mj-lt"/>
              <a:ea typeface="+mj-ea"/>
              <a:cs typeface="+mj-cs"/>
            </a:endParaRPr>
          </a:p>
        </p:txBody>
      </p:sp>
      <p:sp>
        <p:nvSpPr>
          <p:cNvPr id="1000451" name="Rectangle 3"/>
          <p:cNvSpPr>
            <a:spLocks noGrp="1" noChangeArrowheads="1"/>
          </p:cNvSpPr>
          <p:nvPr>
            <p:ph idx="1"/>
          </p:nvPr>
        </p:nvSpPr>
        <p:spPr>
          <a:xfrm>
            <a:off x="684213" y="765175"/>
            <a:ext cx="8064500" cy="5759450"/>
          </a:xfrm>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None/>
              <a:defRPr/>
            </a:pP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5. </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固定资产</a:t>
            </a:r>
            <a:r>
              <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a:t>
            </a:r>
            <a:r>
              <a:rPr kumimoji="0" lang="zh-CN" altLang="en-US"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rPr>
              <a:t>无形资产</a:t>
            </a:r>
            <a:endParaRPr kumimoji="0" lang="en-US" altLang="zh-CN" sz="2800" b="1" i="0" u="none" strike="noStrike" kern="0" cap="none" spc="0" normalizeH="0" baseline="0" noProof="0" dirty="0" smtClean="0">
              <a:ln>
                <a:noFill/>
              </a:ln>
              <a:solidFill>
                <a:schemeClr val="tx1"/>
              </a:solidFill>
              <a:effectLst>
                <a:outerShdw blurRad="38100" dist="38100" dir="2700000" algn="tl">
                  <a:srgbClr val="000000"/>
                </a:outerShdw>
              </a:effectLst>
              <a:uLnTx/>
              <a:uFillTx/>
              <a:latin typeface="+mn-lt"/>
              <a:ea typeface="+mn-ea"/>
              <a:cs typeface="+mn-cs"/>
            </a:endParaRPr>
          </a:p>
          <a:p>
            <a:pPr marL="342900" marR="0" lvl="0" indent="-342900" algn="l" defTabSz="914400" rtl="0" eaLnBrk="1" fontAlgn="base" latinLnBrk="0" hangingPunct="1">
              <a:lnSpc>
                <a:spcPts val="36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财务会计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购建时</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借：固定资产</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无形资产</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在建工程</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贷：零余额账户用款额度</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银行存款</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应付账款等</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1"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计提</a:t>
            </a:r>
            <a:r>
              <a:rPr kumimoji="0" lang="zh-CN" altLang="en-US" sz="24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折旧</a:t>
            </a:r>
            <a:r>
              <a:rPr kumimoji="0" lang="en-US" altLang="zh-CN" sz="2400" b="1" i="1"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1"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摊销时</a:t>
            </a:r>
            <a:r>
              <a:rPr kumimoji="0" lang="zh-CN" altLang="en-US" sz="24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endParaRPr kumimoji="0" lang="en-US" altLang="zh-CN" sz="24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借：业务活动费用</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单位管理费用</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经营费用等</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贷：固定资产累计</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折旧</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无形资产累计摊销</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342900" marR="0" lvl="0" indent="-34290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Char char="n"/>
              <a:defRPr/>
            </a:pP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342900" marR="0" lvl="0" indent="-34290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Char char="n"/>
              <a:defRPr/>
            </a:pPr>
            <a:r>
              <a:rPr kumimoji="0" lang="zh-CN" altLang="en-US"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预算会计</a:t>
            </a:r>
            <a:endParaRPr kumimoji="0" lang="en-US" altLang="zh-CN" sz="2400" b="1" i="0" u="sng"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1"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支付资金时：</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借：事业支出</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行政支出</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经营</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支出</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en-US" altLang="zh-CN"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zh-CN" altLang="en-US" sz="2400" b="1" i="0" u="none" strike="noStrike" kern="0" cap="none" spc="0" normalizeH="0" baseline="0" noProof="0" dirty="0" smtClean="0">
                <a:ln>
                  <a:noFill/>
                </a:ln>
                <a:solidFill>
                  <a:schemeClr val="tx1"/>
                </a:solidFill>
                <a:effectLst/>
                <a:uLnTx/>
                <a:uFillTx/>
                <a:latin typeface="楷体" panose="02010609060101010101" pitchFamily="1" charset="-122"/>
                <a:ea typeface="楷体" panose="02010609060101010101" pitchFamily="1" charset="-122"/>
                <a:cs typeface="+mn-cs"/>
              </a:rPr>
              <a:t>贷</a:t>
            </a:r>
            <a:r>
              <a:rPr kumimoji="0" lang="zh-CN" altLang="en-US"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：资金结存等</a:t>
            </a: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endPar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endParaRPr>
          </a:p>
          <a:p>
            <a:pPr marL="0" marR="0" lvl="0" indent="0" algn="l" defTabSz="914400" rtl="0" eaLnBrk="1" fontAlgn="base" latinLnBrk="0" hangingPunct="1">
              <a:lnSpc>
                <a:spcPts val="2800"/>
              </a:lnSpc>
              <a:spcBef>
                <a:spcPct val="20000"/>
              </a:spcBef>
              <a:spcAft>
                <a:spcPct val="0"/>
              </a:spcAft>
              <a:buClr>
                <a:schemeClr val="hlink"/>
              </a:buClr>
              <a:buSzPct val="70000"/>
              <a:buFont typeface="Wingdings" panose="05000000000000000000" pitchFamily="2" charset="2"/>
              <a:buNone/>
              <a:defRPr/>
            </a:pPr>
            <a:r>
              <a:rPr kumimoji="0" lang="en-US" altLang="zh-CN" sz="2400" b="1" i="0" u="none" strike="noStrike" kern="0" cap="none" spc="0" normalizeH="0" baseline="0" noProof="0" dirty="0">
                <a:ln>
                  <a:noFill/>
                </a:ln>
                <a:solidFill>
                  <a:schemeClr val="tx1"/>
                </a:solidFill>
                <a:effectLst/>
                <a:uLnTx/>
                <a:uFillTx/>
                <a:latin typeface="楷体" panose="02010609060101010101" pitchFamily="1" charset="-122"/>
                <a:ea typeface="楷体" panose="02010609060101010101" pitchFamily="1" charset="-122"/>
                <a:cs typeface="+mn-cs"/>
              </a:rPr>
              <a:t> </a:t>
            </a:r>
            <a:r>
              <a:rPr kumimoji="0" lang="en-US" altLang="zh-CN" sz="2400" b="1" i="0"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 </a:t>
            </a:r>
            <a:r>
              <a:rPr kumimoji="0" lang="zh-CN" altLang="en-US"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计提</a:t>
            </a:r>
            <a:r>
              <a:rPr kumimoji="0" lang="zh-CN" altLang="en-US" sz="2400" b="1" i="1" u="none" strike="noStrike" kern="0" cap="none" spc="0" normalizeH="0" baseline="0" noProof="0" dirty="0" smtClean="0">
                <a:ln>
                  <a:noFill/>
                </a:ln>
                <a:solidFill>
                  <a:srgbClr val="FF0000"/>
                </a:solidFill>
                <a:effectLst/>
                <a:uLnTx/>
                <a:uFillTx/>
                <a:latin typeface="楷体" panose="02010609060101010101" pitchFamily="1" charset="-122"/>
                <a:ea typeface="楷体" panose="02010609060101010101" pitchFamily="1" charset="-122"/>
                <a:cs typeface="+mn-cs"/>
              </a:rPr>
              <a:t>折旧</a:t>
            </a:r>
            <a:r>
              <a:rPr kumimoji="0" lang="en-US" altLang="zh-CN" sz="2400" b="1" i="1" u="none" strike="noStrike" kern="0" cap="none" spc="0" normalizeH="0" baseline="0" noProof="0" dirty="0" smtClean="0">
                <a:ln>
                  <a:noFill/>
                </a:ln>
                <a:solidFill>
                  <a:srgbClr val="FF0000"/>
                </a:solidFill>
                <a:effectLst/>
                <a:uLnTx/>
                <a:uFillTx/>
                <a:latin typeface="楷体" panose="02010609060101010101" pitchFamily="1" charset="-122"/>
                <a:ea typeface="楷体" panose="02010609060101010101" pitchFamily="1" charset="-122"/>
                <a:cs typeface="+mn-cs"/>
              </a:rPr>
              <a:t>/</a:t>
            </a:r>
            <a:r>
              <a:rPr kumimoji="0" lang="zh-CN" altLang="en-US" sz="2400" b="1" i="1" u="none" strike="noStrike" kern="0" cap="none" spc="0" normalizeH="0" baseline="0" noProof="0" dirty="0" smtClean="0">
                <a:ln>
                  <a:noFill/>
                </a:ln>
                <a:solidFill>
                  <a:srgbClr val="FF0000"/>
                </a:solidFill>
                <a:effectLst/>
                <a:uLnTx/>
                <a:uFillTx/>
                <a:latin typeface="楷体" panose="02010609060101010101" pitchFamily="1" charset="-122"/>
                <a:ea typeface="楷体" panose="02010609060101010101" pitchFamily="1" charset="-122"/>
                <a:cs typeface="+mn-cs"/>
              </a:rPr>
              <a:t>摊销时</a:t>
            </a:r>
            <a:r>
              <a:rPr kumimoji="0" lang="zh-CN" altLang="en-US"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不做会计处理</a:t>
            </a:r>
            <a:r>
              <a:rPr kumimoji="0" lang="en-US" altLang="zh-CN" sz="2400" b="1" i="1" u="none" strike="noStrike" kern="0" cap="none" spc="0" normalizeH="0" baseline="0" noProof="0" dirty="0">
                <a:ln>
                  <a:noFill/>
                </a:ln>
                <a:solidFill>
                  <a:srgbClr val="FF0000"/>
                </a:solidFill>
                <a:effectLst/>
                <a:uLnTx/>
                <a:uFillTx/>
                <a:latin typeface="楷体" panose="02010609060101010101" pitchFamily="1" charset="-122"/>
                <a:ea typeface="楷体" panose="02010609060101010101" pitchFamily="1" charset="-122"/>
                <a:cs typeface="+mn-cs"/>
              </a:rPr>
              <a:t> </a:t>
            </a:r>
            <a:r>
              <a:rPr kumimoji="0" lang="en-US" altLang="zh-CN" sz="2400" b="0" i="1" u="none" strike="noStrike" kern="0" cap="none" spc="0" normalizeH="0" baseline="0" noProof="0" dirty="0">
                <a:ln>
                  <a:noFill/>
                </a:ln>
                <a:solidFill>
                  <a:srgbClr val="FF0000"/>
                </a:solidFill>
                <a:effectLst/>
                <a:uLnTx/>
                <a:uFillTx/>
                <a:latin typeface="楷体_GB2312" pitchFamily="49" charset="-122"/>
                <a:ea typeface="楷体_GB2312" pitchFamily="49" charset="-122"/>
                <a:cs typeface="+mn-cs"/>
              </a:rPr>
              <a:t> </a:t>
            </a:r>
            <a:endParaRPr kumimoji="0" lang="en-US" altLang="zh-CN" sz="2400" b="0" i="1" u="none" strike="noStrike" kern="0" cap="none" spc="0" normalizeH="0" baseline="0" noProof="0" dirty="0">
              <a:ln>
                <a:noFill/>
              </a:ln>
              <a:solidFill>
                <a:srgbClr val="FF0000"/>
              </a:solidFill>
              <a:effectLst/>
              <a:uLnTx/>
              <a:uFillTx/>
              <a:latin typeface="楷体_GB2312" pitchFamily="49" charset="-122"/>
              <a:ea typeface="楷体_GB2312" pitchFamily="49" charset="-122"/>
              <a:cs typeface="+mn-cs"/>
            </a:endParaRPr>
          </a:p>
        </p:txBody>
      </p:sp>
      <p:sp>
        <p:nvSpPr>
          <p:cNvPr id="4" name="灯片编号占位符 3"/>
          <p:cNvSpPr txBox="1">
            <a:spLocks noGrp="1"/>
          </p:cNvSpPr>
          <p:nvPr>
            <p:ph type="sldNum" sz="quarter" idx="11"/>
          </p:nvPr>
        </p:nvSpPr>
        <p:spPr bwMode="auto"/>
        <p:txBody>
          <a:bodyPr vert="horz" wrap="square" lIns="91440" tIns="45720" rIns="91440" bIns="45720" numCol="1" anchor="b" anchorCtr="0" compatLnSpc="1"/>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Garamond" panose="02020404030301010803" pitchFamily="18" charset="0"/>
                <a:ea typeface="楷体_GB2312" pitchFamily="49"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Garamond" panose="02020404030301010803" pitchFamily="18" charset="0"/>
                <a:ea typeface="楷体_GB2312" pitchFamily="49" charset="-122"/>
                <a:cs typeface="+mn-cs"/>
              </a:defRPr>
            </a:lvl5pPr>
          </a:lstStyle>
          <a:p>
            <a:pPr lvl="0" algn="r" eaLnBrk="1" hangingPunct="1"/>
            <a:fld id="{9A0DB2DC-4C9A-4742-B13C-FB6460FD3503}" type="slidenum">
              <a:rPr lang="en-US" altLang="zh-CN" sz="1200" dirty="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spTree>
  </p:cSld>
  <p:clrMapOvr>
    <a:masterClrMapping/>
  </p:clrMapOvr>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000000"/>
        </a:dk2>
        <a:lt2>
          <a:srgbClr val="808080"/>
        </a:lt2>
        <a:accent1>
          <a:srgbClr val="A7C6E5"/>
        </a:accent1>
        <a:accent2>
          <a:srgbClr val="333399"/>
        </a:accent2>
        <a:accent3>
          <a:srgbClr val="FFFFFF"/>
        </a:accent3>
        <a:accent4>
          <a:srgbClr val="000000"/>
        </a:accent4>
        <a:accent5>
          <a:srgbClr val="D0DFEF"/>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37610</Words>
  <Application>WPS 演示</Application>
  <PresentationFormat>在屏幕上显示</PresentationFormat>
  <Paragraphs>3249</Paragraphs>
  <Slides>203</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203</vt:i4>
      </vt:variant>
    </vt:vector>
  </HeadingPairs>
  <TitlesOfParts>
    <vt:vector size="223" baseType="lpstr">
      <vt:lpstr>Arial</vt:lpstr>
      <vt:lpstr>宋体</vt:lpstr>
      <vt:lpstr>Wingdings</vt:lpstr>
      <vt:lpstr>幼圆</vt:lpstr>
      <vt:lpstr>黑体</vt:lpstr>
      <vt:lpstr>楷体</vt:lpstr>
      <vt:lpstr>仿宋</vt:lpstr>
      <vt:lpstr>微软雅黑</vt:lpstr>
      <vt:lpstr>Arial Unicode MS</vt:lpstr>
      <vt:lpstr>Calibri</vt:lpstr>
      <vt:lpstr>26</vt:lpstr>
      <vt:lpstr>Segoe Print</vt:lpstr>
      <vt:lpstr>Garamond</vt:lpstr>
      <vt:lpstr>Arial</vt:lpstr>
      <vt:lpstr>楷体_GB2312</vt:lpstr>
      <vt:lpstr>华文中宋</vt:lpstr>
      <vt:lpstr>新宋体</vt:lpstr>
      <vt:lpstr>Calibri</vt:lpstr>
      <vt:lpstr>Times New Roman</vt:lpstr>
      <vt:lpstr>默认设计模板</vt:lpstr>
      <vt:lpstr>PowerPoint 演示文稿</vt:lpstr>
      <vt:lpstr>讲授提纲</vt:lpstr>
      <vt:lpstr>一、政府会计准则及制度出台背景</vt:lpstr>
      <vt:lpstr>PowerPoint 演示文稿</vt:lpstr>
      <vt:lpstr>（一）原预算会计标准体系的弊端</vt:lpstr>
      <vt:lpstr>PowerPoint 演示文稿</vt:lpstr>
      <vt:lpstr>PowerPoint 演示文稿</vt:lpstr>
      <vt:lpstr>（二）十八届三中全会和新《预算法》要求</vt:lpstr>
      <vt:lpstr>PowerPoint 演示文稿</vt:lpstr>
      <vt:lpstr>政府财务报告与政府决算报告</vt:lpstr>
      <vt:lpstr>PowerPoint 演示文稿</vt:lpstr>
      <vt:lpstr>政府会计标准体系的内容</vt:lpstr>
      <vt:lpstr>PowerPoint 演示文稿</vt:lpstr>
      <vt:lpstr>PowerPoint 演示文稿</vt:lpstr>
      <vt:lpstr>政府会计准则体系</vt:lpstr>
      <vt:lpstr>（二）制定政府会计基本准则的意义</vt:lpstr>
      <vt:lpstr>1、规范政府会计核算，提高会计信息质量</vt:lpstr>
      <vt:lpstr>2、夯实财政管理基础，建立现代财政制度</vt:lpstr>
      <vt:lpstr>3、反映政府运行成本，科学评价政府绩效</vt:lpstr>
      <vt:lpstr>4、提升政府工作透明度，提升国家治理能力</vt:lpstr>
      <vt:lpstr>二、政府会计准则及制度的创新变化</vt:lpstr>
      <vt:lpstr>1、构建了政府预算会计和财务会计适度分离并相互衔接的政府会计核算体系</vt:lpstr>
      <vt:lpstr>二、《政府会计制度》的重大变化创新</vt:lpstr>
      <vt:lpstr>PowerPoint 演示文稿</vt:lpstr>
      <vt:lpstr>PowerPoint 演示文稿</vt:lpstr>
      <vt:lpstr>6、进一步规范单位会计行为， 提高会计信息质量</vt:lpstr>
      <vt:lpstr>2、确立了“3+5要素”的会计核算模式</vt:lpstr>
      <vt:lpstr>3、科学界定了会计要素的定义和确认标准</vt:lpstr>
      <vt:lpstr>PowerPoint 演示文稿</vt:lpstr>
      <vt:lpstr>PowerPoint 演示文稿</vt:lpstr>
      <vt:lpstr>PowerPoint 演示文稿</vt:lpstr>
      <vt:lpstr>PowerPoint 演示文稿</vt:lpstr>
      <vt:lpstr>PowerPoint 演示文稿</vt:lpstr>
      <vt:lpstr>（四）扩大了政府资产负债核算范围</vt:lpstr>
      <vt:lpstr>（三）强化了财务会计功能</vt:lpstr>
      <vt:lpstr>7、准确反映运行成本，科学评价单位绩效</vt:lpstr>
      <vt:lpstr>PowerPoint 演示文稿</vt:lpstr>
      <vt:lpstr>PowerPoint 演示文稿</vt:lpstr>
      <vt:lpstr>PowerPoint 演示文稿</vt:lpstr>
      <vt:lpstr>4、明确了资产和负债的计量属性及其应用原则</vt:lpstr>
      <vt:lpstr>（二）统一了现行各项单位会计制度</vt:lpstr>
      <vt:lpstr>（五）整合了基建会计核算</vt:lpstr>
      <vt:lpstr>（六）完善了报表体系和结构</vt:lpstr>
      <vt:lpstr>4.构建了政府财务报告体系</vt:lpstr>
      <vt:lpstr>PowerPoint 演示文稿</vt:lpstr>
      <vt:lpstr>三、政府会计准则及制度详细解读</vt:lpstr>
      <vt:lpstr>PowerPoint 演示文稿</vt:lpstr>
      <vt:lpstr>第一章　总 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第二章　政府会计信息质量要求</vt:lpstr>
      <vt:lpstr>PowerPoint 演示文稿</vt:lpstr>
      <vt:lpstr>PowerPoint 演示文稿</vt:lpstr>
      <vt:lpstr>PowerPoint 演示文稿</vt:lpstr>
      <vt:lpstr>第三章　政府预算会计要素</vt:lpstr>
      <vt:lpstr>PowerPoint 演示文稿</vt:lpstr>
      <vt:lpstr>PowerPoint 演示文稿</vt:lpstr>
      <vt:lpstr>第四章 政府财务会计要素</vt:lpstr>
      <vt:lpstr>第一节 资 产</vt:lpstr>
      <vt:lpstr>PowerPoint 演示文稿</vt:lpstr>
      <vt:lpstr>PowerPoint 演示文稿</vt:lpstr>
      <vt:lpstr>PowerPoint 演示文稿</vt:lpstr>
      <vt:lpstr>PowerPoint 演示文稿</vt:lpstr>
      <vt:lpstr>第二节 负 债</vt:lpstr>
      <vt:lpstr>PowerPoint 演示文稿</vt:lpstr>
      <vt:lpstr>PowerPoint 演示文稿</vt:lpstr>
      <vt:lpstr>PowerPoint 演示文稿</vt:lpstr>
      <vt:lpstr>PowerPoint 演示文稿</vt:lpstr>
      <vt:lpstr>第三节 净资产</vt:lpstr>
      <vt:lpstr>第四节 收 入</vt:lpstr>
      <vt:lpstr>第五节 费 用</vt:lpstr>
      <vt:lpstr>第五章 政府决算报告和财务报告</vt:lpstr>
      <vt:lpstr>PowerPoint 演示文稿</vt:lpstr>
      <vt:lpstr>PowerPoint 演示文稿</vt:lpstr>
      <vt:lpstr>PowerPoint 演示文稿</vt:lpstr>
      <vt:lpstr>PowerPoint 演示文稿</vt:lpstr>
      <vt:lpstr>PowerPoint 演示文稿</vt:lpstr>
      <vt:lpstr>第二部分  政府会计制度详细解读</vt:lpstr>
      <vt:lpstr>PowerPoint 演示文稿</vt:lpstr>
      <vt:lpstr>PowerPoint 演示文稿</vt:lpstr>
      <vt:lpstr>PowerPoint 演示文稿</vt:lpstr>
      <vt:lpstr>三、政府会计制度的主要内容</vt:lpstr>
      <vt:lpstr>PowerPoint 演示文稿</vt:lpstr>
      <vt:lpstr>5.单位运用会计科目的规定</vt:lpstr>
      <vt:lpstr>6.单位编制财务报表和预算会计报表规定</vt:lpstr>
      <vt:lpstr>PowerPoint 演示文稿</vt:lpstr>
      <vt:lpstr>PowerPoint 演示文稿</vt:lpstr>
      <vt:lpstr>7.单位推进会计信息化应用的规定</vt:lpstr>
      <vt:lpstr>PowerPoint 演示文稿</vt:lpstr>
      <vt:lpstr>平行记账示例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（一）总说明 </vt:lpstr>
      <vt:lpstr>1.应收款项类科目</vt:lpstr>
      <vt:lpstr>PowerPoint 演示文稿</vt:lpstr>
      <vt:lpstr>PowerPoint 演示文稿</vt:lpstr>
      <vt:lpstr>PowerPoint 演示文稿</vt:lpstr>
      <vt:lpstr>PowerPoint 演示文稿</vt:lpstr>
      <vt:lpstr>2.“研发支出”科目</vt:lpstr>
      <vt:lpstr>PowerPoint 演示文稿</vt:lpstr>
      <vt:lpstr>3.“经管”类资产科目</vt:lpstr>
      <vt:lpstr>4.“受托代理资产”科目</vt:lpstr>
      <vt:lpstr>PowerPoint 演示文稿</vt:lpstr>
      <vt:lpstr>5.资产类科目几个共性业务处理</vt:lpstr>
      <vt:lpstr>资产取得</vt:lpstr>
      <vt:lpstr>PowerPoint 演示文稿</vt:lpstr>
      <vt:lpstr>PowerPoint 演示文稿</vt:lpstr>
      <vt:lpstr>计提折旧和摊销</vt:lpstr>
      <vt:lpstr>PowerPoint 演示文稿</vt:lpstr>
      <vt:lpstr>PowerPoint 演示文稿</vt:lpstr>
      <vt:lpstr>资产处置</vt:lpstr>
      <vt:lpstr>PowerPoint 演示文稿</vt:lpstr>
      <vt:lpstr>PowerPoint 演示文稿</vt:lpstr>
      <vt:lpstr>PowerPoint 演示文稿</vt:lpstr>
      <vt:lpstr>资产清查盘点</vt:lpstr>
      <vt:lpstr>PowerPoint 演示文稿</vt:lpstr>
      <vt:lpstr>PowerPoint 演示文稿</vt:lpstr>
      <vt:lpstr>PowerPoint 演示文稿</vt:lpstr>
      <vt:lpstr>PowerPoint 演示文稿</vt:lpstr>
      <vt:lpstr>PowerPoint 演示文稿</vt:lpstr>
      <vt:lpstr>6.对外投资</vt:lpstr>
      <vt:lpstr>PowerPoint 演示文稿</vt:lpstr>
      <vt:lpstr>PowerPoint 演示文稿</vt:lpstr>
      <vt:lpstr>PowerPoint 演示文稿</vt:lpstr>
      <vt:lpstr>PowerPoint 演示文稿</vt:lpstr>
      <vt:lpstr>PowerPoint 演示文稿</vt:lpstr>
      <vt:lpstr>PowerPoint 演示文稿</vt:lpstr>
      <vt:lpstr>7.在建工程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（三）负债</vt:lpstr>
      <vt:lpstr>1.应交增值税</vt:lpstr>
      <vt:lpstr>PowerPoint 演示文稿</vt:lpstr>
      <vt:lpstr>PowerPoint 演示文稿</vt:lpstr>
      <vt:lpstr>账务处理——一般纳税人</vt:lpstr>
      <vt:lpstr>PowerPoint 演示文稿</vt:lpstr>
      <vt:lpstr>PowerPoint 演示文稿</vt:lpstr>
      <vt:lpstr>PowerPoint 演示文稿</vt:lpstr>
      <vt:lpstr>PowerPoint 演示文稿</vt:lpstr>
      <vt:lpstr>PowerPoint 演示文稿</vt:lpstr>
      <vt:lpstr>账务处理——小规模纳税人</vt:lpstr>
      <vt:lpstr>PowerPoint 演示文稿</vt:lpstr>
      <vt:lpstr>6.预计负债 </vt:lpstr>
      <vt:lpstr>（四）收入</vt:lpstr>
      <vt:lpstr>事业收入 确认方法</vt:lpstr>
      <vt:lpstr>（五）费用</vt:lpstr>
      <vt:lpstr>1.业务活动费用/单位管理费用/经营费用</vt:lpstr>
      <vt:lpstr>PowerPoint 演示文稿</vt:lpstr>
      <vt:lpstr>PowerPoint 演示文稿</vt:lpstr>
      <vt:lpstr>PowerPoint 演示文稿</vt:lpstr>
      <vt:lpstr>PowerPoint 演示文稿</vt:lpstr>
      <vt:lpstr>PowerPoint 演示文稿</vt:lpstr>
      <vt:lpstr>4.以前年度盈余调整</vt:lpstr>
      <vt:lpstr>PowerPoint 演示文稿</vt:lpstr>
      <vt:lpstr>（七）预算会计</vt:lpstr>
      <vt:lpstr>关 注</vt:lpstr>
      <vt:lpstr>关 注</vt:lpstr>
      <vt:lpstr>1.资金结存</vt:lpstr>
      <vt:lpstr>2.财政拨款预算收入</vt:lpstr>
      <vt:lpstr>3.事业/上级补助/附属单位上缴/经营/非同级财政拨款/其他预算收入</vt:lpstr>
      <vt:lpstr>4.债务预算收入与债务还本支出</vt:lpstr>
      <vt:lpstr>PowerPoint 演示文稿</vt:lpstr>
      <vt:lpstr>5.投资预算收益与投资支出</vt:lpstr>
      <vt:lpstr>PowerPoint 演示文稿</vt:lpstr>
      <vt:lpstr>PowerPoint 演示文稿</vt:lpstr>
      <vt:lpstr>PowerPoint 演示文稿</vt:lpstr>
      <vt:lpstr>6.行政/事业/经营/上缴上级/对附属单位补助/其他支出</vt:lpstr>
      <vt:lpstr>7.财政拨款结转/财政拨款结余</vt:lpstr>
      <vt:lpstr>PowerPoint 演示文稿</vt:lpstr>
      <vt:lpstr>PowerPoint 演示文稿</vt:lpstr>
      <vt:lpstr>8.非财政拨款结转/非财政拨款结余</vt:lpstr>
      <vt:lpstr>PowerPoint 演示文稿</vt:lpstr>
      <vt:lpstr>PowerPoint 演示文稿</vt:lpstr>
      <vt:lpstr>9.专用结余</vt:lpstr>
      <vt:lpstr>PowerPoint 演示文稿</vt:lpstr>
      <vt:lpstr>PowerPoint 演示文稿</vt:lpstr>
      <vt:lpstr>（八）报表 1.报表构成及新旧变化</vt:lpstr>
      <vt:lpstr>PowerPoint 演示文稿</vt:lpstr>
      <vt:lpstr>PowerPoint 演示文稿</vt:lpstr>
      <vt:lpstr>2.主要报表格式及说明</vt:lpstr>
      <vt:lpstr>PowerPoint 演示文稿</vt:lpstr>
      <vt:lpstr>PowerPoint 演示文稿</vt:lpstr>
      <vt:lpstr>PowerPoint 演示文稿</vt:lpstr>
      <vt:lpstr>3.报表附注有关问题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昝志宏</cp:lastModifiedBy>
  <cp:revision>65</cp:revision>
  <dcterms:created xsi:type="dcterms:W3CDTF">2013-01-25T01:44:00Z</dcterms:created>
  <dcterms:modified xsi:type="dcterms:W3CDTF">2018-01-25T03:52:02Z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